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48"/>
  </p:notesMasterIdLst>
  <p:sldIdLst>
    <p:sldId id="304" r:id="rId3"/>
    <p:sldId id="322" r:id="rId4"/>
    <p:sldId id="258" r:id="rId5"/>
    <p:sldId id="313" r:id="rId6"/>
    <p:sldId id="276" r:id="rId7"/>
    <p:sldId id="298" r:id="rId8"/>
    <p:sldId id="300" r:id="rId9"/>
    <p:sldId id="299" r:id="rId10"/>
    <p:sldId id="301" r:id="rId11"/>
    <p:sldId id="302" r:id="rId12"/>
    <p:sldId id="306" r:id="rId13"/>
    <p:sldId id="307" r:id="rId14"/>
    <p:sldId id="257" r:id="rId15"/>
    <p:sldId id="260" r:id="rId16"/>
    <p:sldId id="308" r:id="rId17"/>
    <p:sldId id="263" r:id="rId18"/>
    <p:sldId id="264" r:id="rId19"/>
    <p:sldId id="265" r:id="rId20"/>
    <p:sldId id="266" r:id="rId21"/>
    <p:sldId id="268" r:id="rId22"/>
    <p:sldId id="269" r:id="rId23"/>
    <p:sldId id="270" r:id="rId24"/>
    <p:sldId id="292" r:id="rId25"/>
    <p:sldId id="278" r:id="rId26"/>
    <p:sldId id="271" r:id="rId27"/>
    <p:sldId id="293" r:id="rId28"/>
    <p:sldId id="283" r:id="rId29"/>
    <p:sldId id="323" r:id="rId30"/>
    <p:sldId id="284" r:id="rId31"/>
    <p:sldId id="303" r:id="rId32"/>
    <p:sldId id="280" r:id="rId33"/>
    <p:sldId id="314" r:id="rId34"/>
    <p:sldId id="315" r:id="rId35"/>
    <p:sldId id="316" r:id="rId36"/>
    <p:sldId id="317" r:id="rId37"/>
    <p:sldId id="318" r:id="rId38"/>
    <p:sldId id="319" r:id="rId39"/>
    <p:sldId id="286" r:id="rId40"/>
    <p:sldId id="320" r:id="rId41"/>
    <p:sldId id="321" r:id="rId42"/>
    <p:sldId id="287" r:id="rId43"/>
    <p:sldId id="288" r:id="rId44"/>
    <p:sldId id="289" r:id="rId45"/>
    <p:sldId id="310" r:id="rId46"/>
    <p:sldId id="309" r:id="rId4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mbria Math" panose="02040503050406030204" pitchFamily="18" charset="0"/>
      <p:regular r:id="rId53"/>
    </p:embeddedFont>
    <p:embeddedFont>
      <p:font typeface="Helvetica" panose="020B0604020202020204" pitchFamily="34" charset="0"/>
      <p:regular r:id="rId54"/>
      <p:bold r:id="rId55"/>
      <p:italic r:id="rId56"/>
      <p:boldItalic r:id="rId57"/>
    </p:embeddedFont>
  </p:embeddedFontLst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o Fong" initials="JF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CA"/>
    <a:srgbClr val="75B726"/>
    <a:srgbClr val="FFA41B"/>
    <a:srgbClr val="B46A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Estilo com Tema 1 - Destaqu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72494" autoAdjust="0"/>
  </p:normalViewPr>
  <p:slideViewPr>
    <p:cSldViewPr snapToGrid="0">
      <p:cViewPr varScale="1">
        <p:scale>
          <a:sx n="49" d="100"/>
          <a:sy n="49" d="100"/>
        </p:scale>
        <p:origin x="184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5.fntdata"/><Relationship Id="rId58" Type="http://schemas.openxmlformats.org/officeDocument/2006/relationships/commentAuthors" Target="commentAuthors.xml"/><Relationship Id="rId66" Type="http://schemas.microsoft.com/office/2015/10/relationships/revisionInfo" Target="revisionInfo.xml"/><Relationship Id="rId5" Type="http://schemas.openxmlformats.org/officeDocument/2006/relationships/slide" Target="slides/slide3.xml"/><Relationship Id="rId61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6.xml"/><Relationship Id="rId51" Type="http://schemas.openxmlformats.org/officeDocument/2006/relationships/font" Target="fonts/font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4.fntdata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F2202-6E2D-4034-AD9D-000FA66EA9F1}" type="datetimeFigureOut">
              <a:rPr lang="pt-PT" smtClean="0"/>
              <a:t>27/11/2017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C40DC-1A3F-44D6-94E0-280E93A6C73A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852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Para perceber a</a:t>
                </a:r>
                <a:r>
                  <a:rPr lang="pt-PT" sz="1200" baseline="0" noProof="0" dirty="0" smtClean="0"/>
                  <a:t> natureza e o comportamento da luz, temos de conhecer a teoria das ondas eletromagnéticas e a teoria quântica</a:t>
                </a:r>
                <a:r>
                  <a:rPr lang="pt-PT" sz="1200" noProof="0" dirty="0" smtClean="0"/>
                  <a:t>. </a:t>
                </a: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Para perceber as propriedades</a:t>
                </a:r>
                <a:r>
                  <a:rPr lang="pt-PT" sz="1200" baseline="0" noProof="0" dirty="0" smtClean="0"/>
                  <a:t> da radiação eletromagnética, devemos considerar as seguintes propriedades das ondas eletromagnéticas:</a:t>
                </a:r>
                <a:endParaRPr lang="pt-PT" sz="1200" noProof="0" dirty="0" smtClean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lang="pt-PT" sz="1200" b="1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pt-PT" sz="1200" noProof="0" dirty="0"/>
                  <a:t> </a:t>
                </a:r>
                <a:r>
                  <a:rPr lang="pt-PT" sz="1200" noProof="0" dirty="0" smtClean="0"/>
                  <a:t>é o comprimento de onda e a distância de</a:t>
                </a:r>
                <a:r>
                  <a:rPr lang="pt-PT" sz="1200" baseline="0" noProof="0" dirty="0" smtClean="0"/>
                  <a:t> uma crista da onda para a seguinte.</a:t>
                </a:r>
                <a:endParaRPr lang="pt-PT" sz="1200" baseline="0" noProof="0" dirty="0">
                  <a:solidFill>
                    <a:srgbClr val="008FCA"/>
                  </a:solidFill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noProof="0" dirty="0"/>
                  <a:t>f</a:t>
                </a:r>
                <a:r>
                  <a:rPr lang="pt-PT" sz="1200" b="0" baseline="0" noProof="0" dirty="0"/>
                  <a:t> </a:t>
                </a:r>
                <a:r>
                  <a:rPr lang="pt-PT" sz="1200" b="0" baseline="0" noProof="0" dirty="0" smtClean="0"/>
                  <a:t>é a frequência – o número de vibrações por segundo, expressa em Hertz ou ciclos por segundo. 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noProof="0" dirty="0"/>
                  <a:t>a</a:t>
                </a:r>
                <a:r>
                  <a:rPr lang="pt-PT" sz="1200" b="0" baseline="0" noProof="0" dirty="0"/>
                  <a:t> </a:t>
                </a:r>
                <a:r>
                  <a:rPr lang="pt-PT" sz="1200" b="0" baseline="0" noProof="0" dirty="0" smtClean="0"/>
                  <a:t>é a amplitude. 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noProof="0" dirty="0"/>
              </a:p>
              <a:p>
                <a:r>
                  <a:rPr lang="pt-PT" sz="1200" b="0" i="0" u="none" strike="noStrike" kern="1200" baseline="0" noProof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Com a teoria da onda eletromagnética, é possível calcular e prever não só a velocidade da luz, mas também a reflexão, absorção, transmissão, refração, interferência e polarização da luz.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0" baseline="0" noProof="0" dirty="0" smtClean="0"/>
                  <a:t>Da teoria de Max </a:t>
                </a:r>
                <a:r>
                  <a:rPr lang="pt-PT" sz="1200" b="0" baseline="0" noProof="0" dirty="0" err="1" smtClean="0"/>
                  <a:t>Planck</a:t>
                </a:r>
                <a:r>
                  <a:rPr lang="pt-PT" sz="1200" b="0" baseline="0" noProof="0" dirty="0" smtClean="0"/>
                  <a:t> aprendemos que quanto menor o comprimento de onda, maior é a energia da radiação.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noProof="0" dirty="0" smtClean="0"/>
                  <a:t>h</a:t>
                </a:r>
                <a:r>
                  <a:rPr lang="pt-PT" sz="1200" noProof="0" dirty="0" smtClean="0"/>
                  <a:t> </a:t>
                </a:r>
                <a:r>
                  <a:rPr lang="pt-PT" sz="1200" noProof="0" dirty="0"/>
                  <a:t>= </a:t>
                </a:r>
                <a:r>
                  <a:rPr lang="pt-PT" sz="1200" noProof="0" dirty="0" smtClean="0"/>
                  <a:t>Constante</a:t>
                </a:r>
                <a:r>
                  <a:rPr lang="pt-PT" sz="1200" baseline="0" noProof="0" dirty="0" smtClean="0"/>
                  <a:t> de </a:t>
                </a:r>
                <a:r>
                  <a:rPr lang="pt-PT" sz="1200" noProof="0" dirty="0" err="1" smtClean="0"/>
                  <a:t>Planck</a:t>
                </a:r>
                <a:r>
                  <a:rPr lang="pt-PT" sz="1200" noProof="0" dirty="0" smtClean="0"/>
                  <a:t> </a:t>
                </a:r>
                <a:r>
                  <a:rPr lang="pt-PT" sz="1200" noProof="0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PT" sz="1200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6.626</m:t>
                        </m:r>
                        <m:r>
                          <a:rPr lang="pt-PT" sz="1200" b="0" i="1" noProof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−34</m:t>
                        </m:r>
                      </m:sup>
                    </m:sSup>
                    <m:r>
                      <a:rPr lang="pt-PT" sz="1200" b="0" i="1" noProof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pt-PT" sz="1200" b="0" i="0" noProof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pt-PT" sz="1200" b="0" i="0" noProof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pt-PT" sz="1200" b="0" i="0" noProof="0" smtClean="0"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pt-PT" sz="1200" noProof="0" dirty="0"/>
                  <a:t>).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Graças a ela </a:t>
                </a:r>
                <a:r>
                  <a:rPr lang="pt-PT" sz="1200" baseline="0" noProof="0" dirty="0" smtClean="0"/>
                  <a:t>conseguimos perceber o espectro eletromagnético</a:t>
                </a:r>
                <a:r>
                  <a:rPr lang="pt-PT" sz="1200" noProof="0" dirty="0" smtClean="0"/>
                  <a:t>.</a:t>
                </a: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1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endParaRPr lang="pt-PT" sz="1200" b="0" i="0" u="none" strike="noStrike" kern="120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endParaRPr lang="pt-PT" sz="1200" b="0" i="0" u="none" strike="noStrike" kern="120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r>
                  <a:rPr lang="pt-PT" sz="1200" b="0" i="0" u="none" strike="noStrike" kern="1200" baseline="0" noProof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Fonte: </a:t>
                </a:r>
                <a:r>
                  <a:rPr lang="pt-PT" sz="1200" b="0" i="0" u="none" strike="noStrike" kern="1200" baseline="0" noProof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[1] </a:t>
                </a:r>
                <a:r>
                  <a:rPr lang="pt-PT" sz="1200" b="0" i="0" u="none" strike="noStrike" kern="1200" baseline="0" noProof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páginas: </a:t>
                </a:r>
                <a:r>
                  <a:rPr lang="pt-PT" sz="1200" b="0" i="0" u="none" strike="noStrike" kern="1200" baseline="0" noProof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8, 10, 13 </a:t>
                </a:r>
                <a:r>
                  <a:rPr lang="pt-PT" sz="1200" b="0" i="0" u="none" strike="noStrike" kern="1200" baseline="0" noProof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e </a:t>
                </a:r>
                <a:r>
                  <a:rPr lang="en-US" sz="1200" b="0" i="0" u="none" strike="noStrike" kern="1200" baseline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15</a:t>
                </a:r>
                <a:endParaRPr lang="pt-PT" dirty="0"/>
              </a:p>
            </p:txBody>
          </p:sp>
        </mc:Choice>
        <mc:Fallback xmlns="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/>
                  <a:t>To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nature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behavior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light,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theory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quantum </a:t>
                </a:r>
                <a:r>
                  <a:rPr lang="pt-PT" sz="1200" dirty="0" err="1"/>
                  <a:t>or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photon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theory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should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introduced</a:t>
                </a:r>
                <a:r>
                  <a:rPr lang="pt-PT" sz="1200" dirty="0"/>
                  <a:t>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/>
                  <a:t>To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properties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radiation</a:t>
                </a:r>
                <a:r>
                  <a:rPr lang="pt-PT" sz="1200" dirty="0"/>
                  <a:t>, some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properties</a:t>
                </a:r>
                <a:r>
                  <a:rPr lang="pt-PT" sz="1200" dirty="0"/>
                  <a:t> must </a:t>
                </a:r>
                <a:r>
                  <a:rPr lang="pt-PT" sz="1200" dirty="0" err="1"/>
                  <a:t>be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considered</a:t>
                </a:r>
                <a:r>
                  <a:rPr lang="pt-PT" sz="1200" dirty="0"/>
                  <a:t>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l-GR" sz="1200" b="1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𝝀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wavelength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distance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between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one</a:t>
                </a:r>
                <a:r>
                  <a:rPr lang="pt-PT" sz="1200" dirty="0"/>
                  <a:t> top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next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one</a:t>
                </a:r>
                <a:r>
                  <a:rPr lang="pt-PT" sz="1200" dirty="0"/>
                  <a:t>.</a:t>
                </a:r>
                <a:r>
                  <a:rPr lang="pt-PT" sz="1200" baseline="0" dirty="0"/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dirty="0"/>
                  <a:t>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frequency</a:t>
                </a:r>
                <a:r>
                  <a:rPr lang="pt-PT" sz="1200" b="0" baseline="0" dirty="0"/>
                  <a:t>. Is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number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of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vibrations</a:t>
                </a:r>
                <a:r>
                  <a:rPr lang="pt-PT" sz="1200" b="0" baseline="0" dirty="0"/>
                  <a:t> per </a:t>
                </a:r>
                <a:r>
                  <a:rPr lang="pt-PT" sz="1200" b="0" baseline="0" dirty="0" err="1"/>
                  <a:t>second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and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expressed</a:t>
                </a:r>
                <a:r>
                  <a:rPr lang="pt-PT" sz="1200" b="0" baseline="0" dirty="0"/>
                  <a:t> in Hertz </a:t>
                </a:r>
                <a:r>
                  <a:rPr lang="pt-PT" sz="1200" b="0" baseline="0" dirty="0" err="1"/>
                  <a:t>or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cycles</a:t>
                </a:r>
                <a:r>
                  <a:rPr lang="pt-PT" sz="1200" b="0" baseline="0" dirty="0"/>
                  <a:t> per </a:t>
                </a:r>
                <a:r>
                  <a:rPr lang="pt-PT" sz="1200" b="0" baseline="0" dirty="0" err="1"/>
                  <a:t>second</a:t>
                </a:r>
                <a:r>
                  <a:rPr lang="pt-PT" sz="1200" b="0" baseline="0" dirty="0"/>
                  <a:t>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dirty="0"/>
                  <a:t>a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amplitude.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dirty="0"/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Using the electromagnetic wave theory, it is possible to calculate and predict not only the speed of light</a:t>
                </a:r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but also aspects such as reflection, absorption,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transmission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refraction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interference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and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polarization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of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light.</a:t>
                </a:r>
                <a:endParaRPr lang="pt-PT" sz="1200" b="0" baseline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0" baseline="0" dirty="0" err="1"/>
                  <a:t>From</a:t>
                </a:r>
                <a:r>
                  <a:rPr lang="pt-PT" sz="1200" b="0" baseline="0" dirty="0"/>
                  <a:t> Max </a:t>
                </a:r>
                <a:r>
                  <a:rPr lang="pt-PT" sz="1200" b="0" baseline="0" dirty="0" err="1"/>
                  <a:t>Planck’s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theory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we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learn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that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shorter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wavelength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higher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energy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of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radiation</a:t>
                </a:r>
                <a:r>
                  <a:rPr lang="pt-PT" sz="1200" b="0" baseline="0" dirty="0"/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dirty="0"/>
                  <a:t>h</a:t>
                </a:r>
                <a:r>
                  <a:rPr lang="pt-PT" sz="1200" dirty="0"/>
                  <a:t> = </a:t>
                </a:r>
                <a:r>
                  <a:rPr lang="pt-PT" sz="1200" dirty="0" err="1"/>
                  <a:t>Planck’s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constant</a:t>
                </a:r>
                <a:r>
                  <a:rPr lang="pt-PT" sz="1200" dirty="0"/>
                  <a:t> (</a:t>
                </a:r>
                <a:r>
                  <a:rPr lang="pt-PT" sz="1200" i="0">
                    <a:latin typeface="Cambria Math" panose="02040503050406030204" pitchFamily="18" charset="0"/>
                  </a:rPr>
                  <a:t>〖</a:t>
                </a:r>
                <a:r>
                  <a:rPr lang="pt-PT" sz="1200" b="0" i="0">
                    <a:latin typeface="Cambria Math" panose="02040503050406030204" pitchFamily="18" charset="0"/>
                  </a:rPr>
                  <a:t>6.626</a:t>
                </a:r>
                <a:r>
                  <a:rPr lang="pt-PT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pt-PT" sz="1200" b="0" i="0">
                    <a:latin typeface="Cambria Math" panose="02040503050406030204" pitchFamily="18" charset="0"/>
                  </a:rPr>
                  <a:t>10〗^(−34)  m/s</a:t>
                </a:r>
                <a:r>
                  <a:rPr lang="pt-PT" sz="1200" dirty="0"/>
                  <a:t>).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 err="1"/>
                  <a:t>Thanks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this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considerations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we</a:t>
                </a:r>
                <a:r>
                  <a:rPr lang="pt-PT" sz="1200" dirty="0"/>
                  <a:t> can </a:t>
                </a:r>
                <a:r>
                  <a:rPr lang="pt-PT" sz="1200" dirty="0" err="1"/>
                  <a:t>now</a:t>
                </a:r>
                <a:r>
                  <a:rPr lang="pt-PT" sz="1200" dirty="0"/>
                  <a:t>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spectrum</a:t>
                </a:r>
                <a:r>
                  <a:rPr lang="pt-PT" sz="1200" dirty="0"/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1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endParaRPr lang="en-US" sz="1200" b="0" i="0" u="none" strike="noStrike" kern="12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endParaRPr lang="en-US" sz="1200" b="0" i="0" u="none" strike="noStrike" kern="12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Source: [1] pages: 8, 10, 13 and 15</a:t>
                </a:r>
                <a:endParaRPr lang="pt-PT" dirty="0"/>
              </a:p>
            </p:txBody>
          </p:sp>
        </mc:Fallback>
      </mc:AlternateContent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0518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A intensidade</a:t>
            </a:r>
            <a:r>
              <a:rPr lang="pt-PT" baseline="0" dirty="0" smtClean="0"/>
              <a:t> é uma unidade de luz que pode ser utilizada para especificar a quantidade ou concentração de luz numa direção especifica.</a:t>
            </a:r>
          </a:p>
          <a:p>
            <a:r>
              <a:rPr lang="pt-PT" baseline="0" dirty="0" smtClean="0"/>
              <a:t>A intensidade luminosa é definida como o fluxo luminoso numa direção especifica emitida por unidade de angulo sólido ómega. Um angulo sólido pode ser facilmente descrito como o angulo de abertura de um cone. A intensidade é o fluxo luminoso contido num cone infinitamente pequeno dividido pelo angulo sólido desse cone.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6727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dirty="0" smtClean="0"/>
              <a:t>Este</a:t>
            </a:r>
            <a:r>
              <a:rPr lang="pt-PT" sz="1200" baseline="0" dirty="0" smtClean="0"/>
              <a:t> valor serve para determinar a quantidade de luz emitida por uma fonte e presente numa superfície.</a:t>
            </a:r>
            <a:endParaRPr lang="pt-PT" sz="1200" dirty="0" smtClean="0"/>
          </a:p>
          <a:p>
            <a:r>
              <a:rPr lang="pt-PT" sz="1200" dirty="0" smtClean="0"/>
              <a:t>A</a:t>
            </a:r>
            <a:r>
              <a:rPr lang="pt-PT" sz="1200" baseline="0" dirty="0" smtClean="0"/>
              <a:t> iluminância não é visível – o que vemos é a luz refletida pela superfície – luminância.</a:t>
            </a:r>
            <a:endParaRPr lang="pt-PT" sz="1200" dirty="0" smtClean="0"/>
          </a:p>
          <a:p>
            <a:r>
              <a:rPr lang="pt-PT" sz="1200" dirty="0" smtClean="0"/>
              <a:t>A luz refletida</a:t>
            </a:r>
            <a:r>
              <a:rPr lang="pt-PT" sz="1200" baseline="0" dirty="0" smtClean="0"/>
              <a:t> será uma proporção da iluminância. Uma superfície branca que receba a mesma iluminância do que uma superfície preta, refletirá mais luz e terá uma maior luminância (ou, em termos visuais, parecerá mais brilhante). Este é um conceito critico no </a:t>
            </a:r>
            <a:r>
              <a:rPr lang="pt-PT" sz="1200" i="1" baseline="0" dirty="0" smtClean="0"/>
              <a:t>design</a:t>
            </a:r>
            <a:r>
              <a:rPr lang="pt-PT" sz="1200" baseline="0" dirty="0" smtClean="0"/>
              <a:t> de iluminação.</a:t>
            </a:r>
            <a:endParaRPr lang="pt-PT" sz="1200" dirty="0" smtClean="0"/>
          </a:p>
          <a:p>
            <a:r>
              <a:rPr lang="pt-PT" sz="1200" dirty="0" smtClean="0"/>
              <a:t>A iluminância é</a:t>
            </a:r>
            <a:r>
              <a:rPr lang="pt-PT" sz="1200" baseline="0" dirty="0" smtClean="0"/>
              <a:t> independente da direção de onde o fluxo luminoso incide na superfície.</a:t>
            </a:r>
          </a:p>
          <a:p>
            <a:r>
              <a:rPr lang="pt-PT" sz="1200" baseline="0" dirty="0" smtClean="0"/>
              <a:t>Na tabela apresentam-se alguns valores típicos de iluminância.</a:t>
            </a:r>
            <a:endParaRPr lang="pt-PT" sz="1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8153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superfície pode ser a parte emissora de luz de uma lâmpada ou luminária, mas também pode ser uma superfície de onde a luz é refletida ou transmitida, como uma janela.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Normalmente, a luminância interessa-nos por causa da direção do observador quando olha para a área ou superfície emissora de luz. O que vemos de superfícies iluminadas, como livros, paredes ou estradas não é a luz que incide sobre eles, mas sim a luz refletida por eles, o que significa que nós “vemos” não iluminâncias, mas luminâncias, ou melhor, variações de luminâncias no campo de visão.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5472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superfície pode ser a parte emissora de luz de uma lâmpada ou luminária, mas também pode ser uma superfície de onde a luz é refletida ou transmitida, como uma janela.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Normalmente, a luminância interessa-nos por causa da direção do observador quando olha para a área ou superfície emissora de luz. O que vemos de superfícies iluminadas, como livros, paredes ou estradas não é a luz que incide sobre eles, mas sim a luz refletida por eles, o que significa que nós “vemos” não iluminâncias, mas luminâncias, ou melhor, variações de luminâncias no campo de visão.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12072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http://www.lighting.philips.com/main/education/lighting-university/lighting-university-browser/video/light-reflection-and-absorption.html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50850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0735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http</a:t>
            </a:r>
            <a:r>
              <a:rPr lang="pt-PT" dirty="0"/>
              <a:t>://www.lighting.philips.com/main/education/lighting-university/lighting-university-browser/video/light-reflection-and-absorption.html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22026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Em cima: reflexão</a:t>
            </a:r>
            <a:r>
              <a:rPr lang="pt-PT" baseline="0" dirty="0" smtClean="0"/>
              <a:t> dispersa </a:t>
            </a:r>
            <a:r>
              <a:rPr lang="pt-PT" dirty="0" smtClean="0"/>
              <a:t>e em</a:t>
            </a:r>
            <a:r>
              <a:rPr lang="pt-PT" baseline="0" dirty="0" smtClean="0"/>
              <a:t> baixo</a:t>
            </a:r>
            <a:r>
              <a:rPr lang="pt-PT" dirty="0" smtClean="0"/>
              <a:t>: reflexão composta</a:t>
            </a:r>
            <a:endParaRPr lang="pt-PT" dirty="0"/>
          </a:p>
          <a:p>
            <a:endParaRPr lang="pt-PT" dirty="0"/>
          </a:p>
          <a:p>
            <a:r>
              <a:rPr lang="pt-PT" dirty="0" smtClean="0"/>
              <a:t>Existem</a:t>
            </a:r>
            <a:r>
              <a:rPr lang="pt-PT" baseline="0" dirty="0" smtClean="0"/>
              <a:t> vários tipos de reflexão mista entre a especular e a difusa.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6291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dirty="0" smtClean="0"/>
              <a:t>A luz</a:t>
            </a:r>
            <a:r>
              <a:rPr lang="pt-PT" sz="1200" baseline="0" dirty="0" smtClean="0"/>
              <a:t> que incide numa superfície e que não é completamente refletida pode ter dois fins diferentes. O primeiro é o apresentado e explicado na figura. Quando a luz incide num material transparente ou translúcido, a luz não refletida é transmitida. A transmissão é dependente do comprimento de </a:t>
            </a:r>
            <a:r>
              <a:rPr lang="pt-PT" sz="1200" baseline="0" noProof="0" dirty="0" smtClean="0"/>
              <a:t>onda</a:t>
            </a:r>
            <a:r>
              <a:rPr lang="pt-PT" sz="1200" baseline="0" dirty="0" smtClean="0"/>
              <a:t>: o material transparente vermelho transmite apenas a parte vermelha do espetro enquanto a restante é absorvida.</a:t>
            </a:r>
            <a:endParaRPr lang="pt-PT" sz="1200" dirty="0" smtClean="0"/>
          </a:p>
          <a:p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22145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8465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Para perceber a</a:t>
                </a:r>
                <a:r>
                  <a:rPr lang="pt-PT" sz="1200" baseline="0" noProof="0" dirty="0" smtClean="0"/>
                  <a:t> natureza e o comportamento da luz, temos de conhecer a teoria das ondas eletromagnéticas e a teoria quântica</a:t>
                </a:r>
                <a:r>
                  <a:rPr lang="pt-PT" sz="1200" noProof="0" dirty="0" smtClean="0"/>
                  <a:t>. </a:t>
                </a: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Para perceber as propriedades</a:t>
                </a:r>
                <a:r>
                  <a:rPr lang="pt-PT" sz="1200" baseline="0" noProof="0" dirty="0" smtClean="0"/>
                  <a:t> da radiação eletromagnética, devemos considerar as seguintes propriedades das ondas eletromagnéticas:</a:t>
                </a:r>
                <a:endParaRPr lang="pt-PT" sz="1200" noProof="0" dirty="0" smtClean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lang="pt-PT" sz="1200" b="1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pt-PT" sz="1200" noProof="0" dirty="0"/>
                  <a:t> </a:t>
                </a:r>
                <a:r>
                  <a:rPr lang="pt-PT" sz="1200" noProof="0" dirty="0" smtClean="0"/>
                  <a:t>é o comprimento de onda e a distância de</a:t>
                </a:r>
                <a:r>
                  <a:rPr lang="pt-PT" sz="1200" baseline="0" noProof="0" dirty="0" smtClean="0"/>
                  <a:t> uma crista da onda para a seguinte.</a:t>
                </a:r>
                <a:endParaRPr lang="pt-PT" sz="1200" baseline="0" noProof="0" dirty="0">
                  <a:solidFill>
                    <a:srgbClr val="008FCA"/>
                  </a:solidFill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noProof="0" dirty="0"/>
                  <a:t>f</a:t>
                </a:r>
                <a:r>
                  <a:rPr lang="pt-PT" sz="1200" b="0" baseline="0" noProof="0" dirty="0"/>
                  <a:t> </a:t>
                </a:r>
                <a:r>
                  <a:rPr lang="pt-PT" sz="1200" b="0" baseline="0" noProof="0" dirty="0" smtClean="0"/>
                  <a:t>é a frequência – o número de vibrações por segundo, expressa em Hertz ou ciclos por segundo. 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noProof="0" dirty="0"/>
                  <a:t>a</a:t>
                </a:r>
                <a:r>
                  <a:rPr lang="pt-PT" sz="1200" b="0" baseline="0" noProof="0" dirty="0"/>
                  <a:t> </a:t>
                </a:r>
                <a:r>
                  <a:rPr lang="pt-PT" sz="1200" b="0" baseline="0" noProof="0" dirty="0" smtClean="0"/>
                  <a:t>é a amplitude. 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noProof="0" dirty="0"/>
              </a:p>
              <a:p>
                <a:r>
                  <a:rPr lang="pt-PT" sz="1200" b="0" i="0" u="none" strike="noStrike" kern="1200" baseline="0" noProof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Com a teoria da onda eletromagnética, é possível calcular e prever não só a velocidade da luz, mas também a reflexão, absorção, transmissão, refração, interferência e polarização da luz.</a:t>
                </a: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0" baseline="0" noProof="0" dirty="0" smtClean="0"/>
                  <a:t>Da teoria de Max </a:t>
                </a:r>
                <a:r>
                  <a:rPr lang="pt-PT" sz="1200" b="0" baseline="0" noProof="0" dirty="0" err="1" smtClean="0"/>
                  <a:t>Planck</a:t>
                </a:r>
                <a:r>
                  <a:rPr lang="pt-PT" sz="1200" b="0" baseline="0" noProof="0" dirty="0" smtClean="0"/>
                  <a:t> aprendemos que quanto menor o comprimento de onda, maior é a energia da radiação.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noProof="0" dirty="0" smtClean="0"/>
                  <a:t>h</a:t>
                </a:r>
                <a:r>
                  <a:rPr lang="pt-PT" sz="1200" noProof="0" dirty="0" smtClean="0"/>
                  <a:t> </a:t>
                </a:r>
                <a:r>
                  <a:rPr lang="pt-PT" sz="1200" noProof="0" dirty="0"/>
                  <a:t>= </a:t>
                </a:r>
                <a:r>
                  <a:rPr lang="pt-PT" sz="1200" noProof="0" dirty="0" smtClean="0"/>
                  <a:t>Constante</a:t>
                </a:r>
                <a:r>
                  <a:rPr lang="pt-PT" sz="1200" baseline="0" noProof="0" dirty="0" smtClean="0"/>
                  <a:t> de </a:t>
                </a:r>
                <a:r>
                  <a:rPr lang="pt-PT" sz="1200" noProof="0" dirty="0" err="1" smtClean="0"/>
                  <a:t>Planck</a:t>
                </a:r>
                <a:r>
                  <a:rPr lang="pt-PT" sz="1200" noProof="0" dirty="0" smtClean="0"/>
                  <a:t> </a:t>
                </a:r>
                <a:r>
                  <a:rPr lang="pt-PT" sz="1200" noProof="0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PT" sz="1200" i="1" noProof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6.626</m:t>
                        </m:r>
                        <m:r>
                          <a:rPr lang="pt-PT" sz="1200" b="0" i="1" noProof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pt-PT" sz="1200" b="0" i="1" noProof="0" smtClean="0">
                            <a:latin typeface="Cambria Math" panose="02040503050406030204" pitchFamily="18" charset="0"/>
                          </a:rPr>
                          <m:t>−34</m:t>
                        </m:r>
                      </m:sup>
                    </m:sSup>
                    <m:r>
                      <a:rPr lang="pt-PT" sz="1200" b="0" i="1" noProof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pt-PT" sz="1200" b="0" i="0" noProof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pt-PT" sz="1200" b="0" i="0" noProof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pt-PT" sz="1200" b="0" i="0" noProof="0" smtClean="0"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pt-PT" sz="1200" noProof="0" dirty="0"/>
                  <a:t>).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noProof="0" dirty="0" smtClean="0"/>
                  <a:t>Graças a ela </a:t>
                </a:r>
                <a:r>
                  <a:rPr lang="pt-PT" sz="1200" baseline="0" noProof="0" dirty="0" smtClean="0"/>
                  <a:t>conseguimos perceber o espectro eletromagnético</a:t>
                </a:r>
                <a:r>
                  <a:rPr lang="pt-PT" sz="1200" noProof="0" dirty="0" smtClean="0"/>
                  <a:t>.</a:t>
                </a: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1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noProof="0" dirty="0" smtClean="0"/>
                  <a:t> </a:t>
                </a:r>
                <a:endParaRPr lang="pt-PT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1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noProof="0" dirty="0"/>
              </a:p>
              <a:p>
                <a:endParaRPr lang="pt-PT" sz="1200" b="0" i="0" u="none" strike="noStrike" kern="120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endParaRPr lang="en-US" sz="1200" b="0" i="0" u="none" strike="noStrike" kern="12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u="none" strike="noStrike" kern="1200" baseline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Fonte: </a:t>
                </a:r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[1] </a:t>
                </a:r>
                <a:r>
                  <a:rPr lang="en-US" sz="1200" b="0" i="0" u="none" strike="noStrike" kern="1200" baseline="0" dirty="0" err="1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páginas</a:t>
                </a:r>
                <a:r>
                  <a:rPr lang="en-US" sz="1200" b="0" i="0" u="none" strike="noStrike" kern="1200" baseline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: </a:t>
                </a:r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8, 10, 13 </a:t>
                </a:r>
                <a:r>
                  <a:rPr lang="en-US" sz="1200" b="0" i="0" u="none" strike="noStrike" kern="1200" baseline="0" dirty="0" smtClean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e 15</a:t>
                </a:r>
                <a:endParaRPr lang="pt-PT" dirty="0"/>
              </a:p>
            </p:txBody>
          </p:sp>
        </mc:Choice>
        <mc:Fallback xmlns="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/>
                  <a:t>To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nature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behavior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light,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theory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quantum </a:t>
                </a:r>
                <a:r>
                  <a:rPr lang="pt-PT" sz="1200" dirty="0" err="1"/>
                  <a:t>or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photon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theory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should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introduced</a:t>
                </a:r>
                <a:r>
                  <a:rPr lang="pt-PT" sz="1200" dirty="0"/>
                  <a:t>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/>
                  <a:t>To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properties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radiation</a:t>
                </a:r>
                <a:r>
                  <a:rPr lang="pt-PT" sz="1200" dirty="0"/>
                  <a:t>, some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properties</a:t>
                </a:r>
                <a:r>
                  <a:rPr lang="pt-PT" sz="1200" dirty="0"/>
                  <a:t> must </a:t>
                </a:r>
                <a:r>
                  <a:rPr lang="pt-PT" sz="1200" dirty="0" err="1"/>
                  <a:t>be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considered</a:t>
                </a:r>
                <a:r>
                  <a:rPr lang="pt-PT" sz="1200" dirty="0"/>
                  <a:t>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l-GR" sz="1200" b="1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𝝀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wavelength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distance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between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one</a:t>
                </a:r>
                <a:r>
                  <a:rPr lang="pt-PT" sz="1200" dirty="0"/>
                  <a:t> top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wave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next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one</a:t>
                </a:r>
                <a:r>
                  <a:rPr lang="pt-PT" sz="1200" dirty="0"/>
                  <a:t>.</a:t>
                </a:r>
                <a:r>
                  <a:rPr lang="pt-PT" sz="1200" baseline="0" dirty="0"/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dirty="0"/>
                  <a:t>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frequency</a:t>
                </a:r>
                <a:r>
                  <a:rPr lang="pt-PT" sz="1200" b="0" baseline="0" dirty="0"/>
                  <a:t>. Is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number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of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vibrations</a:t>
                </a:r>
                <a:r>
                  <a:rPr lang="pt-PT" sz="1200" b="0" baseline="0" dirty="0"/>
                  <a:t> per </a:t>
                </a:r>
                <a:r>
                  <a:rPr lang="pt-PT" sz="1200" b="0" baseline="0" dirty="0" err="1"/>
                  <a:t>second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and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expressed</a:t>
                </a:r>
                <a:r>
                  <a:rPr lang="pt-PT" sz="1200" b="0" baseline="0" dirty="0"/>
                  <a:t> in Hertz </a:t>
                </a:r>
                <a:r>
                  <a:rPr lang="pt-PT" sz="1200" b="0" baseline="0" dirty="0" err="1"/>
                  <a:t>or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cycles</a:t>
                </a:r>
                <a:r>
                  <a:rPr lang="pt-PT" sz="1200" b="0" baseline="0" dirty="0"/>
                  <a:t> per </a:t>
                </a:r>
                <a:r>
                  <a:rPr lang="pt-PT" sz="1200" b="0" baseline="0" dirty="0" err="1"/>
                  <a:t>second</a:t>
                </a:r>
                <a:r>
                  <a:rPr lang="pt-PT" sz="1200" b="0" baseline="0" dirty="0"/>
                  <a:t>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baseline="0" dirty="0"/>
                  <a:t>a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is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amplitude.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dirty="0"/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Using the electromagnetic wave theory, it is possible to calculate and predict not only the speed of light</a:t>
                </a:r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but also aspects such as reflection, absorption,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transmission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refraction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,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interference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and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polarization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</a:t>
                </a:r>
                <a:r>
                  <a:rPr lang="pt-PT" sz="1200" b="0" i="0" u="none" strike="noStrike" kern="1200" baseline="0" dirty="0" err="1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of</a:t>
                </a:r>
                <a:r>
                  <a:rPr lang="pt-PT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 light.</a:t>
                </a:r>
                <a:endParaRPr lang="pt-PT" sz="1200" b="0" baseline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0" baseline="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0" baseline="0" dirty="0" err="1"/>
                  <a:t>From</a:t>
                </a:r>
                <a:r>
                  <a:rPr lang="pt-PT" sz="1200" b="0" baseline="0" dirty="0"/>
                  <a:t> Max </a:t>
                </a:r>
                <a:r>
                  <a:rPr lang="pt-PT" sz="1200" b="0" baseline="0" dirty="0" err="1"/>
                  <a:t>Planck’s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theory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we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learn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that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shorter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wavelength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higher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energy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of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the</a:t>
                </a:r>
                <a:r>
                  <a:rPr lang="pt-PT" sz="1200" b="0" baseline="0" dirty="0"/>
                  <a:t> </a:t>
                </a:r>
                <a:r>
                  <a:rPr lang="pt-PT" sz="1200" b="0" baseline="0" dirty="0" err="1"/>
                  <a:t>radiation</a:t>
                </a:r>
                <a:r>
                  <a:rPr lang="pt-PT" sz="1200" b="0" baseline="0" dirty="0"/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b="1" dirty="0"/>
                  <a:t>h</a:t>
                </a:r>
                <a:r>
                  <a:rPr lang="pt-PT" sz="1200" dirty="0"/>
                  <a:t> = </a:t>
                </a:r>
                <a:r>
                  <a:rPr lang="pt-PT" sz="1200" dirty="0" err="1"/>
                  <a:t>Planck’s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constant</a:t>
                </a:r>
                <a:r>
                  <a:rPr lang="pt-PT" sz="1200" dirty="0"/>
                  <a:t> (</a:t>
                </a:r>
                <a:r>
                  <a:rPr lang="pt-PT" sz="1200" i="0">
                    <a:latin typeface="Cambria Math" panose="02040503050406030204" pitchFamily="18" charset="0"/>
                  </a:rPr>
                  <a:t>〖</a:t>
                </a:r>
                <a:r>
                  <a:rPr lang="pt-PT" sz="1200" b="0" i="0">
                    <a:latin typeface="Cambria Math" panose="02040503050406030204" pitchFamily="18" charset="0"/>
                  </a:rPr>
                  <a:t>6.626</a:t>
                </a:r>
                <a:r>
                  <a:rPr lang="pt-PT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×</a:t>
                </a:r>
                <a:r>
                  <a:rPr lang="pt-PT" sz="1200" b="0" i="0">
                    <a:latin typeface="Cambria Math" panose="02040503050406030204" pitchFamily="18" charset="0"/>
                  </a:rPr>
                  <a:t>10〗^(−34)  m/s</a:t>
                </a:r>
                <a:r>
                  <a:rPr lang="pt-PT" sz="1200" dirty="0"/>
                  <a:t>).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pt-PT" sz="1200" dirty="0" err="1"/>
                  <a:t>Thanks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this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considerations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we</a:t>
                </a:r>
                <a:r>
                  <a:rPr lang="pt-PT" sz="1200" dirty="0"/>
                  <a:t> can </a:t>
                </a:r>
                <a:r>
                  <a:rPr lang="pt-PT" sz="1200" dirty="0" err="1"/>
                  <a:t>now</a:t>
                </a:r>
                <a:r>
                  <a:rPr lang="pt-PT" sz="1200" dirty="0"/>
                  <a:t> </a:t>
                </a:r>
                <a:r>
                  <a:rPr lang="pt-PT" sz="1200" dirty="0" err="1"/>
                  <a:t>understand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spectrum</a:t>
                </a:r>
                <a:r>
                  <a:rPr lang="pt-PT" sz="1200" dirty="0"/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b="1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pt-PT" sz="1200" dirty="0"/>
              </a:p>
              <a:p>
                <a:endParaRPr lang="en-US" sz="1200" b="0" i="0" u="none" strike="noStrike" kern="12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endParaRPr lang="en-US" sz="1200" b="0" i="0" u="none" strike="noStrike" kern="1200" baseline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  <a:p>
                <a:r>
                  <a:rPr lang="en-US" sz="1200" b="0" i="0" u="none" strike="noStrike" kern="1200" baseline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Source: [1] pages: 8, 10, 13 and 15</a:t>
                </a:r>
                <a:endParaRPr lang="pt-PT" dirty="0"/>
              </a:p>
            </p:txBody>
          </p:sp>
        </mc:Fallback>
      </mc:AlternateContent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213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07050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noProof="0" dirty="0" smtClean="0"/>
              <a:t>Reflectância </a:t>
            </a:r>
            <a:r>
              <a:rPr lang="pt-PT" baseline="0" noProof="0" dirty="0" smtClean="0"/>
              <a:t>é o rácio da luz refletida e da incidente e é uma propriedade da Reflexão sobre a qual falaremos mais tarde…</a:t>
            </a:r>
            <a:endParaRPr lang="pt-PT" noProof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9180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55566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A luz</a:t>
            </a:r>
            <a:r>
              <a:rPr lang="pt-PT" baseline="0" noProof="0" dirty="0" smtClean="0"/>
              <a:t> natural surge de varias hipóteses: sol, lua, estrelas, relâmpagos, etc… O sol é a maior fonte de luz natural, no entanto, varia as suas características em diferentes alturas do dia ou com diferentes condições climatéricas, variando a iluminação desde forte e quente a leve e fria</a:t>
            </a:r>
            <a:r>
              <a:rPr lang="pt-PT" noProof="0" dirty="0" smtClean="0"/>
              <a:t>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iluminação natural é um recurso natural disponível gratuitamente que melhorará significativamente o ambiente em qualquer edifício.</a:t>
            </a:r>
          </a:p>
          <a:p>
            <a:endParaRPr lang="pt-PT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73945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pt-PT" sz="1200" noProof="0" dirty="0" smtClean="0"/>
                  <a:t>Atualmente as</a:t>
                </a:r>
                <a:r>
                  <a:rPr lang="pt-PT" sz="1200" baseline="0" noProof="0" dirty="0" smtClean="0"/>
                  <a:t> lâmpadas são a maior fonte de luz artificial, e podem ser divididas em três tipos diferentes:</a:t>
                </a:r>
                <a:endParaRPr lang="pt-PT" sz="1200" noProof="0" dirty="0" smtClean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noProof="0" dirty="0" smtClean="0"/>
                  <a:t>Radiadores térmicos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noProof="0" dirty="0" smtClean="0"/>
                  <a:t>Radiadores de descarga em gás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noProof="0" dirty="0" smtClean="0"/>
                  <a:t>Radiadores de estado sólido</a:t>
                </a:r>
              </a:p>
              <a:p>
                <a:endParaRPr lang="pt-PT" noProof="0" dirty="0" smtClean="0"/>
              </a:p>
              <a:p>
                <a:r>
                  <a:rPr lang="pt-PT" b="1" u="sng" noProof="0" dirty="0" smtClean="0"/>
                  <a:t>Radiadores térmicos</a:t>
                </a:r>
                <a:r>
                  <a:rPr lang="pt-PT" sz="1100" b="1" u="sng" noProof="0" dirty="0" smtClean="0"/>
                  <a:t>:</a:t>
                </a:r>
                <a:r>
                  <a:rPr lang="pt-PT" sz="1100" noProof="0" dirty="0" smtClean="0"/>
                  <a:t> corpos que emitem</a:t>
                </a:r>
                <a:r>
                  <a:rPr lang="pt-PT" sz="1100" baseline="0" noProof="0" dirty="0" smtClean="0"/>
                  <a:t> radiação eletromagnética como resultado do aumento da temperatura.</a:t>
                </a:r>
                <a:endParaRPr lang="pt-PT" sz="1100" noProof="0" dirty="0" smtClean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pt-PT" sz="1200" noProof="0" dirty="0" smtClean="0"/>
                  <a:t>Quando um</a:t>
                </a:r>
                <a:r>
                  <a:rPr lang="pt-PT" sz="1200" baseline="0" noProof="0" dirty="0" smtClean="0"/>
                  <a:t> corpo sólido aquece ate cerca de 525 </a:t>
                </a:r>
                <a14:m>
                  <m:oMath xmlns:m="http://schemas.openxmlformats.org/officeDocument/2006/math">
                    <m:r>
                      <a:rPr lang="pt-PT" sz="1200" i="1" noProof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</m:t>
                    </m:r>
                  </m:oMath>
                </a14:m>
                <a:r>
                  <a:rPr lang="pt-PT" sz="1200" noProof="0" dirty="0"/>
                  <a:t>, </a:t>
                </a:r>
                <a:r>
                  <a:rPr lang="pt-PT" sz="1200" noProof="0" dirty="0" smtClean="0"/>
                  <a:t>começa a emitir uma luz avermelhada.</a:t>
                </a:r>
                <a:r>
                  <a:rPr lang="pt-PT" sz="1200" baseline="0" noProof="0" dirty="0" smtClean="0"/>
                  <a:t> Quando a temperatura sobe, a cor muda de avermelhada para um vermelho brilhante, laranja, amarelo, branco e finalmente um branco azulado à medida que se aproxima do ponto de fusão.</a:t>
                </a:r>
                <a:endParaRPr lang="pt-PT" sz="1200" noProof="0" dirty="0" smtClean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pt-PT" sz="1200" noProof="0" dirty="0" smtClean="0"/>
                  <a:t>O sol e as lâmpadas incandescentes são radiadores térmicos.</a:t>
                </a:r>
                <a:endParaRPr lang="pt-PT" sz="1200" noProof="0" dirty="0"/>
              </a:p>
              <a:p>
                <a:r>
                  <a:rPr lang="pt-PT" sz="1200" b="1" u="sng" noProof="0" dirty="0" smtClean="0"/>
                  <a:t>Radiadores</a:t>
                </a:r>
                <a:r>
                  <a:rPr lang="pt-PT" sz="1200" b="1" u="sng" baseline="0" noProof="0" dirty="0" smtClean="0"/>
                  <a:t> de descarga em gás</a:t>
                </a:r>
                <a:r>
                  <a:rPr lang="pt-PT" sz="1200" b="1" u="sng" noProof="0" dirty="0" smtClean="0"/>
                  <a:t>:</a:t>
                </a:r>
                <a:r>
                  <a:rPr lang="pt-PT" sz="1200" b="1" noProof="0" dirty="0" smtClean="0"/>
                  <a:t> </a:t>
                </a:r>
                <a:r>
                  <a:rPr lang="pt-PT" sz="1200" b="0" noProof="0" dirty="0" smtClean="0"/>
                  <a:t>Corpos</a:t>
                </a:r>
                <a:r>
                  <a:rPr lang="pt-PT" sz="1200" b="0" baseline="0" noProof="0" dirty="0" smtClean="0"/>
                  <a:t> que emitem luz quando têm um gás sob uma pressão extremamente alta, ou é enviado um fluxo de elétron</a:t>
                </a:r>
                <a:endParaRPr lang="pt-PT" sz="1200" b="0" noProof="0" dirty="0" smtClean="0"/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pt-PT" sz="1200" noProof="0" dirty="0" smtClean="0">
                    <a:solidFill>
                      <a:schemeClr val="tx1"/>
                    </a:solidFill>
                  </a:rPr>
                  <a:t>Ocorre m lâmpadas fluorescentes e outras lâmpadas de descarga em gás.</a:t>
                </a:r>
                <a:endParaRPr lang="pt-PT" sz="1200" noProof="0" dirty="0">
                  <a:solidFill>
                    <a:schemeClr val="tx1"/>
                  </a:solidFill>
                </a:endParaRPr>
              </a:p>
              <a:p>
                <a:r>
                  <a:rPr lang="pt-PT" sz="1200" b="1" u="sng" noProof="0" dirty="0" smtClean="0"/>
                  <a:t>Radiadores de</a:t>
                </a:r>
                <a:r>
                  <a:rPr lang="pt-PT" sz="1200" b="1" u="sng" baseline="0" noProof="0" dirty="0" smtClean="0"/>
                  <a:t> estado sólido</a:t>
                </a:r>
                <a:r>
                  <a:rPr lang="pt-PT" sz="1200" b="1" u="sng" noProof="0" dirty="0" smtClean="0"/>
                  <a:t>: </a:t>
                </a:r>
                <a:r>
                  <a:rPr lang="pt-PT" sz="1200" b="0" u="none" noProof="0" dirty="0" smtClean="0"/>
                  <a:t>Fontes de luz onde a luz é gerada</a:t>
                </a:r>
                <a:r>
                  <a:rPr lang="pt-PT" sz="1200" b="0" u="none" baseline="0" noProof="0" dirty="0" smtClean="0"/>
                  <a:t> dentro de materiais em estado sólido.</a:t>
                </a:r>
                <a:endParaRPr lang="pt-PT" sz="1200" b="0" u="none" noProof="0" dirty="0" smtClean="0"/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pt-PT" sz="1200" noProof="0" dirty="0" smtClean="0">
                    <a:solidFill>
                      <a:schemeClr val="tx1"/>
                    </a:solidFill>
                  </a:rPr>
                  <a:t>LEDs </a:t>
                </a:r>
                <a:endParaRPr lang="pt-PT" sz="1200" noProof="0" dirty="0">
                  <a:solidFill>
                    <a:schemeClr val="tx1"/>
                  </a:solidFill>
                </a:endParaRPr>
              </a:p>
              <a:p>
                <a:endParaRPr lang="pt-PT" noProof="0" dirty="0"/>
              </a:p>
              <a:p>
                <a:r>
                  <a:rPr lang="pt-PT" noProof="0" dirty="0" smtClean="0"/>
                  <a:t>Estes três tipos de fontes de luz artificial</a:t>
                </a:r>
                <a:r>
                  <a:rPr lang="pt-PT" baseline="0" noProof="0" dirty="0" smtClean="0"/>
                  <a:t> serão abordadas nas próximas apresentações</a:t>
                </a:r>
                <a:endParaRPr lang="pt-PT" noProof="0" dirty="0"/>
              </a:p>
              <a:p>
                <a:endParaRPr lang="pt-PT" noProof="0" dirty="0"/>
              </a:p>
            </p:txBody>
          </p:sp>
        </mc:Choice>
        <mc:Fallback xmlns="">
          <p:sp>
            <p:nvSpPr>
              <p:cNvPr id="3" name="Marcador de Posição de Notas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pt-PT" sz="1200" dirty="0" err="1"/>
                  <a:t>Lamps</a:t>
                </a:r>
                <a:r>
                  <a:rPr lang="pt-PT" sz="1200" dirty="0"/>
                  <a:t> are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biggest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source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artificial light </a:t>
                </a:r>
                <a:r>
                  <a:rPr lang="pt-PT" sz="1200" dirty="0" err="1"/>
                  <a:t>today</a:t>
                </a:r>
                <a:r>
                  <a:rPr lang="pt-PT" sz="1200" dirty="0"/>
                  <a:t>. </a:t>
                </a:r>
                <a:r>
                  <a:rPr lang="pt-PT" sz="1200" dirty="0" err="1"/>
                  <a:t>Lamps</a:t>
                </a:r>
                <a:r>
                  <a:rPr lang="pt-PT" sz="1200" dirty="0"/>
                  <a:t> are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three</a:t>
                </a:r>
                <a:r>
                  <a:rPr lang="pt-PT" sz="1200" dirty="0"/>
                  <a:t> fundamental </a:t>
                </a:r>
                <a:r>
                  <a:rPr lang="pt-PT" sz="1200" dirty="0" err="1"/>
                  <a:t>different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types</a:t>
                </a:r>
                <a:r>
                  <a:rPr lang="pt-PT" sz="1200" dirty="0"/>
                  <a:t>: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dirty="0" err="1"/>
                  <a:t>Thermal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radiators</a:t>
                </a:r>
                <a:endParaRPr lang="pt-PT" sz="12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dirty="0" err="1"/>
                  <a:t>Gas-discharge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radiators</a:t>
                </a:r>
                <a:endParaRPr lang="pt-PT" sz="12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pt-PT" sz="1200" dirty="0" err="1"/>
                  <a:t>Solid-state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radiators</a:t>
                </a:r>
                <a:endParaRPr lang="pt-PT" dirty="0"/>
              </a:p>
              <a:p>
                <a:endParaRPr lang="pt-PT" dirty="0"/>
              </a:p>
              <a:p>
                <a:r>
                  <a:rPr lang="pt-PT" b="1" u="sng" dirty="0"/>
                  <a:t>Thermal </a:t>
                </a:r>
                <a:r>
                  <a:rPr lang="pt-PT" b="1" u="sng" dirty="0" err="1"/>
                  <a:t>radiators</a:t>
                </a:r>
                <a:r>
                  <a:rPr lang="pt-PT" sz="1100" b="1" u="sng" dirty="0"/>
                  <a:t>:</a:t>
                </a:r>
                <a:r>
                  <a:rPr lang="pt-PT" sz="1100" dirty="0"/>
                  <a:t> </a:t>
                </a:r>
                <a:r>
                  <a:rPr lang="pt-PT" sz="1200" dirty="0"/>
                  <a:t>Bodies </a:t>
                </a:r>
                <a:r>
                  <a:rPr lang="pt-PT" sz="1200" dirty="0" err="1"/>
                  <a:t>that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emit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electromagnetic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radiation</a:t>
                </a:r>
                <a:r>
                  <a:rPr lang="pt-PT" sz="1200" dirty="0"/>
                  <a:t> as a </a:t>
                </a:r>
                <a:r>
                  <a:rPr lang="pt-PT" sz="1200" dirty="0" err="1"/>
                  <a:t>result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their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increased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temperature</a:t>
                </a:r>
                <a:r>
                  <a:rPr lang="pt-PT" sz="1200" dirty="0"/>
                  <a:t>.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pt-PT" sz="1200" dirty="0" err="1"/>
                  <a:t>When</a:t>
                </a:r>
                <a:r>
                  <a:rPr lang="pt-PT" sz="1200" dirty="0"/>
                  <a:t> a </a:t>
                </a:r>
                <a:r>
                  <a:rPr lang="pt-PT" sz="1200" dirty="0" err="1"/>
                  <a:t>solid</a:t>
                </a:r>
                <a:r>
                  <a:rPr lang="pt-PT" sz="1200" dirty="0"/>
                  <a:t> body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heated</a:t>
                </a:r>
                <a:r>
                  <a:rPr lang="pt-PT" sz="1200" dirty="0"/>
                  <a:t> to a </a:t>
                </a:r>
                <a:r>
                  <a:rPr lang="pt-PT" sz="1200" dirty="0" err="1"/>
                  <a:t>temperature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about</a:t>
                </a:r>
                <a:r>
                  <a:rPr lang="pt-PT" sz="1200" dirty="0"/>
                  <a:t> 525 </a:t>
                </a:r>
                <a:r>
                  <a:rPr lang="pt-PT" sz="120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℃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it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will</a:t>
                </a:r>
                <a:r>
                  <a:rPr lang="pt-PT" sz="1200" dirty="0"/>
                  <a:t> </a:t>
                </a:r>
                <a:r>
                  <a:rPr lang="pt-PT" sz="1200" dirty="0" err="1"/>
                  <a:t>begin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emit</a:t>
                </a:r>
                <a:r>
                  <a:rPr lang="pt-PT" sz="1200" dirty="0"/>
                  <a:t> a </a:t>
                </a:r>
                <a:r>
                  <a:rPr lang="pt-PT" sz="1200" dirty="0" err="1"/>
                  <a:t>dull-red</a:t>
                </a:r>
                <a:r>
                  <a:rPr lang="pt-PT" sz="1200" dirty="0"/>
                  <a:t> light. </a:t>
                </a:r>
                <a:r>
                  <a:rPr lang="pt-PT" sz="1200" dirty="0" err="1"/>
                  <a:t>If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temperature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increases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color </a:t>
                </a:r>
                <a:r>
                  <a:rPr lang="pt-PT" sz="1200" dirty="0" err="1"/>
                  <a:t>will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change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from</a:t>
                </a:r>
                <a:r>
                  <a:rPr lang="pt-PT" sz="1200" dirty="0"/>
                  <a:t> </a:t>
                </a:r>
                <a:r>
                  <a:rPr lang="pt-PT" sz="1200" dirty="0" err="1"/>
                  <a:t>dull-red</a:t>
                </a:r>
                <a:r>
                  <a:rPr lang="pt-PT" sz="1200" dirty="0"/>
                  <a:t> to Bright </a:t>
                </a:r>
                <a:r>
                  <a:rPr lang="pt-PT" sz="1200" dirty="0" err="1"/>
                  <a:t>red</a:t>
                </a:r>
                <a:r>
                  <a:rPr lang="pt-PT" sz="1200" dirty="0"/>
                  <a:t>, Orange, </a:t>
                </a:r>
                <a:r>
                  <a:rPr lang="pt-PT" sz="1200" dirty="0" err="1"/>
                  <a:t>yellow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white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finally</a:t>
                </a:r>
                <a:r>
                  <a:rPr lang="pt-PT" sz="1200" dirty="0"/>
                  <a:t> to </a:t>
                </a:r>
                <a:r>
                  <a:rPr lang="pt-PT" sz="1200" dirty="0" err="1"/>
                  <a:t>bluish-white</a:t>
                </a:r>
                <a:r>
                  <a:rPr lang="pt-PT" sz="1200" dirty="0"/>
                  <a:t> as </a:t>
                </a:r>
                <a:r>
                  <a:rPr lang="pt-PT" sz="1200" dirty="0" err="1"/>
                  <a:t>it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approaches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melting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point</a:t>
                </a:r>
                <a:r>
                  <a:rPr lang="pt-PT" sz="1200" dirty="0"/>
                  <a:t>.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pt-PT" sz="1200" dirty="0" err="1"/>
                  <a:t>The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sun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and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incandescent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lamps</a:t>
                </a:r>
                <a:r>
                  <a:rPr lang="pt-PT" sz="1200" dirty="0"/>
                  <a:t> are </a:t>
                </a:r>
                <a:r>
                  <a:rPr lang="pt-PT" sz="1200" dirty="0" err="1"/>
                  <a:t>thermal</a:t>
                </a:r>
                <a:r>
                  <a:rPr lang="pt-PT" sz="1200" dirty="0"/>
                  <a:t> </a:t>
                </a:r>
                <a:r>
                  <a:rPr lang="pt-PT" sz="1200" dirty="0" err="1"/>
                  <a:t>radiator</a:t>
                </a:r>
                <a:r>
                  <a:rPr lang="pt-PT" sz="1200" dirty="0"/>
                  <a:t> </a:t>
                </a:r>
              </a:p>
              <a:p>
                <a:r>
                  <a:rPr lang="pt-PT" sz="1200" b="1" u="sng" dirty="0" err="1"/>
                  <a:t>Gas</a:t>
                </a:r>
                <a:r>
                  <a:rPr lang="pt-PT" sz="1200" b="1" u="sng" dirty="0"/>
                  <a:t> </a:t>
                </a:r>
                <a:r>
                  <a:rPr lang="pt-PT" sz="1200" b="1" u="sng" dirty="0" err="1"/>
                  <a:t>discharge</a:t>
                </a:r>
                <a:r>
                  <a:rPr lang="pt-PT" sz="1200" b="1" u="sng" dirty="0"/>
                  <a:t> </a:t>
                </a:r>
                <a:r>
                  <a:rPr lang="pt-PT" sz="1200" b="1" u="sng" dirty="0" err="1"/>
                  <a:t>radiators</a:t>
                </a:r>
                <a:r>
                  <a:rPr lang="pt-PT" sz="1200" b="1" u="sng" dirty="0"/>
                  <a:t>:</a:t>
                </a:r>
                <a:r>
                  <a:rPr lang="pt-PT" sz="1200" b="1" dirty="0"/>
                  <a:t> </a:t>
                </a:r>
                <a:r>
                  <a:rPr lang="pt-PT" sz="1200" dirty="0"/>
                  <a:t>Bodies </a:t>
                </a:r>
                <a:r>
                  <a:rPr lang="pt-PT" sz="1200" dirty="0" err="1"/>
                  <a:t>that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emit</a:t>
                </a:r>
                <a:r>
                  <a:rPr lang="pt-PT" sz="1200" dirty="0"/>
                  <a:t> light </a:t>
                </a:r>
                <a:r>
                  <a:rPr lang="pt-PT" sz="1200" dirty="0" err="1"/>
                  <a:t>when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have</a:t>
                </a:r>
                <a:r>
                  <a:rPr lang="pt-PT" sz="1200" dirty="0"/>
                  <a:t> a </a:t>
                </a:r>
                <a:r>
                  <a:rPr lang="pt-PT" sz="1200" dirty="0" err="1"/>
                  <a:t>gas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under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extremelly</a:t>
                </a:r>
                <a:r>
                  <a:rPr lang="pt-PT" sz="1200" dirty="0"/>
                  <a:t> </a:t>
                </a:r>
                <a:r>
                  <a:rPr lang="pt-PT" sz="1200" dirty="0" err="1"/>
                  <a:t>high</a:t>
                </a:r>
                <a:r>
                  <a:rPr lang="pt-PT" sz="1200" dirty="0"/>
                  <a:t> </a:t>
                </a:r>
                <a:r>
                  <a:rPr lang="pt-PT" sz="1200" dirty="0" err="1"/>
                  <a:t>pressure</a:t>
                </a:r>
                <a:r>
                  <a:rPr lang="pt-PT" sz="1200" dirty="0"/>
                  <a:t>, </a:t>
                </a:r>
                <a:r>
                  <a:rPr lang="pt-PT" sz="1200" dirty="0" err="1"/>
                  <a:t>or</a:t>
                </a:r>
                <a:r>
                  <a:rPr lang="pt-PT" sz="1200" dirty="0"/>
                  <a:t> a </a:t>
                </a:r>
                <a:r>
                  <a:rPr lang="pt-PT" sz="1200" dirty="0" err="1"/>
                  <a:t>stream</a:t>
                </a:r>
                <a:r>
                  <a:rPr lang="pt-PT" sz="1200" dirty="0"/>
                  <a:t> </a:t>
                </a:r>
                <a:r>
                  <a:rPr lang="pt-PT" sz="1200" dirty="0" err="1"/>
                  <a:t>of</a:t>
                </a:r>
                <a:r>
                  <a:rPr lang="pt-PT" sz="1200" dirty="0"/>
                  <a:t> </a:t>
                </a:r>
                <a:r>
                  <a:rPr lang="pt-PT" sz="1200" dirty="0" err="1"/>
                  <a:t>electrons</a:t>
                </a:r>
                <a:r>
                  <a:rPr lang="pt-PT" sz="1200" dirty="0"/>
                  <a:t> are </a:t>
                </a:r>
                <a:r>
                  <a:rPr lang="pt-PT" sz="1200" dirty="0" err="1"/>
                  <a:t>send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through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it</a:t>
                </a:r>
                <a:r>
                  <a:rPr lang="pt-PT" sz="1200" dirty="0"/>
                  <a:t>.</a:t>
                </a: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pt-PT" sz="1200" dirty="0" err="1">
                    <a:solidFill>
                      <a:schemeClr val="tx1"/>
                    </a:solidFill>
                  </a:rPr>
                  <a:t>This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happens</a:t>
                </a:r>
                <a:r>
                  <a:rPr lang="pt-PT" sz="1200" dirty="0">
                    <a:solidFill>
                      <a:schemeClr val="tx1"/>
                    </a:solidFill>
                  </a:rPr>
                  <a:t> in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fluorescent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and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other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gas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discharge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  <a:r>
                  <a:rPr lang="pt-PT" sz="1200" dirty="0" err="1">
                    <a:solidFill>
                      <a:schemeClr val="tx1"/>
                    </a:solidFill>
                  </a:rPr>
                  <a:t>lamps</a:t>
                </a:r>
                <a:r>
                  <a:rPr lang="pt-PT" sz="1200" dirty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pt-PT" sz="1200" b="1" u="sng" dirty="0" err="1"/>
                  <a:t>Solid</a:t>
                </a:r>
                <a:r>
                  <a:rPr lang="pt-PT" sz="1200" b="1" u="sng" dirty="0"/>
                  <a:t> </a:t>
                </a:r>
                <a:r>
                  <a:rPr lang="pt-PT" sz="1200" b="1" u="sng" dirty="0" err="1"/>
                  <a:t>State</a:t>
                </a:r>
                <a:r>
                  <a:rPr lang="pt-PT" sz="1200" b="1" u="sng" dirty="0"/>
                  <a:t> </a:t>
                </a:r>
                <a:r>
                  <a:rPr lang="pt-PT" sz="1200" b="1" u="sng" dirty="0" err="1"/>
                  <a:t>Radiators</a:t>
                </a:r>
                <a:r>
                  <a:rPr lang="pt-PT" sz="1200" b="1" u="sng" dirty="0"/>
                  <a:t>: </a:t>
                </a:r>
                <a:r>
                  <a:rPr lang="pt-PT" sz="1200" dirty="0"/>
                  <a:t>Light </a:t>
                </a:r>
                <a:r>
                  <a:rPr lang="pt-PT" sz="1200" dirty="0" err="1"/>
                  <a:t>sources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where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the</a:t>
                </a:r>
                <a:r>
                  <a:rPr lang="pt-PT" sz="1200" dirty="0"/>
                  <a:t> light </a:t>
                </a:r>
                <a:r>
                  <a:rPr lang="pt-PT" sz="1200" dirty="0" err="1"/>
                  <a:t>is</a:t>
                </a:r>
                <a:r>
                  <a:rPr lang="pt-PT" sz="1200" dirty="0"/>
                  <a:t> </a:t>
                </a:r>
                <a:r>
                  <a:rPr lang="pt-PT" sz="1200" dirty="0" err="1"/>
                  <a:t>created</a:t>
                </a:r>
                <a:r>
                  <a:rPr lang="pt-PT" sz="1200" dirty="0"/>
                  <a:t> </a:t>
                </a:r>
                <a:r>
                  <a:rPr lang="pt-PT" sz="1200" dirty="0" err="1"/>
                  <a:t>inside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solid-state</a:t>
                </a:r>
                <a:r>
                  <a:rPr lang="pt-PT" sz="1200" dirty="0"/>
                  <a:t> </a:t>
                </a:r>
                <a:r>
                  <a:rPr lang="pt-PT" sz="1200" dirty="0" err="1"/>
                  <a:t>materials</a:t>
                </a:r>
                <a:r>
                  <a:rPr lang="pt-PT" sz="1200" dirty="0"/>
                  <a:t>. </a:t>
                </a: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pt-PT" sz="1200" dirty="0" err="1">
                    <a:solidFill>
                      <a:schemeClr val="tx1"/>
                    </a:solidFill>
                  </a:rPr>
                  <a:t>LEDs</a:t>
                </a:r>
                <a:r>
                  <a:rPr lang="pt-PT" sz="1200" dirty="0">
                    <a:solidFill>
                      <a:schemeClr val="tx1"/>
                    </a:solidFill>
                  </a:rPr>
                  <a:t> </a:t>
                </a:r>
              </a:p>
              <a:p>
                <a:endParaRPr lang="pt-PT" dirty="0"/>
              </a:p>
              <a:p>
                <a:endParaRPr lang="pt-PT" dirty="0"/>
              </a:p>
              <a:p>
                <a:r>
                  <a:rPr lang="pt-PT" dirty="0" err="1"/>
                  <a:t>These</a:t>
                </a:r>
                <a:r>
                  <a:rPr lang="pt-PT" dirty="0"/>
                  <a:t> 3 </a:t>
                </a:r>
                <a:r>
                  <a:rPr lang="pt-PT" dirty="0" err="1"/>
                  <a:t>types</a:t>
                </a:r>
                <a:r>
                  <a:rPr lang="pt-PT" dirty="0"/>
                  <a:t> </a:t>
                </a:r>
                <a:r>
                  <a:rPr lang="pt-PT" dirty="0" err="1"/>
                  <a:t>of</a:t>
                </a:r>
                <a:r>
                  <a:rPr lang="pt-PT" dirty="0"/>
                  <a:t> artificial light </a:t>
                </a:r>
                <a:r>
                  <a:rPr lang="pt-PT" dirty="0" err="1"/>
                  <a:t>sources</a:t>
                </a:r>
                <a:r>
                  <a:rPr lang="pt-PT" dirty="0"/>
                  <a:t> </a:t>
                </a:r>
                <a:r>
                  <a:rPr lang="pt-PT" dirty="0" err="1"/>
                  <a:t>will</a:t>
                </a:r>
                <a:r>
                  <a:rPr lang="pt-PT" dirty="0"/>
                  <a:t> </a:t>
                </a:r>
                <a:r>
                  <a:rPr lang="pt-PT" dirty="0" err="1"/>
                  <a:t>be</a:t>
                </a:r>
                <a:r>
                  <a:rPr lang="pt-PT" dirty="0"/>
                  <a:t> </a:t>
                </a:r>
                <a:r>
                  <a:rPr lang="pt-PT" dirty="0" err="1"/>
                  <a:t>adressed</a:t>
                </a:r>
                <a:r>
                  <a:rPr lang="pt-PT" dirty="0"/>
                  <a:t> in </a:t>
                </a:r>
                <a:r>
                  <a:rPr lang="pt-PT" dirty="0" err="1"/>
                  <a:t>forward</a:t>
                </a:r>
                <a:r>
                  <a:rPr lang="pt-PT" dirty="0"/>
                  <a:t> </a:t>
                </a:r>
                <a:r>
                  <a:rPr lang="pt-PT" dirty="0" err="1"/>
                  <a:t>presentations</a:t>
                </a:r>
                <a:r>
                  <a:rPr lang="pt-PT" dirty="0"/>
                  <a:t>.</a:t>
                </a:r>
              </a:p>
              <a:p>
                <a:endParaRPr lang="pt-PT" dirty="0"/>
              </a:p>
              <a:p>
                <a:r>
                  <a:rPr lang="pt-PT" dirty="0" err="1"/>
                  <a:t>Source</a:t>
                </a:r>
                <a:r>
                  <a:rPr lang="pt-PT" dirty="0"/>
                  <a:t>: [1] </a:t>
                </a:r>
              </a:p>
              <a:p>
                <a:r>
                  <a:rPr lang="pt-PT" dirty="0" err="1"/>
                  <a:t>Page</a:t>
                </a:r>
                <a:r>
                  <a:rPr lang="pt-PT" dirty="0"/>
                  <a:t>: 17</a:t>
                </a:r>
              </a:p>
            </p:txBody>
          </p:sp>
        </mc:Fallback>
      </mc:AlternateContent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2598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71013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objetos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podem ter cores diferentes porque absorvem algumas cores (comprimentos de onda) e refletem ou transmitem outras cores. As cores que nós vemos são os comprimentos de onda que são refletidos ou transmitidos.</a:t>
            </a:r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exemplo, uma t-shirt vermelha parece vermelha porque as moléculas tingidas no tecido absorveram o comprimento de onda da luz da zona violeta/azul do espetro. A luz vermelha é a única luz que é refletida da t-shirt. Se uma luz azul brilhar numa t-shirt vermelha, a t-shirt vai parecer preta, porque a cor azul será absorvida e não haverá luz vermelha a ser refletida.</a:t>
            </a:r>
          </a:p>
          <a:p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objetos brancos parecem brancos porque refletem todas as cores. Os objetos pretos absorvem todas as cores e por isso não refletem luz.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300705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É a</a:t>
            </a:r>
            <a:r>
              <a:rPr lang="pt-PT" baseline="0" noProof="0" dirty="0" smtClean="0"/>
              <a:t> chamada mistura de cor aditiva e é o oposto das tintas. Quando as tintas de cor são misturadas, o resultado será sempre mais escuro do que as tintas originais. Esta forma de mistura de cores é chamada de mistura subtrativa. A mistura de duas ou três tintas de cores primárias produzirá o preto.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cores complementares quando misturadas com a cor primária que não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contém,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resulta em luz branca. Quando juntas lado a lado, criam um contraste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forte.</a:t>
            </a:r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24057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propriedades da radiação de um corpo aquecido dependem, em parte, do tipo de corpo (tipo de material) que é aquecido. Portanto, para uma analise fiável destas propriedades é necessário idealizar uma definição inequívoca do tipo de corpo aquecido.</a:t>
            </a:r>
          </a:p>
          <a:p>
            <a:endParaRPr lang="pt-PT" sz="1200" b="0" i="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noProof="0" dirty="0" smtClean="0">
                <a:solidFill>
                  <a:schemeClr val="tx1"/>
                </a:solidFill>
              </a:rPr>
              <a:t>As</a:t>
            </a:r>
            <a:r>
              <a:rPr lang="pt-PT" sz="1200" baseline="0" noProof="0" dirty="0" smtClean="0">
                <a:solidFill>
                  <a:schemeClr val="tx1"/>
                </a:solidFill>
              </a:rPr>
              <a:t> distribuições espetrais de energia dos radiadores de corpo preto com diferentes temperaturas de cor, como ilustrado na figura, atribuem as proporções de energia para a gama de comprimentos de onda.</a:t>
            </a:r>
            <a:endParaRPr lang="pt-PT" sz="1200" noProof="0" dirty="0" smtClean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noProof="0" dirty="0" smtClean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noProof="0" dirty="0" smtClean="0">
                <a:solidFill>
                  <a:schemeClr val="tx1"/>
                </a:solidFill>
              </a:rPr>
              <a:t>Esta</a:t>
            </a:r>
            <a:r>
              <a:rPr lang="pt-PT" sz="1200" baseline="0" noProof="0" dirty="0" smtClean="0">
                <a:solidFill>
                  <a:schemeClr val="tx1"/>
                </a:solidFill>
              </a:rPr>
              <a:t> curva tem início da zona vermelho escuro do diagrama, segue através da região branca e termina na azul. A curva representa a curva de corpo </a:t>
            </a:r>
            <a:r>
              <a:rPr lang="pt-PT" sz="1200" baseline="0" noProof="0" dirty="0" smtClean="0">
                <a:solidFill>
                  <a:schemeClr val="tx1"/>
                </a:solidFill>
              </a:rPr>
              <a:t>negro </a:t>
            </a:r>
            <a:r>
              <a:rPr lang="pt-PT" sz="1200" baseline="0" noProof="0" dirty="0" smtClean="0">
                <a:solidFill>
                  <a:schemeClr val="tx1"/>
                </a:solidFill>
              </a:rPr>
              <a:t>ou </a:t>
            </a:r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Planckian Locus, em honra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Max Planck</a:t>
            </a:r>
            <a:endParaRPr lang="pt-PT" sz="1200" noProof="0" dirty="0" smtClean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noProof="0" dirty="0" smtClean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27393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Toda a matéria normal emite radiação eletromagnética sempre</a:t>
            </a:r>
            <a:r>
              <a:rPr lang="pt-PT" baseline="0" noProof="0" dirty="0" smtClean="0"/>
              <a:t> que a sua temperatura está acima de zero. A radiação representa a conversão da energia térmica do corpo em energia eletromagnética e é, por isso, chamada radiação térmica. É um processo espontâneo de distribuição radiativa de entropia.</a:t>
            </a:r>
            <a:endParaRPr lang="pt-PT" noProof="0" dirty="0" smtClean="0"/>
          </a:p>
          <a:p>
            <a:endParaRPr lang="en-US" dirty="0"/>
          </a:p>
          <a:p>
            <a:endParaRPr lang="en-US" sz="1200" b="0" i="0" u="none" kern="1200" dirty="0">
              <a:solidFill>
                <a:schemeClr val="tx1"/>
              </a:solidFill>
              <a:effectLst/>
              <a:highlight>
                <a:srgbClr val="FFFF00"/>
              </a:highlight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99222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Quando nos referimos à luz, estamos na verdade a falar da luz visível o que é uma pequena parcela do </a:t>
            </a:r>
            <a:r>
              <a:rPr lang="pt-PT" sz="1200" b="0" i="0" u="sng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espectro eletromagnétic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o: energia em forma de radiação eletromagnética.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radiação eletromagnética consiste numa ampla gama de comprimento de ondas e frequências. De acordo com a teoria de Max Planck, já mostrada, quanto menor o comprimento de onda, maior a energia da radiação, razão pela qual não temos problemas com as ondas radio: são comprimentos de onda longos e portanto, de baixa energia; e temos de ser muito cuidadosos com os curtos comprimentos de onda dos raios UV, raios X e os raios gama (ricos em energia).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Acontece que desenvolvemos olhos que nos permitem registar apenas uma pequena parte do espectro eletromagnético com um comprimentos de onda entre 380 e 760 nanómetros. Os comprimentos de onda diferentes na parte visível do espectro resultam de diferentes impressões de cor e a mistura de todos os comprimentos de onda no espectro visível resulta da luz branca emitida pelo sol ou por uma lâmpada.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21633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70805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72135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As linhas neste</a:t>
            </a:r>
            <a:r>
              <a:rPr lang="pt-PT" baseline="0" noProof="0" dirty="0" smtClean="0"/>
              <a:t> gráfico representam a gama </a:t>
            </a:r>
            <a:r>
              <a:rPr lang="pt-PT" baseline="0" noProof="0" dirty="0" err="1" smtClean="0"/>
              <a:t>Duv</a:t>
            </a:r>
            <a:r>
              <a:rPr lang="pt-PT" baseline="0" noProof="0" dirty="0" smtClean="0"/>
              <a:t> </a:t>
            </a:r>
            <a:r>
              <a:rPr lang="pt-PT" noProof="0" dirty="0" smtClean="0"/>
              <a:t>de ± 0.02, que é muito mais elevada do que a tolerância ANSI C78.377 para a luz</a:t>
            </a:r>
            <a:r>
              <a:rPr lang="pt-PT" baseline="0" noProof="0" dirty="0" smtClean="0"/>
              <a:t> branca</a:t>
            </a:r>
            <a:r>
              <a:rPr lang="pt-PT" noProof="0" dirty="0" smtClean="0"/>
              <a:t>. </a:t>
            </a:r>
          </a:p>
          <a:p>
            <a:r>
              <a:rPr lang="pt-PT" noProof="0" dirty="0" smtClean="0"/>
              <a:t>https://</a:t>
            </a:r>
            <a:r>
              <a:rPr lang="pt-PT" noProof="0" dirty="0" smtClean="0"/>
              <a:t>energy.gov/eere/ssl/downloads/led-color-characteristics-0</a:t>
            </a:r>
          </a:p>
          <a:p>
            <a:endParaRPr lang="pt-PT" noProof="0" dirty="0" smtClean="0"/>
          </a:p>
          <a:p>
            <a:r>
              <a:rPr lang="pt-PT" dirty="0" smtClean="0"/>
              <a:t>lugar geométrico do corpo negro  também chamado lugar geométrico Planckiano</a:t>
            </a:r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AD7BD-4AAB-4403-961C-FC6CB7614E21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22606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No triangulo</a:t>
            </a:r>
            <a:r>
              <a:rPr lang="pt-PT" baseline="0" noProof="0" dirty="0" smtClean="0"/>
              <a:t> de cor CIE, foram desenhadas as linhas da temperatura de cor correlacionada constantes (chamadas linhas </a:t>
            </a:r>
            <a:r>
              <a:rPr lang="pt-PT" baseline="0" noProof="0" dirty="0" err="1" smtClean="0"/>
              <a:t>iso</a:t>
            </a:r>
            <a:r>
              <a:rPr lang="pt-PT" baseline="0" noProof="0" dirty="0" smtClean="0"/>
              <a:t>-temperatura-cor). A temperatura de cor correlacionada da fonte pode ser determinada através da avaliação do ponto de cor da fonte em questão, e depois seguindo a linha correspondente iso-temperatura-cor até ao ponto onde se cruza com o </a:t>
            </a:r>
            <a:r>
              <a:rPr lang="pt-PT" dirty="0" smtClean="0"/>
              <a:t>lugar geométrico do corpo negro</a:t>
            </a:r>
            <a:r>
              <a:rPr lang="pt-PT" baseline="0" noProof="0" dirty="0" smtClean="0"/>
              <a:t>.</a:t>
            </a:r>
            <a:endParaRPr lang="pt-PT" baseline="0" noProof="0" dirty="0" smtClean="0"/>
          </a:p>
          <a:p>
            <a:endParaRPr lang="pt-PT" baseline="0" noProof="0" dirty="0" smtClean="0"/>
          </a:p>
          <a:p>
            <a:r>
              <a:rPr lang="pt-PT" noProof="0" dirty="0" smtClean="0"/>
              <a:t>A imagem apresenta um exemplo</a:t>
            </a:r>
            <a:r>
              <a:rPr lang="pt-PT" baseline="0" noProof="0" dirty="0" smtClean="0"/>
              <a:t> de uma lâmpada com uma luz branca fria (esquerda; cerca de 4000K) e uma luz branca quente (imagem da direita, cerca de 2700K).</a:t>
            </a:r>
            <a:endParaRPr lang="pt-PT" noProof="0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64512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Solid-State Lighting Technology Fact Sheet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https://energy.gov/eere/ssl/downloads/led-color-characteristics-0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39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39228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Solid-State Lighting Technology Fact Sheet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 smtClean="0"/>
              <a:t>https://energy.gov/eere/ssl/downloads/led-color-characteristics-0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0682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Uma fonte de luz branca com uma elevada proporção de vermelho, e portanto, uma temperatura de cor baixa, como acontece por exemplo numa lâmpada incandescente, parecerá mais quente; e uma fonte de luz branca com uma elevada proporção de azul e portanto uma temperatura de cor mais alta, como por exemplo a luz do dia natural, parecerá mais fria.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81752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As imagens apresentam o espetro </a:t>
            </a:r>
            <a:r>
              <a:rPr lang="pt-PT" noProof="0" dirty="0" smtClean="0"/>
              <a:t>descontinuo</a:t>
            </a:r>
            <a:r>
              <a:rPr lang="pt-PT" baseline="0" noProof="0" dirty="0" smtClean="0"/>
              <a:t> </a:t>
            </a:r>
            <a:r>
              <a:rPr lang="pt-PT" baseline="0" noProof="0" dirty="0" smtClean="0"/>
              <a:t>de duas diferentes lâmpadas de descarga em gás.</a:t>
            </a:r>
            <a:endParaRPr lang="pt-PT" noProof="0" dirty="0" smtClean="0"/>
          </a:p>
          <a:p>
            <a:r>
              <a:rPr lang="pt-PT" noProof="0" dirty="0" smtClean="0"/>
              <a:t>De forma a caraterizar os diferentes tipos de luz</a:t>
            </a:r>
            <a:r>
              <a:rPr lang="pt-PT" baseline="0" noProof="0" dirty="0" smtClean="0"/>
              <a:t> branca das lâmpadas com um espetro </a:t>
            </a:r>
            <a:r>
              <a:rPr lang="pt-PT" baseline="0" noProof="0" dirty="0" smtClean="0"/>
              <a:t>descontinuó, </a:t>
            </a:r>
            <a:r>
              <a:rPr lang="pt-PT" baseline="0" noProof="0" dirty="0" smtClean="0"/>
              <a:t>utiliza-se a temperatura de cor correlacionada da mesma forma que a temperatura de cor é utilizada para radiadores térmicos.</a:t>
            </a:r>
            <a:endParaRPr lang="pt-PT" noProof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52246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2131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5135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O olho funciona como uma máquina de recolha de luz,</a:t>
            </a:r>
            <a:r>
              <a:rPr lang="pt-PT" baseline="0" dirty="0" smtClean="0"/>
              <a:t> mas precisa do cérebro para perceber o que está a ver.</a:t>
            </a:r>
          </a:p>
          <a:p>
            <a:r>
              <a:rPr lang="pt-PT" baseline="0" dirty="0" smtClean="0"/>
              <a:t>A figura mostra um esquema simplificado do olho, identificando:</a:t>
            </a:r>
            <a:endParaRPr lang="pt-PT" dirty="0" smtClean="0"/>
          </a:p>
          <a:p>
            <a:endParaRPr lang="pt-PT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="0" u="none" dirty="0" smtClean="0"/>
              <a:t>A</a:t>
            </a:r>
            <a:r>
              <a:rPr lang="pt-PT" b="0" u="none" baseline="0" dirty="0" smtClean="0"/>
              <a:t> </a:t>
            </a:r>
            <a:r>
              <a:rPr lang="pt-PT" b="1" u="sng" dirty="0" smtClean="0"/>
              <a:t>córnea</a:t>
            </a:r>
            <a:r>
              <a:rPr lang="pt-PT" u="none" dirty="0"/>
              <a:t>, </a:t>
            </a:r>
            <a:r>
              <a:rPr lang="pt-PT" u="none" dirty="0" smtClean="0"/>
              <a:t>a camada</a:t>
            </a:r>
            <a:r>
              <a:rPr lang="pt-PT" u="none" baseline="0" dirty="0" smtClean="0"/>
              <a:t> transparente exterior que, juntamente com a camada da lágrima, protege o olho, mas também é o primeiro elemento refrativo do olho.</a:t>
            </a:r>
            <a:endParaRPr lang="pt-PT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u="none" dirty="0" smtClean="0"/>
              <a:t>A </a:t>
            </a:r>
            <a:r>
              <a:rPr lang="pt-PT" b="1" u="sng" dirty="0" smtClean="0"/>
              <a:t>iris</a:t>
            </a:r>
            <a:r>
              <a:rPr lang="pt-PT" u="none" dirty="0"/>
              <a:t>, </a:t>
            </a:r>
            <a:r>
              <a:rPr lang="pt-PT" u="none" dirty="0" smtClean="0"/>
              <a:t>que regula a quantidade de luz</a:t>
            </a:r>
            <a:r>
              <a:rPr lang="pt-PT" u="none" baseline="0" dirty="0" smtClean="0"/>
              <a:t> que entra no olho, alterando o seu diâmetro.</a:t>
            </a:r>
            <a:endParaRPr lang="pt-PT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u="none" dirty="0" smtClean="0"/>
              <a:t>O </a:t>
            </a:r>
            <a:r>
              <a:rPr lang="pt-PT" b="1" u="sng" dirty="0" smtClean="0"/>
              <a:t>cristalino</a:t>
            </a:r>
            <a:r>
              <a:rPr lang="pt-PT" b="0" u="none" dirty="0" smtClean="0"/>
              <a:t>, que foca</a:t>
            </a:r>
            <a:r>
              <a:rPr lang="pt-PT" b="0" u="none" baseline="0" dirty="0" smtClean="0"/>
              <a:t> luz na retina. Ao utilizar o músculo ciliar, o cristalino pode alterar a distância focal, dependendo se o objeto se encontra mais perto ou mais longe.</a:t>
            </a:r>
            <a:endParaRPr lang="pt-PT" b="0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="0" u="none" dirty="0" smtClean="0"/>
              <a:t>A </a:t>
            </a:r>
            <a:r>
              <a:rPr lang="pt-PT" b="1" u="sng" dirty="0" smtClean="0"/>
              <a:t>retina</a:t>
            </a:r>
            <a:r>
              <a:rPr lang="pt-PT" b="0" u="none" dirty="0"/>
              <a:t>, </a:t>
            </a:r>
            <a:r>
              <a:rPr lang="pt-PT" b="0" u="none" dirty="0" smtClean="0"/>
              <a:t>que recebe</a:t>
            </a:r>
            <a:r>
              <a:rPr lang="pt-PT" b="0" u="none" baseline="0" dirty="0" smtClean="0"/>
              <a:t> a imagem de luz. Contem os recetores (bastonetes e cones) para a luz e produz os sinais elétricos para o cérebro processar. Os bastonetes fornecem a visão  escotópica ou noturna, e são muito sensíveis à luz. A visão fotópica ou diurna é realizada pelos cones.</a:t>
            </a:r>
            <a:endParaRPr lang="pt-PT" b="0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="0" u="none" dirty="0" smtClean="0"/>
              <a:t>A </a:t>
            </a:r>
            <a:r>
              <a:rPr lang="pt-PT" b="1" u="sng" dirty="0" smtClean="0"/>
              <a:t>fóvea</a:t>
            </a:r>
            <a:r>
              <a:rPr lang="pt-PT" b="0" u="none" dirty="0"/>
              <a:t>, </a:t>
            </a:r>
            <a:r>
              <a:rPr lang="pt-PT" b="0" u="none" dirty="0" smtClean="0"/>
              <a:t>é a zona</a:t>
            </a:r>
            <a:r>
              <a:rPr lang="pt-PT" b="0" u="none" baseline="0" dirty="0" smtClean="0"/>
              <a:t> do olho onde vemos mais detalhes, mas representa uma pequena parte do nosso campo de visão.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b="0" u="none" dirty="0" smtClean="0"/>
              <a:t>O </a:t>
            </a:r>
            <a:r>
              <a:rPr lang="pt-PT" b="1" u="sng" dirty="0" smtClean="0"/>
              <a:t>nervo ótico</a:t>
            </a:r>
            <a:r>
              <a:rPr lang="pt-PT" b="0" u="none" dirty="0" smtClean="0"/>
              <a:t>. Esta zona do olho comunica a informação recebida pela retina ao cérebro. Uma vez que ocupa</a:t>
            </a:r>
            <a:r>
              <a:rPr lang="pt-PT" b="0" u="none" baseline="0" dirty="0" smtClean="0"/>
              <a:t> uma pequena parte da retina, temos um “ângulo cego” nesta zona.</a:t>
            </a:r>
            <a:endParaRPr lang="pt-PT" b="0" u="none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b="0" u="none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735586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método de teste de cor CIE utiliza oito amostras de cores padrão - com claridade moderada e com uma diferença de tom aproximadamente igual (isto é, espaçamento igual num diagrama de cromaticidade) - e seis amostras de cores especiais. Para cada amostra de cor, a cromaticidade sob uma dada fonte (teste) pode ser comparada com a cromaticidade sob uma fonte de referência com uma CCT igual, permitindo a medição da diferença de cor, que é então ajustada matematicamente e subtraída de 100 (</a:t>
            </a:r>
            <a:r>
              <a:rPr lang="pt-PT" sz="1200" b="0" i="1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i). A métrica principal do sistema CIE é </a:t>
            </a:r>
            <a:r>
              <a:rPr lang="pt-PT" sz="1200" b="0" i="1" u="none" strike="noStrike" kern="1200" baseline="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</a:t>
            </a:r>
            <a:r>
              <a:rPr lang="pt-PT" sz="1200" b="0" i="0" u="none" strike="noStrike" kern="1200" baseline="0" noProof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(comumente denominado CRI), que mede as pontuações </a:t>
            </a:r>
            <a:r>
              <a:rPr lang="pt-PT" sz="1200" b="0" i="1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para as oito cores de teste padrão e tipicamente tem um intervalo de 0 a 100, embora também sejam possíveis pontuações negativas. Uma pontuação de 100 indica que a fonte processa as cores de uma maneira idêntica à referência.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45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83125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 smtClean="0"/>
              <a:t>A curva</a:t>
            </a:r>
            <a:r>
              <a:rPr lang="pt-PT" baseline="0" noProof="0" dirty="0" smtClean="0"/>
              <a:t> apresentada na figura mostra-nos a sensibilidade do olho relativa como função do comprimento de onda e é denominada curva</a:t>
            </a:r>
            <a:r>
              <a:rPr lang="pt-PT" noProof="0" dirty="0" smtClean="0"/>
              <a:t> 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V(λ)</a:t>
            </a:r>
            <a:r>
              <a:rPr lang="pt-PT" noProof="0" dirty="0" smtClean="0"/>
              <a:t>. </a:t>
            </a:r>
          </a:p>
          <a:p>
            <a:endParaRPr lang="pt-PT" noProof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noProof="0" dirty="0" smtClean="0"/>
              <a:t>Uma</a:t>
            </a:r>
            <a:r>
              <a:rPr lang="pt-PT" baseline="0" noProof="0" dirty="0" smtClean="0"/>
              <a:t> fonte de luz que emita 1W de luz verde parecerá mais brilhante do que outra fonte de luz a emitir a mesma quantidade de energia de luz vermelha, uma vez que o olho é mais sensível na região verde.</a:t>
            </a:r>
            <a:endParaRPr lang="pt-PT" noProof="0" dirty="0" smtClean="0"/>
          </a:p>
          <a:p>
            <a:endParaRPr lang="pt-PT" noProof="0" dirty="0" smtClean="0"/>
          </a:p>
          <a:p>
            <a:r>
              <a:rPr lang="pt-PT" noProof="0" dirty="0" smtClean="0"/>
              <a:t>O</a:t>
            </a:r>
            <a:r>
              <a:rPr lang="pt-PT" baseline="0" noProof="0" dirty="0" smtClean="0"/>
              <a:t> conteúdo energético da radiação, em todas as unidades de luz, é ponderado contra a curva espectral da sensibilidade do olho</a:t>
            </a:r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V(λ). Portanto, todas as unidades de luz têm em conta não só a energia contida na radiação como também a sensibilidade do olho relativamente ao comprimento de onda contido na mesma radiação.</a:t>
            </a: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CIE – </a:t>
            </a:r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Comissão Internacional de</a:t>
            </a:r>
            <a:r>
              <a:rPr lang="pt-PT" sz="1200" b="0" i="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Iluminação</a:t>
            </a:r>
            <a:r>
              <a:rPr lang="pt-PT" sz="1200" b="0" i="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pt-PT" sz="1200" b="0" i="0" u="none" strike="noStrike" kern="1200" baseline="0" noProof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Fontes: [1] página 54</a:t>
            </a:r>
          </a:p>
          <a:p>
            <a:r>
              <a:rPr lang="pt-PT" sz="1200" b="0" i="0" u="none" strike="noStrike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[2] página 46</a:t>
            </a:r>
            <a:endParaRPr lang="pt-PT" noProof="0" dirty="0" smtClean="0"/>
          </a:p>
          <a:p>
            <a:endParaRPr lang="pt-PT" noProof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4793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3220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C000"/>
              </a:buClr>
            </a:pPr>
            <a:r>
              <a:rPr lang="pt-PT" dirty="0" smtClean="0"/>
              <a:t>O fluxo luminoso é utilizado para especificar</a:t>
            </a:r>
            <a:r>
              <a:rPr lang="pt-PT" baseline="0" dirty="0" smtClean="0"/>
              <a:t> a quantidade total de luz emitida por uma lâmpada, mas não especifica a direção para onde a luz é radiada.</a:t>
            </a:r>
            <a:endParaRPr lang="pt-PT" dirty="0" smtClean="0"/>
          </a:p>
          <a:p>
            <a:pPr>
              <a:buClr>
                <a:srgbClr val="FFC000"/>
              </a:buClr>
            </a:pPr>
            <a:r>
              <a:rPr lang="pt-PT" dirty="0" smtClean="0"/>
              <a:t>O </a:t>
            </a:r>
            <a:r>
              <a:rPr lang="pt-PT" dirty="0" smtClean="0"/>
              <a:t>quociente entre</a:t>
            </a:r>
            <a:r>
              <a:rPr lang="pt-PT" baseline="0" dirty="0" smtClean="0"/>
              <a:t> o </a:t>
            </a:r>
            <a:r>
              <a:rPr lang="pt-PT" baseline="0" dirty="0" smtClean="0"/>
              <a:t>fluxo luminoso de uma lâmpada e a potencia consumida na lâmpada são denominados como eficácia luminosa, expressa em lumens por Watt. A eficácia luminosa é a medida de quão energeticamente eficiente a luz é produzida.</a:t>
            </a:r>
            <a:endParaRPr lang="pt-PT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r>
              <a:rPr lang="pt-PT" sz="1200" dirty="0" smtClean="0"/>
              <a:t>(Os valores variam entre </a:t>
            </a:r>
            <a:r>
              <a:rPr lang="pt-PT" sz="1200" dirty="0"/>
              <a:t>10 lm/W </a:t>
            </a:r>
            <a:r>
              <a:rPr lang="pt-PT" sz="1200" dirty="0" smtClean="0"/>
              <a:t>para lâmpadas incandescentes, </a:t>
            </a:r>
            <a:r>
              <a:rPr lang="pt-PT" sz="1200" dirty="0"/>
              <a:t>100 lm/W </a:t>
            </a:r>
            <a:r>
              <a:rPr lang="pt-PT" sz="1200" dirty="0" smtClean="0"/>
              <a:t>para um tubo fluorescente de qualidade elevada e acima de 150 para LEDs de topo)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endParaRPr lang="pt-PT" sz="1200" dirty="0"/>
          </a:p>
          <a:p>
            <a:pPr>
              <a:buClr>
                <a:srgbClr val="FFC000"/>
              </a:buClr>
            </a:pP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5378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A intensidade</a:t>
            </a:r>
            <a:r>
              <a:rPr lang="pt-PT" baseline="0" dirty="0" smtClean="0"/>
              <a:t> é uma unidade de luz que pode ser utilizada para especificar a quantidade ou concentração de luz numa direção especifica.</a:t>
            </a:r>
          </a:p>
          <a:p>
            <a:r>
              <a:rPr lang="pt-PT" baseline="0" dirty="0" smtClean="0"/>
              <a:t>A intensidade luminosa é definida como o fluxo luminoso numa direção especifica emitida por unidade de angulo sólido ómega. Um angulo sólido pode ser facilmente descrito como o angulo de abertura de um cone. A intensidade é o fluxo luminoso contido num cone infinitamente pequeno dividido pelo angulo sólido desse cone.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0532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A intensidade</a:t>
            </a:r>
            <a:r>
              <a:rPr lang="pt-PT" baseline="0" dirty="0" smtClean="0"/>
              <a:t> é uma unidade de luz que pode ser utilizada para especificar a quantidade ou concentração de luz numa direção especifica.</a:t>
            </a:r>
          </a:p>
          <a:p>
            <a:r>
              <a:rPr lang="pt-PT" baseline="0" dirty="0" smtClean="0"/>
              <a:t>A intensidade luminosa é definida como o fluxo luminoso numa direção especifica emitida por unidade de angulo sólido ómega. Um angulo sólido pode ser facilmente descrito como o angulo de abertura de um cone. A intensidade é o fluxo luminoso contido num cone infinitamente pequeno dividido pelo angulo sólido desse cone.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C40DC-1A3F-44D6-94E0-280E93A6C73A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6509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3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200" y="3680268"/>
            <a:ext cx="8001000" cy="10200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cxnSp>
        <p:nvCxnSpPr>
          <p:cNvPr id="5" name="Gerade Verbindung 4"/>
          <p:cNvCxnSpPr/>
          <p:nvPr userDrawn="1"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chemeClr val="bg1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167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026" name="Picture 2" descr="C:\Users\boris\Desktop\EU-Funde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528" y="6312873"/>
            <a:ext cx="950120" cy="34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1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74756"/>
            <a:ext cx="1108856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8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43708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41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96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98599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6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15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961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8" name="Text Box 174"/>
          <p:cNvSpPr txBox="1">
            <a:spLocks noChangeArrowheads="1"/>
          </p:cNvSpPr>
          <p:nvPr userDrawn="1"/>
        </p:nvSpPr>
        <p:spPr bwMode="auto">
          <a:xfrm>
            <a:off x="7932737" y="6406518"/>
            <a:ext cx="7540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fld id="{AA39F9B6-8327-CB47-BEEA-8B503213E9D8}" type="slidenum">
              <a:rPr lang="de-DE" sz="1200" b="0">
                <a:solidFill>
                  <a:schemeClr val="tx1"/>
                </a:solidFill>
              </a:rPr>
              <a:pPr algn="r">
                <a:spcBef>
                  <a:spcPct val="50000"/>
                </a:spcBef>
              </a:pPr>
              <a:t>‹#›</a:t>
            </a:fld>
            <a:endParaRPr lang="de-DE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2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07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0" y="1260630"/>
            <a:ext cx="9144000" cy="0"/>
          </a:xfrm>
          <a:prstGeom prst="line">
            <a:avLst/>
          </a:prstGeom>
          <a:ln w="19050">
            <a:solidFill>
              <a:srgbClr val="FDEA29"/>
            </a:solidFill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39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58000" indent="-2700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00" indent="-194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30000" indent="-2304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987200" indent="-1944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4.png"/><Relationship Id="rId4" Type="http://schemas.openxmlformats.org/officeDocument/2006/relationships/image" Target="../media/image19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gif"/><Relationship Id="rId9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microsoft.com/office/2007/relationships/hdphoto" Target="../media/hdphoto4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microsoft.com/office/2007/relationships/hdphoto" Target="../media/hdphoto3.wdp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457200" y="3915141"/>
            <a:ext cx="8001000" cy="1404083"/>
          </a:xfrm>
        </p:spPr>
        <p:txBody>
          <a:bodyPr>
            <a:noAutofit/>
          </a:bodyPr>
          <a:lstStyle/>
          <a:p>
            <a:pPr lvl="0" algn="r"/>
            <a:r>
              <a:rPr lang="pt-PT" sz="3600" b="1" dirty="0" smtClean="0">
                <a:latin typeface="+mj-lt"/>
              </a:rPr>
              <a:t>Princípios de iluminação</a:t>
            </a:r>
            <a:br>
              <a:rPr lang="pt-PT" sz="3600" b="1" dirty="0" smtClean="0">
                <a:latin typeface="+mj-lt"/>
              </a:rPr>
            </a:br>
            <a:r>
              <a:rPr lang="pt-PT" sz="3600" b="1" i="1" dirty="0" smtClean="0">
                <a:latin typeface="+mj-lt"/>
              </a:rPr>
              <a:t>Noções fundamentais</a:t>
            </a:r>
            <a:endParaRPr lang="pt-PT" sz="3600" b="1" i="1" dirty="0">
              <a:latin typeface="+mj-lt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457200" y="5404284"/>
            <a:ext cx="8001000" cy="105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sz="1400" dirty="0" smtClean="0">
                <a:solidFill>
                  <a:srgbClr val="595959"/>
                </a:solidFill>
                <a:latin typeface="Arial"/>
              </a:rPr>
              <a:t>Elaborado por ISR – Universidade de </a:t>
            </a:r>
            <a:r>
              <a:rPr lang="de-DE" sz="1400" dirty="0">
                <a:solidFill>
                  <a:srgbClr val="595959"/>
                </a:solidFill>
                <a:latin typeface="Arial"/>
              </a:rPr>
              <a:t>Coimbra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Julho 2017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Picture 2" descr="C:\Users\boris\Desktop\premiumlightpro_logo_rgb_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247228"/>
            <a:ext cx="5095875" cy="19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12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26F12F09-4A9A-43DC-9B8F-2B3E54936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b="1" dirty="0" smtClean="0"/>
              <a:t>Intensidade luminosa </a:t>
            </a:r>
            <a:r>
              <a:rPr lang="pt-PT" b="1" dirty="0"/>
              <a:t>(I)</a:t>
            </a:r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r>
              <a:rPr lang="pt-PT" dirty="0" smtClean="0"/>
              <a:t>É a quantidade de luz emitida por segundo numa dada direção num ângulo sólido </a:t>
            </a:r>
            <a:r>
              <a:rPr lang="el-GR" b="1" dirty="0"/>
              <a:t>Ω = (</a:t>
            </a:r>
            <a:r>
              <a:rPr lang="en-US" b="1" dirty="0"/>
              <a:t>S/r²) </a:t>
            </a:r>
          </a:p>
          <a:p>
            <a:pPr lvl="1" indent="0">
              <a:buClrTx/>
              <a:buNone/>
            </a:pPr>
            <a:endParaRPr lang="pt-PT" dirty="0"/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r>
              <a:rPr lang="pt-PT" dirty="0" smtClean="0"/>
              <a:t>A unidade é a </a:t>
            </a:r>
            <a:r>
              <a:rPr lang="pt-PT" b="1" dirty="0" smtClean="0"/>
              <a:t>candela </a:t>
            </a:r>
            <a:r>
              <a:rPr lang="pt-PT" b="1" dirty="0"/>
              <a:t>(cd)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F47BD585-4FE0-4C43-BD0E-403696F6D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8944533D-DF91-4FA3-A84F-0074B30F2A6C}"/>
                  </a:ext>
                </a:extLst>
              </p:cNvPr>
              <p:cNvSpPr txBox="1"/>
              <p:nvPr/>
            </p:nvSpPr>
            <p:spPr>
              <a:xfrm>
                <a:off x="6545348" y="4796466"/>
                <a:ext cx="1460846" cy="6309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28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pt-PT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PT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az-Cyrl-AZ" sz="2000" dirty="0">
                            <a:solidFill>
                              <a:srgbClr val="4D4D4D">
                                <a:lumMod val="50000"/>
                              </a:srgbClr>
                            </a:solidFill>
                          </a:rPr>
                          <m:t>Ф</m:t>
                        </m:r>
                        <m:r>
                          <m:rPr>
                            <m:nor/>
                          </m:rPr>
                          <a:rPr lang="pt-PT" sz="2000" dirty="0">
                            <a:solidFill>
                              <a:srgbClr val="4D4D4D">
                                <a:lumMod val="50000"/>
                              </a:srgbClr>
                            </a:solidFill>
                          </a:rPr>
                          <m:t> </m:t>
                        </m:r>
                      </m:num>
                      <m:den>
                        <m:r>
                          <a:rPr lang="el-GR" sz="2800" i="1">
                            <a:latin typeface="Cambria Math" panose="02040503050406030204" pitchFamily="18" charset="0"/>
                          </a:rPr>
                          <m:t>𝛺</m:t>
                        </m:r>
                        <m:r>
                          <a:rPr lang="el-GR" sz="2800" i="1"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pt-PT" sz="2800" dirty="0"/>
                  <a:t> </a:t>
                </a:r>
              </a:p>
            </p:txBody>
          </p:sp>
        </mc:Choice>
        <mc:Fallback xmlns="">
          <p:sp>
            <p:nvSpPr>
              <p:cNvPr id="5" name="CaixaDeTexto 4">
                <a:extLst>
                  <a:ext uri="{FF2B5EF4-FFF2-40B4-BE49-F238E27FC236}">
                    <a16:creationId xmlns:a16="http://schemas.microsoft.com/office/drawing/2014/main" id="{8944533D-DF91-4FA3-A84F-0074B30F2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5348" y="4796466"/>
                <a:ext cx="1460846" cy="63094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168" y="2436246"/>
            <a:ext cx="2476488" cy="212940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77344" y="3808807"/>
            <a:ext cx="5865316" cy="1869660"/>
            <a:chOff x="-1983429" y="3720257"/>
            <a:chExt cx="5865316" cy="186966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22"/>
            <a:stretch/>
          </p:blipFill>
          <p:spPr>
            <a:xfrm>
              <a:off x="-1983429" y="4374797"/>
              <a:ext cx="668816" cy="1052611"/>
            </a:xfrm>
            <a:prstGeom prst="rect">
              <a:avLst/>
            </a:prstGeom>
          </p:spPr>
        </p:pic>
        <p:sp>
          <p:nvSpPr>
            <p:cNvPr id="7" name="Oval 6"/>
            <p:cNvSpPr/>
            <p:nvPr/>
          </p:nvSpPr>
          <p:spPr>
            <a:xfrm>
              <a:off x="122877" y="4267016"/>
              <a:ext cx="308934" cy="82939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516631" y="3720257"/>
              <a:ext cx="623383" cy="186966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-1399861" y="3720257"/>
              <a:ext cx="4246402" cy="8613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-1399861" y="4783506"/>
              <a:ext cx="4193203" cy="8064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-1399861" y="4661954"/>
              <a:ext cx="5281748" cy="3679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574415" y="4849430"/>
              <a:ext cx="2840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1811" y="4198318"/>
              <a:ext cx="428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800" b="1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Ω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338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26F12F09-4A9A-43DC-9B8F-2B3E54936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sz="1800" b="1" i="1" dirty="0" smtClean="0">
                <a:solidFill>
                  <a:srgbClr val="000000"/>
                </a:solidFill>
              </a:rPr>
              <a:t>Fluxo luminoso</a:t>
            </a:r>
            <a:r>
              <a:rPr lang="pt-PT" sz="1800" dirty="0" smtClean="0">
                <a:solidFill>
                  <a:srgbClr val="000000"/>
                </a:solidFill>
              </a:rPr>
              <a:t> é a medida da potencia total </a:t>
            </a:r>
            <a:r>
              <a:rPr lang="pt-PT" sz="1800" dirty="0" smtClean="0">
                <a:solidFill>
                  <a:srgbClr val="000000"/>
                </a:solidFill>
              </a:rPr>
              <a:t>de </a:t>
            </a:r>
            <a:r>
              <a:rPr lang="pt-PT" sz="1800" dirty="0" smtClean="0">
                <a:solidFill>
                  <a:srgbClr val="000000"/>
                </a:solidFill>
              </a:rPr>
              <a:t>luz enquanto a </a:t>
            </a:r>
            <a:r>
              <a:rPr lang="pt-PT" sz="1800" b="1" i="1" dirty="0" smtClean="0">
                <a:solidFill>
                  <a:srgbClr val="000000"/>
                </a:solidFill>
              </a:rPr>
              <a:t>intensidade luminosa </a:t>
            </a:r>
            <a:r>
              <a:rPr lang="pt-PT" sz="1800" dirty="0" smtClean="0">
                <a:solidFill>
                  <a:srgbClr val="000000"/>
                </a:solidFill>
              </a:rPr>
              <a:t>é a medida da potência </a:t>
            </a:r>
            <a:r>
              <a:rPr lang="pt-PT" sz="1800" dirty="0" smtClean="0">
                <a:solidFill>
                  <a:srgbClr val="000000"/>
                </a:solidFill>
              </a:rPr>
              <a:t>emitida </a:t>
            </a:r>
            <a:r>
              <a:rPr lang="pt-PT" sz="1800" dirty="0" smtClean="0">
                <a:solidFill>
                  <a:srgbClr val="000000"/>
                </a:solidFill>
              </a:rPr>
              <a:t>por uma fonte de luz numa direção especifica por unidade de ângulo sólido.</a:t>
            </a:r>
          </a:p>
          <a:p>
            <a:endParaRPr lang="en-US" sz="1800" dirty="0"/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F47BD585-4FE0-4C43-BD0E-403696F6D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 smtClean="0"/>
              <a:t>2</a:t>
            </a:r>
            <a:r>
              <a:rPr lang="pt-PT" dirty="0"/>
              <a:t>. </a:t>
            </a:r>
            <a:r>
              <a:rPr lang="pt-PT" dirty="0" smtClean="0"/>
              <a:t>Unidades e quantidades fotométricas</a:t>
            </a:r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811557" y="562554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/>
              <a:t>Fluxo</a:t>
            </a:r>
            <a:r>
              <a:rPr lang="en-GB" b="1" dirty="0" smtClean="0"/>
              <a:t> </a:t>
            </a:r>
            <a:r>
              <a:rPr lang="en-GB" b="1" dirty="0" err="1" smtClean="0"/>
              <a:t>luminoso</a:t>
            </a:r>
            <a:r>
              <a:rPr lang="en-GB" b="1" dirty="0" smtClean="0"/>
              <a:t> total, </a:t>
            </a:r>
            <a:r>
              <a:rPr lang="en-GB" b="1" dirty="0"/>
              <a:t>F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85711" y="5568221"/>
            <a:ext cx="273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 smtClean="0"/>
              <a:t>Intensidade</a:t>
            </a:r>
            <a:r>
              <a:rPr lang="en-GB" b="1" dirty="0" smtClean="0"/>
              <a:t> </a:t>
            </a:r>
            <a:r>
              <a:rPr lang="en-GB" b="1" dirty="0" err="1" smtClean="0"/>
              <a:t>luminosa</a:t>
            </a:r>
            <a:r>
              <a:rPr lang="en-GB" b="1" dirty="0" smtClean="0"/>
              <a:t>, </a:t>
            </a:r>
            <a:r>
              <a:rPr lang="en-GB" b="1" dirty="0"/>
              <a:t>I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224" y="2975058"/>
            <a:ext cx="1962424" cy="1933845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4855273" y="3078459"/>
            <a:ext cx="2995653" cy="1952898"/>
            <a:chOff x="4855273" y="3078459"/>
            <a:chExt cx="2995653" cy="1952898"/>
          </a:xfrm>
        </p:grpSpPr>
        <p:grpSp>
          <p:nvGrpSpPr>
            <p:cNvPr id="43" name="Group 42"/>
            <p:cNvGrpSpPr/>
            <p:nvPr/>
          </p:nvGrpSpPr>
          <p:grpSpPr>
            <a:xfrm>
              <a:off x="5305768" y="3078459"/>
              <a:ext cx="2111101" cy="1952898"/>
              <a:chOff x="5305768" y="3078459"/>
              <a:chExt cx="2111101" cy="1952898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47197" y="3078459"/>
                <a:ext cx="1952898" cy="1952898"/>
              </a:xfrm>
              <a:prstGeom prst="rect">
                <a:avLst/>
              </a:prstGeom>
            </p:spPr>
          </p:pic>
          <p:sp>
            <p:nvSpPr>
              <p:cNvPr id="6" name="Oval 5"/>
              <p:cNvSpPr/>
              <p:nvPr/>
            </p:nvSpPr>
            <p:spPr>
              <a:xfrm rot="21026234">
                <a:off x="6936165" y="3631710"/>
                <a:ext cx="198120" cy="3457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" name="Straight Connector 10"/>
              <p:cNvCxnSpPr>
                <a:stCxn id="6" idx="0"/>
              </p:cNvCxnSpPr>
              <p:nvPr/>
            </p:nvCxnSpPr>
            <p:spPr>
              <a:xfrm flipH="1">
                <a:off x="6508750" y="3634112"/>
                <a:ext cx="497754" cy="22986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>
                <a:stCxn id="6" idx="4"/>
              </p:cNvCxnSpPr>
              <p:nvPr/>
            </p:nvCxnSpPr>
            <p:spPr>
              <a:xfrm flipH="1">
                <a:off x="6534150" y="3975073"/>
                <a:ext cx="529796" cy="164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25" name="Oval 24"/>
              <p:cNvSpPr/>
              <p:nvPr/>
            </p:nvSpPr>
            <p:spPr>
              <a:xfrm rot="20423189">
                <a:off x="5558368" y="4156140"/>
                <a:ext cx="198120" cy="345765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" name="Straight Connector 25"/>
              <p:cNvCxnSpPr>
                <a:stCxn id="25" idx="0"/>
              </p:cNvCxnSpPr>
              <p:nvPr/>
            </p:nvCxnSpPr>
            <p:spPr>
              <a:xfrm flipV="1">
                <a:off x="5599396" y="4086226"/>
                <a:ext cx="499779" cy="7994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>
                <a:stCxn id="25" idx="4"/>
              </p:cNvCxnSpPr>
              <p:nvPr/>
            </p:nvCxnSpPr>
            <p:spPr>
              <a:xfrm flipV="1">
                <a:off x="5715460" y="4181475"/>
                <a:ext cx="444040" cy="31039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/>
              <p:cNvCxnSpPr/>
              <p:nvPr/>
            </p:nvCxnSpPr>
            <p:spPr>
              <a:xfrm flipH="1">
                <a:off x="5305768" y="4207452"/>
                <a:ext cx="273561" cy="1409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 flipH="1">
                <a:off x="5320339" y="4329022"/>
                <a:ext cx="273561" cy="1409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 flipH="1">
                <a:off x="5364733" y="4225492"/>
                <a:ext cx="273561" cy="1409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 flipH="1">
                <a:off x="5428470" y="4325225"/>
                <a:ext cx="273561" cy="1409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/>
              <p:cNvCxnSpPr/>
              <p:nvPr/>
            </p:nvCxnSpPr>
            <p:spPr>
              <a:xfrm flipH="1">
                <a:off x="5455328" y="4396007"/>
                <a:ext cx="273561" cy="1409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 flipV="1">
                <a:off x="7006504" y="3786462"/>
                <a:ext cx="320449" cy="102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 flipV="1">
                <a:off x="7063946" y="3823135"/>
                <a:ext cx="320449" cy="102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 flipV="1">
                <a:off x="7096420" y="3713626"/>
                <a:ext cx="320449" cy="102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/>
              <p:cNvCxnSpPr/>
              <p:nvPr/>
            </p:nvCxnSpPr>
            <p:spPr>
              <a:xfrm flipV="1">
                <a:off x="6959357" y="3696128"/>
                <a:ext cx="320449" cy="102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/>
              <p:nvPr/>
            </p:nvCxnSpPr>
            <p:spPr>
              <a:xfrm flipV="1">
                <a:off x="7001405" y="3611043"/>
                <a:ext cx="320449" cy="10291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50" name="TextBox 49"/>
            <p:cNvSpPr txBox="1"/>
            <p:nvPr/>
          </p:nvSpPr>
          <p:spPr>
            <a:xfrm>
              <a:off x="7406574" y="3437809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GB" sz="20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v1</a:t>
              </a:r>
              <a:endParaRPr 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855273" y="4379160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GB" sz="2000" b="1" i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v2</a:t>
              </a:r>
              <a:endParaRPr lang="en-US" sz="20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6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26F12F09-4A9A-43DC-9B8F-2B3E54936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Eficácia luminosa da lâmpada</a:t>
            </a:r>
          </a:p>
          <a:p>
            <a:r>
              <a:rPr lang="pt-PT" dirty="0" smtClean="0"/>
              <a:t>A eficácia luminosa da lâmpada é o </a:t>
            </a:r>
            <a:r>
              <a:rPr lang="pt-PT" dirty="0" smtClean="0"/>
              <a:t>quociente </a:t>
            </a:r>
            <a:r>
              <a:rPr lang="pt-PT" dirty="0" smtClean="0"/>
              <a:t>entre o fluxo luminoso produzido e a potência elétrica utilizada, expressa em lúmens por watt (lm/W), quanto maior, melhor.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F47BD585-4FE0-4C43-BD0E-403696F6D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3">
                <a:extLst>
                  <a:ext uri="{FF2B5EF4-FFF2-40B4-BE49-F238E27FC236}">
                    <a16:creationId xmlns:a16="http://schemas.microsoft.com/office/drawing/2014/main" id="{A4081202-A10F-4ECC-A422-AC1CB5B5B78C}"/>
                  </a:ext>
                </a:extLst>
              </p:cNvPr>
              <p:cNvSpPr txBox="1"/>
              <p:nvPr/>
            </p:nvSpPr>
            <p:spPr>
              <a:xfrm>
                <a:off x="1361430" y="3494137"/>
                <a:ext cx="7146465" cy="6288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/>
                          </a:rPr>
                          <m:t>𝐅𝐥𝐮𝐱𝐨</m:t>
                        </m:r>
                        <m:r>
                          <a:rPr lang="pt-PT" sz="2800" b="1" i="0" smtClean="0">
                            <a:latin typeface="Cambria Math"/>
                          </a:rPr>
                          <m:t> </m:t>
                        </m:r>
                        <m:r>
                          <a:rPr lang="pt-PT" sz="2800" b="1" i="0" smtClean="0">
                            <a:latin typeface="Cambria Math"/>
                          </a:rPr>
                          <m:t>𝐥𝐮𝐦𝐢𝐧𝐨𝐬𝐨</m:t>
                        </m:r>
                      </m:num>
                      <m:den>
                        <m:r>
                          <a:rPr lang="pt-PT" sz="2800" b="1" i="0" smtClean="0">
                            <a:latin typeface="Cambria Math"/>
                          </a:rPr>
                          <m:t>𝐏𝐨𝐭</m:t>
                        </m:r>
                        <m:r>
                          <a:rPr lang="pt-PT" sz="2800" b="1" i="0" smtClean="0">
                            <a:latin typeface="Cambria Math"/>
                          </a:rPr>
                          <m:t>ê</m:t>
                        </m:r>
                        <m:r>
                          <a:rPr lang="pt-PT" sz="2800" b="1" i="0" smtClean="0">
                            <a:latin typeface="Cambria Math"/>
                          </a:rPr>
                          <m:t>𝐧𝐜𝐢𝐚</m:t>
                        </m:r>
                        <m:r>
                          <a:rPr lang="pt-PT" sz="2800" b="1" i="0" smtClean="0">
                            <a:latin typeface="Cambria Math"/>
                          </a:rPr>
                          <m:t> </m:t>
                        </m:r>
                        <m:r>
                          <a:rPr lang="pt-PT" sz="2800" b="1" i="0" smtClean="0">
                            <a:latin typeface="Cambria Math"/>
                          </a:rPr>
                          <m:t>𝐜𝐨𝐧𝐬𝐮𝐦𝐢𝐝𝐚</m:t>
                        </m:r>
                      </m:den>
                    </m:f>
                  </m:oMath>
                </a14:m>
                <a:r>
                  <a:rPr lang="pt-PT" sz="2800" b="1" dirty="0"/>
                  <a:t> </a:t>
                </a:r>
                <a:r>
                  <a:rPr lang="pt-PT" sz="2000" dirty="0"/>
                  <a:t>= </a:t>
                </a:r>
                <a:r>
                  <a:rPr lang="pt-PT" sz="2000" b="1" dirty="0" smtClean="0"/>
                  <a:t>Eficácia luminosa </a:t>
                </a:r>
                <a:r>
                  <a:rPr lang="pt-PT" sz="2000" b="1" dirty="0"/>
                  <a:t>(lm/W)</a:t>
                </a:r>
                <a:endParaRPr lang="pt-PT" b="1" dirty="0"/>
              </a:p>
            </p:txBody>
          </p:sp>
        </mc:Choice>
        <mc:Fallback xmlns="">
          <p:sp>
            <p:nvSpPr>
              <p:cNvPr id="8" name="CaixaDeTexto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4081202-A10F-4ECC-A422-AC1CB5B5B7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430" y="3494137"/>
                <a:ext cx="7146465" cy="628826"/>
              </a:xfrm>
              <a:prstGeom prst="rect">
                <a:avLst/>
              </a:prstGeom>
              <a:blipFill rotWithShape="1">
                <a:blip r:embed="rId3"/>
                <a:stretch>
                  <a:fillRect b="-485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61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9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b="1" dirty="0" smtClean="0"/>
              <a:t>Iluminância </a:t>
            </a:r>
            <a:r>
              <a:rPr lang="pt-PT" b="1" dirty="0"/>
              <a:t>(E) </a:t>
            </a:r>
          </a:p>
          <a:p>
            <a:pPr marL="843750" lvl="1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É a quantidade de luz ou de fluxo luminoso que incide numa unidade de área da superfície.</a:t>
            </a:r>
          </a:p>
          <a:p>
            <a:pPr marL="843750" lvl="1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A unidade de iluminância é </a:t>
            </a:r>
            <a:r>
              <a:rPr lang="pt-PT" b="1" dirty="0" smtClean="0"/>
              <a:t>Lux </a:t>
            </a:r>
            <a:r>
              <a:rPr lang="pt-PT" b="1" dirty="0"/>
              <a:t>(lx)</a:t>
            </a:r>
            <a:r>
              <a:rPr lang="pt-PT" dirty="0"/>
              <a:t>.</a:t>
            </a:r>
          </a:p>
          <a:p>
            <a:endParaRPr lang="pt-PT" sz="1600" b="0" i="1" dirty="0">
              <a:latin typeface="Cambria Math" panose="02040503050406030204" pitchFamily="18" charset="0"/>
            </a:endParaRPr>
          </a:p>
          <a:p>
            <a:endParaRPr lang="pt-PT" sz="1600" i="1" dirty="0">
              <a:latin typeface="Cambria Math" panose="02040503050406030204" pitchFamily="18" charset="0"/>
            </a:endParaRPr>
          </a:p>
          <a:p>
            <a:endParaRPr lang="pt-PT" sz="1600" b="0" i="1" dirty="0">
              <a:latin typeface="Cambria Math" panose="02040503050406030204" pitchFamily="18" charset="0"/>
            </a:endParaRPr>
          </a:p>
          <a:p>
            <a:endParaRPr lang="pt-PT" sz="1600" b="0" i="1" dirty="0">
              <a:latin typeface="Cambria Math" panose="02040503050406030204" pitchFamily="18" charset="0"/>
            </a:endParaRPr>
          </a:p>
          <a:p>
            <a:pPr algn="ctr"/>
            <a:endParaRPr lang="pt-PT" sz="2800" dirty="0"/>
          </a:p>
          <a:p>
            <a:endParaRPr lang="pt-PT" sz="1600" dirty="0"/>
          </a:p>
          <a:p>
            <a:endParaRPr lang="pt-PT" sz="1600" dirty="0"/>
          </a:p>
          <a:p>
            <a:endParaRPr lang="pt-PT" sz="1600" b="1" dirty="0"/>
          </a:p>
        </p:txBody>
      </p:sp>
      <p:cxnSp>
        <p:nvCxnSpPr>
          <p:cNvPr id="10" name="Conexão reta unidirecional 9"/>
          <p:cNvCxnSpPr>
            <a:cxnSpLocks/>
          </p:cNvCxnSpPr>
          <p:nvPr/>
        </p:nvCxnSpPr>
        <p:spPr>
          <a:xfrm flipH="1">
            <a:off x="2020186" y="3284462"/>
            <a:ext cx="423642" cy="215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443828" y="3133818"/>
            <a:ext cx="21717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 smtClean="0"/>
              <a:t>Fluxo luminoso incidente numa superfície</a:t>
            </a:r>
            <a:endParaRPr lang="pt-PT" sz="14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457200" y="4581211"/>
            <a:ext cx="21717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400" dirty="0" smtClean="0"/>
              <a:t>Área de superfície atingida pelo fluxo</a:t>
            </a:r>
            <a:endParaRPr lang="pt-PT" sz="1400" dirty="0"/>
          </a:p>
        </p:txBody>
      </p:sp>
      <p:cxnSp>
        <p:nvCxnSpPr>
          <p:cNvPr id="13" name="Conexão reta unidirecional 12"/>
          <p:cNvCxnSpPr>
            <a:cxnSpLocks/>
          </p:cNvCxnSpPr>
          <p:nvPr/>
        </p:nvCxnSpPr>
        <p:spPr>
          <a:xfrm flipV="1">
            <a:off x="1093271" y="4178673"/>
            <a:ext cx="544143" cy="4025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3944EF98-779D-41EA-B996-A9EFBAFD5678}"/>
                  </a:ext>
                </a:extLst>
              </p:cNvPr>
              <p:cNvSpPr txBox="1"/>
              <p:nvPr/>
            </p:nvSpPr>
            <p:spPr>
              <a:xfrm>
                <a:off x="723014" y="3499684"/>
                <a:ext cx="1828800" cy="6182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pt-PT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az-Cyrl-A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Ф</m:t>
                          </m:r>
                        </m:num>
                        <m:den>
                          <m:r>
                            <a:rPr lang="pt-P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3944EF98-779D-41EA-B996-A9EFBAFD5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14" y="3499684"/>
                <a:ext cx="1828800" cy="6182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109982"/>
              </p:ext>
            </p:extLst>
          </p:nvPr>
        </p:nvGraphicFramePr>
        <p:xfrm>
          <a:off x="3187885" y="4007151"/>
          <a:ext cx="584105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0528">
                  <a:extLst>
                    <a:ext uri="{9D8B030D-6E8A-4147-A177-3AD203B41FA5}">
                      <a16:colId xmlns:a16="http://schemas.microsoft.com/office/drawing/2014/main" val="1791175565"/>
                    </a:ext>
                  </a:extLst>
                </a:gridCol>
                <a:gridCol w="2920528">
                  <a:extLst>
                    <a:ext uri="{9D8B030D-6E8A-4147-A177-3AD203B41FA5}">
                      <a16:colId xmlns:a16="http://schemas.microsoft.com/office/drawing/2014/main" val="2735389364"/>
                    </a:ext>
                  </a:extLst>
                </a:gridCol>
              </a:tblGrid>
              <a:tr h="334706">
                <a:tc gridSpan="2">
                  <a:txBody>
                    <a:bodyPr/>
                    <a:lstStyle/>
                    <a:p>
                      <a:r>
                        <a:rPr lang="pt-PT" b="1" noProof="0" dirty="0" smtClean="0">
                          <a:solidFill>
                            <a:schemeClr val="tx1"/>
                          </a:solidFill>
                        </a:rPr>
                        <a:t>Valores típicos de Iluminância</a:t>
                      </a:r>
                      <a:r>
                        <a:rPr lang="pt-PT" b="1" baseline="0" noProof="0" dirty="0" smtClean="0">
                          <a:solidFill>
                            <a:schemeClr val="tx1"/>
                          </a:solidFill>
                        </a:rPr>
                        <a:t> (lux)</a:t>
                      </a:r>
                      <a:endParaRPr lang="pt-PT" b="1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39476"/>
                  </a:ext>
                </a:extLst>
              </a:tr>
              <a:tr h="334706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Verão</a:t>
                      </a:r>
                      <a:r>
                        <a:rPr lang="pt-PT" baseline="0" noProof="0" dirty="0" smtClean="0"/>
                        <a:t> </a:t>
                      </a:r>
                      <a:r>
                        <a:rPr lang="pt-PT" noProof="0" dirty="0" smtClean="0"/>
                        <a:t>– Dia claro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100 000</a:t>
                      </a:r>
                      <a:r>
                        <a:rPr lang="pt-PT" baseline="0" noProof="0" dirty="0" smtClean="0"/>
                        <a:t> lux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654210"/>
                  </a:ext>
                </a:extLst>
              </a:tr>
              <a:tr h="334706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Céu</a:t>
                      </a:r>
                      <a:r>
                        <a:rPr lang="pt-PT" baseline="0" noProof="0" dirty="0" smtClean="0"/>
                        <a:t> nublado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5 000 lux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5145903"/>
                  </a:ext>
                </a:extLst>
              </a:tr>
              <a:tr h="334706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Escritório, iluminado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500 lux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048668"/>
                  </a:ext>
                </a:extLst>
              </a:tr>
              <a:tr h="334706">
                <a:tc>
                  <a:txBody>
                    <a:bodyPr/>
                    <a:lstStyle/>
                    <a:p>
                      <a:pPr algn="l"/>
                      <a:r>
                        <a:rPr lang="pt-PT" noProof="0" dirty="0" smtClean="0"/>
                        <a:t>Sala</a:t>
                      </a:r>
                      <a:r>
                        <a:rPr lang="pt-PT" baseline="0" noProof="0" dirty="0" smtClean="0"/>
                        <a:t> de estar ou de hotel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100 lux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940425"/>
                  </a:ext>
                </a:extLst>
              </a:tr>
              <a:tr h="334706"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Luar – céu</a:t>
                      </a:r>
                      <a:r>
                        <a:rPr lang="pt-PT" baseline="0" noProof="0" dirty="0" smtClean="0"/>
                        <a:t> limpo</a:t>
                      </a:r>
                      <a:endParaRPr lang="pt-PT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noProof="0" dirty="0" smtClean="0"/>
                        <a:t>0,25 lux</a:t>
                      </a:r>
                      <a:endParaRPr lang="pt-PT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619796"/>
                  </a:ext>
                </a:extLst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6003839" y="2543175"/>
            <a:ext cx="2263861" cy="1321850"/>
            <a:chOff x="-319875" y="-1972139"/>
            <a:chExt cx="2948775" cy="1783496"/>
          </a:xfrm>
        </p:grpSpPr>
        <p:pic>
          <p:nvPicPr>
            <p:cNvPr id="14" name="Picture 2" descr="Resultado de imagem para book drawi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14" y="-1268322"/>
              <a:ext cx="2465086" cy="1079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Straight Arrow Connector 15"/>
            <p:cNvCxnSpPr/>
            <p:nvPr/>
          </p:nvCxnSpPr>
          <p:spPr>
            <a:xfrm>
              <a:off x="0" y="-1810082"/>
              <a:ext cx="723014" cy="83240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-319875" y="-1546997"/>
              <a:ext cx="723014" cy="83240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1029143" y="-1912797"/>
              <a:ext cx="723014" cy="83240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502493" y="-1972139"/>
              <a:ext cx="723014" cy="83240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13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  <a:endParaRPr lang="pt-PT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Marcador de Posição de Conteúdo 6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91450"/>
                <a:ext cx="8229600" cy="4634714"/>
              </a:xfrm>
            </p:spPr>
            <p:txBody>
              <a:bodyPr>
                <a:normAutofit/>
              </a:bodyPr>
              <a:lstStyle/>
              <a:p>
                <a:pPr marL="285750" indent="-285750">
                  <a:buClr>
                    <a:srgbClr val="FFC000"/>
                  </a:buClr>
                  <a:buFont typeface="Wingdings" panose="05000000000000000000" pitchFamily="2" charset="2"/>
                  <a:buChar char="ü"/>
                </a:pPr>
                <a:r>
                  <a:rPr lang="pt-PT" b="1" dirty="0" smtClean="0">
                    <a:solidFill>
                      <a:schemeClr val="tx1"/>
                    </a:solidFill>
                  </a:rPr>
                  <a:t>Luminância </a:t>
                </a:r>
                <a:r>
                  <a:rPr lang="pt-PT" b="1" dirty="0">
                    <a:solidFill>
                      <a:schemeClr val="tx1"/>
                    </a:solidFill>
                  </a:rPr>
                  <a:t>(L)</a:t>
                </a:r>
                <a:r>
                  <a:rPr lang="pt-PT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900900" lvl="1" indent="-342900"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pt-PT" dirty="0" smtClean="0">
                    <a:solidFill>
                      <a:schemeClr val="tx1"/>
                    </a:solidFill>
                  </a:rPr>
                  <a:t>A luminância de um </a:t>
                </a:r>
                <a:r>
                  <a:rPr lang="pt-PT" dirty="0">
                    <a:solidFill>
                      <a:schemeClr val="tx1"/>
                    </a:solidFill>
                  </a:rPr>
                  <a:t>objeto ou superfície emissor de 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luz é a intensidade luminosa (l) emitida por unidade de área aparente da superfície A</a:t>
                </a:r>
                <a:r>
                  <a:rPr lang="pt-PT" baseline="-25000" dirty="0" smtClean="0">
                    <a:solidFill>
                      <a:schemeClr val="tx1"/>
                    </a:solidFill>
                  </a:rPr>
                  <a:t>a</a:t>
                </a:r>
                <a:r>
                  <a:rPr lang="pt-PT" dirty="0" smtClean="0">
                    <a:solidFill>
                      <a:schemeClr val="tx1"/>
                    </a:solidFill>
                  </a:rPr>
                  <a:t> numa direção especifica.</a:t>
                </a:r>
              </a:p>
              <a:p>
                <a:pPr marL="900900" lvl="1" indent="-342900"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r>
                  <a:rPr lang="pt-PT" dirty="0" smtClean="0"/>
                  <a:t>A unidade é </a:t>
                </a:r>
                <a:r>
                  <a:rPr lang="pt-PT" b="1" dirty="0"/>
                  <a:t>candela </a:t>
                </a:r>
                <a:r>
                  <a:rPr lang="pt-PT" b="1" dirty="0" smtClean="0"/>
                  <a:t>por metro quadrado</a:t>
                </a:r>
                <a:r>
                  <a:rPr lang="pt-PT" dirty="0" smtClean="0"/>
                  <a:t>(</a:t>
                </a:r>
                <a:r>
                  <a:rPr lang="pt-PT" b="1" dirty="0" smtClean="0"/>
                  <a:t>cd</a:t>
                </a:r>
                <a:r>
                  <a:rPr lang="pt-PT" b="1" dirty="0"/>
                  <a:t>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PT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b="1">
                            <a:latin typeface="Cambria Math" panose="02040503050406030204" pitchFamily="18" charset="0"/>
                          </a:rPr>
                          <m:t>𝐦</m:t>
                        </m:r>
                      </m:e>
                      <m:sup>
                        <m:r>
                          <a:rPr lang="pt-PT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pt-PT" dirty="0"/>
                  <a:t>).</a:t>
                </a:r>
                <a:endParaRPr lang="pt-PT" dirty="0">
                  <a:solidFill>
                    <a:schemeClr val="tx1"/>
                  </a:solidFill>
                </a:endParaRPr>
              </a:p>
              <a:p>
                <a:pPr marL="900900" lvl="1" indent="-342900">
                  <a:buClr>
                    <a:schemeClr val="tx1"/>
                  </a:buClr>
                  <a:buFont typeface="Wingdings" panose="05000000000000000000" pitchFamily="2" charset="2"/>
                  <a:buChar char="Ø"/>
                </a:pPr>
                <a:endParaRPr lang="pt-PT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Marcador de Posição de Conteúdo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91450"/>
                <a:ext cx="8229600" cy="4634714"/>
              </a:xfrm>
              <a:blipFill>
                <a:blip r:embed="rId3"/>
                <a:stretch>
                  <a:fillRect l="-667" t="-6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1200230" y="3572936"/>
                <a:ext cx="1228092" cy="879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pt-PT" sz="2800" b="0" i="0" smtClean="0"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pt-PT" sz="2800" b="0" i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t-PT" sz="2800" b="0" i="0" smtClean="0">
                              <a:latin typeface="Cambria Math" panose="02040503050406030204" pitchFamily="18" charset="0"/>
                            </a:rPr>
                            <m:t>I</m:t>
                          </m:r>
                        </m:num>
                        <m:den>
                          <m:sSub>
                            <m:sSubPr>
                              <m:ctrlPr>
                                <a:rPr lang="pt-PT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pt-PT" sz="28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pt-PT" sz="2800" b="0" i="0" smtClean="0">
                                  <a:latin typeface="Cambria Math" panose="02040503050406030204" pitchFamily="18" charset="0"/>
                                </a:rPr>
                                <m:t>a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PT" sz="2800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230" y="3572936"/>
                <a:ext cx="1228092" cy="8794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Marcador de Posição de Conteúdo 9">
                <a:extLst>
                  <a:ext uri="{FF2B5EF4-FFF2-40B4-BE49-F238E27FC236}">
                    <a16:creationId xmlns:a16="http://schemas.microsoft.com/office/drawing/2014/main" id="{D3B8FAEC-2FAB-4550-AAB9-8A18694A464E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094907870"/>
                  </p:ext>
                </p:extLst>
              </p:nvPr>
            </p:nvGraphicFramePr>
            <p:xfrm>
              <a:off x="3760642" y="3572936"/>
              <a:ext cx="4237298" cy="275059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118649">
                      <a:extLst>
                        <a:ext uri="{9D8B030D-6E8A-4147-A177-3AD203B41FA5}">
                          <a16:colId xmlns:a16="http://schemas.microsoft.com/office/drawing/2014/main" val="2705359305"/>
                        </a:ext>
                      </a:extLst>
                    </a:gridCol>
                    <a:gridCol w="2118649">
                      <a:extLst>
                        <a:ext uri="{9D8B030D-6E8A-4147-A177-3AD203B41FA5}">
                          <a16:colId xmlns:a16="http://schemas.microsoft.com/office/drawing/2014/main" val="2248431738"/>
                        </a:ext>
                      </a:extLst>
                    </a:gridCol>
                  </a:tblGrid>
                  <a:tr h="285667">
                    <a:tc>
                      <a:txBody>
                        <a:bodyPr/>
                        <a:lstStyle/>
                        <a:p>
                          <a:r>
                            <a:rPr lang="pt-PT" sz="1400" b="1" dirty="0" smtClean="0"/>
                            <a:t>Fonte de luz</a:t>
                          </a:r>
                          <a:endParaRPr lang="pt-PT" sz="1400" b="1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b="1" dirty="0" smtClean="0">
                              <a:solidFill>
                                <a:schemeClr val="tx1"/>
                              </a:solidFill>
                            </a:rPr>
                            <a:t>Luminância </a:t>
                          </a:r>
                          <a:r>
                            <a:rPr lang="pt-PT" sz="1400" dirty="0" smtClean="0"/>
                            <a:t>(</a:t>
                          </a:r>
                          <a:r>
                            <a:rPr lang="pt-PT" sz="1400" b="1" dirty="0" smtClean="0"/>
                            <a:t>cd</a:t>
                          </a:r>
                          <a:r>
                            <a:rPr lang="pt-PT" sz="1400" b="1" dirty="0"/>
                            <a:t>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PT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pt-PT" sz="14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pt-PT" sz="1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pt-PT" sz="1400" dirty="0"/>
                            <a:t>)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98301080"/>
                      </a:ext>
                    </a:extLst>
                  </a:tr>
                  <a:tr h="285667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Superfície do sol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1,650x10^6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59119185"/>
                      </a:ext>
                    </a:extLst>
                  </a:tr>
                  <a:tr h="490309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Lâmpada de filamentos incandescentes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7,000,000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04482660"/>
                      </a:ext>
                    </a:extLst>
                  </a:tr>
                  <a:tr h="490309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Céu</a:t>
                          </a:r>
                          <a:r>
                            <a:rPr lang="pt-PT" sz="1400" baseline="0" dirty="0" smtClean="0"/>
                            <a:t> azul / nublado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2,000 / 80,000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x10^3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6167342"/>
                      </a:ext>
                    </a:extLst>
                  </a:tr>
                  <a:tr h="285667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Lâmpada</a:t>
                          </a:r>
                          <a:r>
                            <a:rPr lang="pt-PT" sz="1400" baseline="0" dirty="0" smtClean="0"/>
                            <a:t> fluorescente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5,000 –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15,000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87610497"/>
                      </a:ext>
                    </a:extLst>
                  </a:tr>
                  <a:tr h="285667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Secretária</a:t>
                          </a:r>
                          <a:r>
                            <a:rPr lang="pt-PT" sz="1400" baseline="0" dirty="0" smtClean="0"/>
                            <a:t> no escritório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6726073"/>
                      </a:ext>
                    </a:extLst>
                  </a:tr>
                  <a:tr h="490309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Superfície da estrada</a:t>
                          </a:r>
                          <a:r>
                            <a:rPr lang="pt-PT" sz="1400" baseline="0" dirty="0" smtClean="0"/>
                            <a:t> </a:t>
                          </a:r>
                          <a:r>
                            <a:rPr lang="pt-PT" sz="1400" dirty="0" smtClean="0"/>
                            <a:t>(iluminação pública)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0.5 –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2.0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393287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Marcador de Posição de Conteúdo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D3B8FAEC-2FAB-4550-AAB9-8A18694A464E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094907870"/>
                  </p:ext>
                </p:extLst>
              </p:nvPr>
            </p:nvGraphicFramePr>
            <p:xfrm>
              <a:off x="3760642" y="3572936"/>
              <a:ext cx="4237298" cy="2750592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11864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705359305"/>
                        </a:ext>
                      </a:extLst>
                    </a:gridCol>
                    <a:gridCol w="211864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248431738"/>
                        </a:ext>
                      </a:extLst>
                    </a:gridCol>
                  </a:tblGrid>
                  <a:tr h="309563">
                    <a:tc>
                      <a:txBody>
                        <a:bodyPr/>
                        <a:lstStyle/>
                        <a:p>
                          <a:r>
                            <a:rPr lang="pt-PT" sz="1400" b="1" dirty="0" smtClean="0"/>
                            <a:t>Fonte de luz</a:t>
                          </a:r>
                          <a:endParaRPr lang="pt-PT" sz="1400" b="1" dirty="0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100576" t="-1961" b="-8039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79830108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Superfície do sol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1,650x10^6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059119185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Lâmpada de filamentos incandescentes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7,000,000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604482660"/>
                      </a:ext>
                    </a:extLst>
                  </a:tr>
                  <a:tr h="490309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Céu</a:t>
                          </a:r>
                          <a:r>
                            <a:rPr lang="pt-PT" sz="1400" baseline="0" dirty="0" smtClean="0"/>
                            <a:t> azul / nublado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2,000 / 80,000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x10^3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2616734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Lâmpada</a:t>
                          </a:r>
                          <a:r>
                            <a:rPr lang="pt-PT" sz="1400" baseline="0" dirty="0" smtClean="0"/>
                            <a:t> fluorescente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5,000 –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15,000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58761049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Secretária</a:t>
                          </a:r>
                          <a:r>
                            <a:rPr lang="pt-PT" sz="1400" baseline="0" dirty="0" smtClean="0"/>
                            <a:t> no escritório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100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56726073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r>
                            <a:rPr lang="pt-PT" sz="1400" dirty="0" smtClean="0"/>
                            <a:t>Superfície da estrada</a:t>
                          </a:r>
                          <a:r>
                            <a:rPr lang="pt-PT" sz="1400" baseline="0" dirty="0" smtClean="0"/>
                            <a:t> </a:t>
                          </a:r>
                          <a:r>
                            <a:rPr lang="pt-PT" sz="1400" dirty="0" smtClean="0"/>
                            <a:t>(iluminação pública)</a:t>
                          </a:r>
                          <a:endParaRPr lang="pt-PT" sz="1400" dirty="0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pt-PT" sz="1400" dirty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0.5 – </a:t>
                          </a:r>
                          <a:r>
                            <a:rPr lang="pt-PT" sz="1400" dirty="0" smtClean="0">
                              <a:solidFill>
                                <a:schemeClr val="bg1">
                                  <a:lumMod val="50000"/>
                                </a:schemeClr>
                              </a:solidFill>
                            </a:rPr>
                            <a:t>2.0</a:t>
                          </a:r>
                          <a:endParaRPr lang="pt-PT" sz="1400" dirty="0">
                            <a:solidFill>
                              <a:schemeClr val="bg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63932878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7" name="Group 6"/>
          <p:cNvGrpSpPr/>
          <p:nvPr/>
        </p:nvGrpSpPr>
        <p:grpSpPr>
          <a:xfrm>
            <a:off x="1150041" y="4704650"/>
            <a:ext cx="1917760" cy="1342720"/>
            <a:chOff x="163814" y="-2000298"/>
            <a:chExt cx="2497965" cy="1811655"/>
          </a:xfrm>
        </p:grpSpPr>
        <p:pic>
          <p:nvPicPr>
            <p:cNvPr id="9" name="Picture 2" descr="Resultado de imagem para book drawi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14" y="-1268322"/>
              <a:ext cx="2465086" cy="1079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Arrow Connector 10"/>
            <p:cNvCxnSpPr/>
            <p:nvPr/>
          </p:nvCxnSpPr>
          <p:spPr>
            <a:xfrm flipV="1">
              <a:off x="864128" y="-1794674"/>
              <a:ext cx="743080" cy="80463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477975" y="-1655221"/>
              <a:ext cx="678346" cy="75928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1893272" y="-2000298"/>
              <a:ext cx="768507" cy="9075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366623" y="-2000298"/>
              <a:ext cx="798887" cy="84820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488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4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1351141"/>
          </a:xfrm>
        </p:spPr>
        <p:txBody>
          <a:bodyPr>
            <a:normAutofit/>
          </a:bodyPr>
          <a:lstStyle/>
          <a:p>
            <a:pPr marL="285750" indent="-28575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b="1" dirty="0" smtClean="0"/>
              <a:t>Contraste (Contraste Luminância)</a:t>
            </a:r>
            <a:endParaRPr lang="pt-PT" dirty="0" smtClean="0">
              <a:solidFill>
                <a:schemeClr val="tx1"/>
              </a:solidFill>
            </a:endParaRPr>
          </a:p>
          <a:p>
            <a:pPr marL="900900" lvl="1" indent="-3429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pt-PT" dirty="0" smtClean="0"/>
              <a:t> é a relação entre a </a:t>
            </a:r>
            <a:r>
              <a:rPr lang="pt-PT" i="1" dirty="0" smtClean="0"/>
              <a:t>luminância</a:t>
            </a:r>
            <a:r>
              <a:rPr lang="pt-PT" dirty="0" smtClean="0"/>
              <a:t> da área de interesse mais brilhante e a área adjacente mais escura</a:t>
            </a:r>
            <a:endParaRPr lang="pt-PT" dirty="0" smtClean="0">
              <a:solidFill>
                <a:schemeClr val="tx1"/>
              </a:solidFill>
            </a:endParaRPr>
          </a:p>
          <a:p>
            <a:pPr marL="900900" lvl="1" indent="-34290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pt-PT" dirty="0">
              <a:solidFill>
                <a:schemeClr val="tx1"/>
              </a:solidFill>
            </a:endParaRPr>
          </a:p>
        </p:txBody>
      </p:sp>
      <p:pic>
        <p:nvPicPr>
          <p:cNvPr id="2052" name="Picture 4" descr="Resultado de imagem para pelli-robs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159" y="2703442"/>
            <a:ext cx="2801073" cy="364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6225" y="3151937"/>
            <a:ext cx="41744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Cada detalhe crítico de uma tarefa visual deve diferir em brilho ou cor do fundo envolvente de forma a ser visto. A visibilidade é maior quando o contraste de luminância (e contraste de cor, quando presente) dos detalhes é maior.</a:t>
            </a:r>
          </a:p>
        </p:txBody>
      </p:sp>
    </p:spTree>
    <p:extLst>
      <p:ext uri="{BB962C8B-B14F-4D97-AF65-F5344CB8AC3E}">
        <p14:creationId xmlns:p14="http://schemas.microsoft.com/office/powerpoint/2010/main" val="87209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5316279" y="2126512"/>
            <a:ext cx="32641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Em condições normais apenas uma parte da luz que incide numa superfície será refletida;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 quantidade refletida depende do </a:t>
            </a:r>
            <a:r>
              <a:rPr lang="pt-PT" b="1" dirty="0" smtClean="0"/>
              <a:t>tipo de superfície</a:t>
            </a:r>
            <a:r>
              <a:rPr lang="pt-PT" dirty="0" smtClean="0"/>
              <a:t>, do </a:t>
            </a:r>
            <a:r>
              <a:rPr lang="pt-PT" b="1" dirty="0" smtClean="0"/>
              <a:t>ângulo</a:t>
            </a:r>
            <a:r>
              <a:rPr lang="pt-PT" dirty="0" smtClean="0"/>
              <a:t> de luz incidente e da </a:t>
            </a:r>
            <a:r>
              <a:rPr lang="pt-PT" b="1" dirty="0" smtClean="0"/>
              <a:t>composição espetral </a:t>
            </a:r>
            <a:r>
              <a:rPr lang="pt-PT" dirty="0" smtClean="0"/>
              <a:t>da luz</a:t>
            </a:r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233377" y="5082363"/>
            <a:ext cx="7347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 quantidade de reflexão pode variar desde uma percentagem baixa em superfícies muito escuras (</a:t>
            </a:r>
            <a:r>
              <a:rPr lang="pt-PT" dirty="0" err="1" smtClean="0"/>
              <a:t>ex</a:t>
            </a:r>
            <a:r>
              <a:rPr lang="pt-PT" dirty="0" smtClean="0"/>
              <a:t>: veludo preto) até mais de 90% em superfícies claras (</a:t>
            </a:r>
            <a:r>
              <a:rPr lang="pt-PT" dirty="0" err="1" smtClean="0"/>
              <a:t>ex</a:t>
            </a:r>
            <a:r>
              <a:rPr lang="pt-PT" dirty="0" smtClean="0"/>
              <a:t>: alumínio, tintas brancas ou prateadas).</a:t>
            </a:r>
            <a:endParaRPr lang="pt-PT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08A9AB2-4BA5-488E-8235-05527A2DDE0A}"/>
              </a:ext>
            </a:extLst>
          </p:cNvPr>
          <p:cNvSpPr txBox="1"/>
          <p:nvPr/>
        </p:nvSpPr>
        <p:spPr>
          <a:xfrm>
            <a:off x="844384" y="1485169"/>
            <a:ext cx="1435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b="1" dirty="0" smtClean="0"/>
              <a:t>Reflexão</a:t>
            </a:r>
            <a:endParaRPr lang="pt-PT" sz="2000" b="1" dirty="0"/>
          </a:p>
          <a:p>
            <a:endParaRPr lang="pt-PT" dirty="0"/>
          </a:p>
        </p:txBody>
      </p:sp>
      <p:grpSp>
        <p:nvGrpSpPr>
          <p:cNvPr id="36" name="Group 35"/>
          <p:cNvGrpSpPr/>
          <p:nvPr/>
        </p:nvGrpSpPr>
        <p:grpSpPr>
          <a:xfrm>
            <a:off x="634136" y="2126512"/>
            <a:ext cx="4229964" cy="2857876"/>
            <a:chOff x="761136" y="2224487"/>
            <a:chExt cx="4229964" cy="2857876"/>
          </a:xfrm>
        </p:grpSpPr>
        <p:sp>
          <p:nvSpPr>
            <p:cNvPr id="3" name="CaixaDeTexto 2"/>
            <p:cNvSpPr txBox="1"/>
            <p:nvPr/>
          </p:nvSpPr>
          <p:spPr>
            <a:xfrm>
              <a:off x="3581486" y="4534510"/>
              <a:ext cx="1409614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PT" sz="1200" dirty="0" smtClean="0"/>
                <a:t>Tipo de superfície</a:t>
              </a:r>
              <a:endParaRPr lang="pt-PT" sz="1200" dirty="0"/>
            </a:p>
          </p:txBody>
        </p:sp>
        <p:cxnSp>
          <p:nvCxnSpPr>
            <p:cNvPr id="5" name="Conexão reta 4"/>
            <p:cNvCxnSpPr>
              <a:stCxn id="3" idx="1"/>
            </p:cNvCxnSpPr>
            <p:nvPr/>
          </p:nvCxnSpPr>
          <p:spPr>
            <a:xfrm flipH="1" flipV="1">
              <a:off x="3379468" y="4672735"/>
              <a:ext cx="202018" cy="275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8" name="CaixaDeTexto 7"/>
            <p:cNvSpPr txBox="1"/>
            <p:nvPr/>
          </p:nvSpPr>
          <p:spPr>
            <a:xfrm>
              <a:off x="3829893" y="3723938"/>
              <a:ext cx="916953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PT" sz="1200" dirty="0" smtClean="0"/>
                <a:t>Ângulo de incidência</a:t>
              </a:r>
              <a:endParaRPr lang="pt-PT" sz="1200" dirty="0"/>
            </a:p>
          </p:txBody>
        </p:sp>
        <p:cxnSp>
          <p:nvCxnSpPr>
            <p:cNvPr id="10" name="Conexão reta 9"/>
            <p:cNvCxnSpPr/>
            <p:nvPr/>
          </p:nvCxnSpPr>
          <p:spPr>
            <a:xfrm flipH="1">
              <a:off x="3202572" y="3954770"/>
              <a:ext cx="627321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1" name="CaixaDeTexto 10"/>
            <p:cNvSpPr txBox="1"/>
            <p:nvPr/>
          </p:nvSpPr>
          <p:spPr>
            <a:xfrm>
              <a:off x="2366593" y="2839131"/>
              <a:ext cx="1632098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t-PT" sz="1200" dirty="0" smtClean="0"/>
                <a:t>Composição espetral</a:t>
              </a:r>
              <a:endParaRPr lang="pt-PT" sz="1200" dirty="0"/>
            </a:p>
          </p:txBody>
        </p:sp>
        <p:cxnSp>
          <p:nvCxnSpPr>
            <p:cNvPr id="12" name="Conexão reta 11"/>
            <p:cNvCxnSpPr>
              <a:cxnSpLocks/>
            </p:cNvCxnSpPr>
            <p:nvPr/>
          </p:nvCxnSpPr>
          <p:spPr>
            <a:xfrm flipH="1">
              <a:off x="1574467" y="2983300"/>
              <a:ext cx="792126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32" name="Group 31"/>
            <p:cNvGrpSpPr/>
            <p:nvPr/>
          </p:nvGrpSpPr>
          <p:grpSpPr>
            <a:xfrm>
              <a:off x="761136" y="2224487"/>
              <a:ext cx="2880240" cy="2857876"/>
              <a:chOff x="-2766740" y="2577771"/>
              <a:chExt cx="2880240" cy="2857876"/>
            </a:xfrm>
          </p:grpSpPr>
          <p:sp>
            <p:nvSpPr>
              <p:cNvPr id="7" name="Flowchart: Magnetic Disk 6"/>
              <p:cNvSpPr/>
              <p:nvPr/>
            </p:nvSpPr>
            <p:spPr>
              <a:xfrm>
                <a:off x="-1266031" y="4292647"/>
                <a:ext cx="1130300" cy="1143000"/>
              </a:xfrm>
              <a:prstGeom prst="flowChartMagneticDisk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22"/>
              <a:stretch/>
            </p:blipFill>
            <p:spPr>
              <a:xfrm rot="10800000">
                <a:off x="-2766740" y="2577771"/>
                <a:ext cx="334408" cy="526306"/>
              </a:xfrm>
              <a:prstGeom prst="rect">
                <a:avLst/>
              </a:prstGeom>
            </p:spPr>
          </p:pic>
          <p:grpSp>
            <p:nvGrpSpPr>
              <p:cNvPr id="19" name="Group 18"/>
              <p:cNvGrpSpPr/>
              <p:nvPr/>
            </p:nvGrpSpPr>
            <p:grpSpPr>
              <a:xfrm>
                <a:off x="-2502932" y="3093498"/>
                <a:ext cx="2352624" cy="1421379"/>
                <a:chOff x="-2391524" y="2883921"/>
                <a:chExt cx="2352624" cy="1421379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>
                  <a:off x="-2391524" y="2883921"/>
                  <a:ext cx="1807324" cy="1421379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Arrow Connector 17"/>
                <p:cNvCxnSpPr/>
                <p:nvPr/>
              </p:nvCxnSpPr>
              <p:spPr>
                <a:xfrm flipV="1">
                  <a:off x="-581308" y="3788203"/>
                  <a:ext cx="542408" cy="517097"/>
                </a:xfrm>
                <a:prstGeom prst="straightConnector1">
                  <a:avLst/>
                </a:prstGeom>
                <a:ln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9"/>
              <p:cNvGrpSpPr/>
              <p:nvPr/>
            </p:nvGrpSpPr>
            <p:grpSpPr>
              <a:xfrm>
                <a:off x="-2436603" y="3074450"/>
                <a:ext cx="2550103" cy="1383250"/>
                <a:chOff x="-2589003" y="2922050"/>
                <a:chExt cx="2550103" cy="1383250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-2589003" y="2922050"/>
                  <a:ext cx="2004803" cy="138325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Arrow Connector 21"/>
                <p:cNvCxnSpPr/>
                <p:nvPr/>
              </p:nvCxnSpPr>
              <p:spPr>
                <a:xfrm flipV="1">
                  <a:off x="-581308" y="3788203"/>
                  <a:ext cx="542408" cy="517097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Group 28"/>
              <p:cNvGrpSpPr/>
              <p:nvPr/>
            </p:nvGrpSpPr>
            <p:grpSpPr>
              <a:xfrm>
                <a:off x="-2564157" y="3104077"/>
                <a:ext cx="2161874" cy="1429848"/>
                <a:chOff x="-2200774" y="2875452"/>
                <a:chExt cx="2161874" cy="1429848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-2200774" y="2875452"/>
                  <a:ext cx="1616574" cy="1429848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Arrow Connector 30"/>
                <p:cNvCxnSpPr/>
                <p:nvPr/>
              </p:nvCxnSpPr>
              <p:spPr>
                <a:xfrm flipV="1">
                  <a:off x="-581308" y="3788203"/>
                  <a:ext cx="542408" cy="517097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63001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199" y="1491450"/>
            <a:ext cx="8325293" cy="464941"/>
          </a:xfrm>
        </p:spPr>
        <p:txBody>
          <a:bodyPr>
            <a:normAutofit/>
          </a:bodyPr>
          <a:lstStyle/>
          <a:p>
            <a:r>
              <a:rPr lang="pt-PT" sz="1700" dirty="0" smtClean="0"/>
              <a:t>Distinguem-se três tipos de </a:t>
            </a:r>
            <a:r>
              <a:rPr lang="pt-PT" sz="1700" b="1" dirty="0" smtClean="0"/>
              <a:t>reflexão</a:t>
            </a:r>
            <a:r>
              <a:rPr lang="pt-PT" sz="1700" dirty="0" smtClean="0"/>
              <a:t>: </a:t>
            </a:r>
            <a:r>
              <a:rPr lang="pt-PT" sz="1700" b="1" dirty="0" smtClean="0"/>
              <a:t>Especular</a:t>
            </a:r>
            <a:r>
              <a:rPr lang="pt-PT" sz="1700" dirty="0" smtClean="0"/>
              <a:t>, </a:t>
            </a:r>
            <a:r>
              <a:rPr lang="pt-PT" sz="1700" b="1" dirty="0" smtClean="0"/>
              <a:t>Difusa</a:t>
            </a:r>
            <a:r>
              <a:rPr lang="pt-PT" sz="1700" dirty="0" smtClean="0"/>
              <a:t> ou </a:t>
            </a:r>
            <a:r>
              <a:rPr lang="pt-PT" sz="1700" b="1" dirty="0" smtClean="0"/>
              <a:t>Mista</a:t>
            </a:r>
            <a:endParaRPr lang="pt-PT" dirty="0"/>
          </a:p>
          <a:p>
            <a:endParaRPr lang="pt-PT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850605" y="2328530"/>
            <a:ext cx="2115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u="sng" dirty="0" smtClean="0"/>
              <a:t>Especular</a:t>
            </a:r>
            <a:r>
              <a:rPr lang="pt-PT" sz="1600" b="1" u="sng" dirty="0"/>
              <a:t>: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50605" y="4306186"/>
            <a:ext cx="2800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Ocorre em superfícies lisas (águas paradas, vidro polido)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 ângulo de luz incidente é igual ao ângulo de reflexão</a:t>
            </a:r>
            <a:endParaRPr lang="pt-PT" sz="1600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157330" y="2047118"/>
            <a:ext cx="452947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Refletores</a:t>
            </a:r>
            <a:r>
              <a:rPr lang="pt-PT" sz="1600" dirty="0"/>
              <a:t>, </a:t>
            </a:r>
            <a:r>
              <a:rPr lang="pt-PT" sz="1600" dirty="0" smtClean="0"/>
              <a:t>em especial os curvos, são muito </a:t>
            </a:r>
            <a:r>
              <a:rPr lang="pt-PT" sz="1600" dirty="0" smtClean="0"/>
              <a:t>comuns </a:t>
            </a:r>
            <a:r>
              <a:rPr lang="pt-PT" sz="1600" dirty="0" smtClean="0"/>
              <a:t>quando é exigido um controlo preciso da luz, como com holofotes, refletores, luminárias para iluminação pública e interior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Estes refletores podem ser parte da luminária ou podem estar integrados na lâmpada.</a:t>
            </a:r>
            <a:endParaRPr lang="pt-P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</p:txBody>
      </p:sp>
      <p:grpSp>
        <p:nvGrpSpPr>
          <p:cNvPr id="10" name="Group 9"/>
          <p:cNvGrpSpPr/>
          <p:nvPr/>
        </p:nvGrpSpPr>
        <p:grpSpPr>
          <a:xfrm>
            <a:off x="850605" y="2997421"/>
            <a:ext cx="3146383" cy="1177768"/>
            <a:chOff x="1508033" y="3776094"/>
            <a:chExt cx="3146383" cy="1177768"/>
          </a:xfrm>
        </p:grpSpPr>
        <p:sp>
          <p:nvSpPr>
            <p:cNvPr id="11" name="Cube 10"/>
            <p:cNvSpPr/>
            <p:nvPr/>
          </p:nvSpPr>
          <p:spPr>
            <a:xfrm>
              <a:off x="1508033" y="4717868"/>
              <a:ext cx="3146383" cy="235994"/>
            </a:xfrm>
            <a:prstGeom prst="cube">
              <a:avLst/>
            </a:prstGeom>
            <a:solidFill>
              <a:srgbClr val="187E91"/>
            </a:solidFill>
            <a:ln w="952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1683657" y="3779349"/>
              <a:ext cx="1566453" cy="973573"/>
              <a:chOff x="1683657" y="3779349"/>
              <a:chExt cx="1566453" cy="973573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1683657" y="3779349"/>
                <a:ext cx="1566453" cy="973573"/>
                <a:chOff x="1683657" y="3779349"/>
                <a:chExt cx="1566453" cy="973573"/>
              </a:xfrm>
            </p:grpSpPr>
            <p:cxnSp>
              <p:nvCxnSpPr>
                <p:cNvPr id="28" name="Straight Connector 27"/>
                <p:cNvCxnSpPr/>
                <p:nvPr/>
              </p:nvCxnSpPr>
              <p:spPr>
                <a:xfrm>
                  <a:off x="1683657" y="3982008"/>
                  <a:ext cx="789940" cy="76808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V="1">
                  <a:off x="2473597" y="3982008"/>
                  <a:ext cx="776513" cy="77091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 flipV="1">
                  <a:off x="2473597" y="3779349"/>
                  <a:ext cx="0" cy="97074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31" name="Arc 30"/>
                <p:cNvSpPr/>
                <p:nvPr/>
              </p:nvSpPr>
              <p:spPr>
                <a:xfrm rot="17398421">
                  <a:off x="2247765" y="4387131"/>
                  <a:ext cx="311422" cy="333375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Arc 31"/>
                <p:cNvSpPr/>
                <p:nvPr/>
              </p:nvSpPr>
              <p:spPr>
                <a:xfrm rot="20398549">
                  <a:off x="2392013" y="4399194"/>
                  <a:ext cx="311422" cy="333375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TextBox 25"/>
              <p:cNvSpPr txBox="1"/>
              <p:nvPr/>
            </p:nvSpPr>
            <p:spPr>
              <a:xfrm>
                <a:off x="2099358" y="3996720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r>
                  <a:rPr lang="en-GB" baseline="-25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</a:t>
                </a:r>
                <a:endParaRPr lang="en-US" baseline="-25000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506524" y="3984314"/>
                <a:ext cx="3690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r>
                  <a:rPr lang="en-GB" baseline="-25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</a:t>
                </a:r>
                <a:endParaRPr lang="en-US" baseline="-25000" dirty="0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2742575" y="3776094"/>
              <a:ext cx="1566453" cy="973573"/>
              <a:chOff x="1683657" y="3779349"/>
              <a:chExt cx="1566453" cy="973573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1683657" y="3779349"/>
                <a:ext cx="1566453" cy="973573"/>
                <a:chOff x="1683657" y="3779349"/>
                <a:chExt cx="1566453" cy="973573"/>
              </a:xfrm>
            </p:grpSpPr>
            <p:cxnSp>
              <p:nvCxnSpPr>
                <p:cNvPr id="20" name="Straight Connector 19"/>
                <p:cNvCxnSpPr/>
                <p:nvPr/>
              </p:nvCxnSpPr>
              <p:spPr>
                <a:xfrm>
                  <a:off x="1683657" y="3982008"/>
                  <a:ext cx="789940" cy="76808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/>
                <p:cNvCxnSpPr/>
                <p:nvPr/>
              </p:nvCxnSpPr>
              <p:spPr>
                <a:xfrm flipV="1">
                  <a:off x="2473597" y="3982008"/>
                  <a:ext cx="776513" cy="77091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473597" y="3779349"/>
                  <a:ext cx="0" cy="97074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23" name="Arc 22"/>
                <p:cNvSpPr/>
                <p:nvPr/>
              </p:nvSpPr>
              <p:spPr>
                <a:xfrm rot="17398421">
                  <a:off x="2247765" y="4387131"/>
                  <a:ext cx="311422" cy="333375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Arc 23"/>
                <p:cNvSpPr/>
                <p:nvPr/>
              </p:nvSpPr>
              <p:spPr>
                <a:xfrm rot="20398549">
                  <a:off x="2392013" y="4399194"/>
                  <a:ext cx="311422" cy="333375"/>
                </a:xfrm>
                <a:prstGeom prst="arc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" name="TextBox 17"/>
              <p:cNvSpPr txBox="1"/>
              <p:nvPr/>
            </p:nvSpPr>
            <p:spPr>
              <a:xfrm>
                <a:off x="2099358" y="3996720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r>
                  <a:rPr lang="en-GB" baseline="-25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i</a:t>
                </a:r>
                <a:endParaRPr lang="en-US" baseline="-250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506524" y="3984314"/>
                <a:ext cx="3690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α</a:t>
                </a:r>
                <a:r>
                  <a:rPr lang="en-GB" baseline="-25000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r</a:t>
                </a:r>
                <a:endParaRPr lang="en-US" baseline="-25000" dirty="0"/>
              </a:p>
            </p:txBody>
          </p:sp>
        </p:grpSp>
      </p:grpSp>
      <p:pic>
        <p:nvPicPr>
          <p:cNvPr id="14338" name="Picture 2" descr="Resultado de imagem para lake reflec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793" y="4057192"/>
            <a:ext cx="3580946" cy="226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99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457200" y="1733106"/>
            <a:ext cx="2158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u="sng" dirty="0" smtClean="0"/>
              <a:t>Reflexão difusa:</a:t>
            </a:r>
            <a:endParaRPr lang="pt-PT" sz="1600" b="1" u="sng" dirty="0"/>
          </a:p>
        </p:txBody>
      </p:sp>
      <p:sp>
        <p:nvSpPr>
          <p:cNvPr id="3" name="CaixaDeTexto 2"/>
          <p:cNvSpPr txBox="1"/>
          <p:nvPr/>
        </p:nvSpPr>
        <p:spPr>
          <a:xfrm>
            <a:off x="4942072" y="2725969"/>
            <a:ext cx="34449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Ocorre quando a superfície tem um certo grau de irregularidades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 luz incidente será refletida em todas as direções.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53291" y="2544136"/>
            <a:ext cx="3146383" cy="1688148"/>
            <a:chOff x="1508033" y="3265714"/>
            <a:chExt cx="3146383" cy="1688148"/>
          </a:xfrm>
        </p:grpSpPr>
        <p:sp>
          <p:nvSpPr>
            <p:cNvPr id="9" name="Cube 8"/>
            <p:cNvSpPr/>
            <p:nvPr/>
          </p:nvSpPr>
          <p:spPr>
            <a:xfrm>
              <a:off x="1508033" y="4717868"/>
              <a:ext cx="3146383" cy="235994"/>
            </a:xfrm>
            <a:prstGeom prst="cube">
              <a:avLst/>
            </a:prstGeom>
            <a:solidFill>
              <a:srgbClr val="187E91"/>
            </a:solidFill>
            <a:ln w="952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654629" y="3265714"/>
              <a:ext cx="1433308" cy="1449329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3087937" y="3946954"/>
              <a:ext cx="776513" cy="770914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3087937" y="3886200"/>
              <a:ext cx="455363" cy="831668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3087937" y="3800475"/>
              <a:ext cx="172788" cy="914568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 flipV="1">
              <a:off x="2927350" y="3797650"/>
              <a:ext cx="167313" cy="920218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2473713" y="3864325"/>
              <a:ext cx="620950" cy="850718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2218883" y="4226275"/>
              <a:ext cx="869054" cy="488768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770667" y="3384550"/>
              <a:ext cx="600616" cy="605828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393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600" b="1" u="sng" dirty="0" smtClean="0"/>
              <a:t>Reflexão mista:</a:t>
            </a:r>
            <a:endParaRPr lang="pt-PT" sz="1600" b="1" u="sng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chemeClr val="tx1"/>
                </a:solidFill>
              </a:rPr>
              <a:t>Princípios </a:t>
            </a:r>
            <a:r>
              <a:rPr lang="pt-PT" dirty="0" smtClean="0">
                <a:solidFill>
                  <a:schemeClr val="tx1"/>
                </a:solidFill>
              </a:rPr>
              <a:t>de </a:t>
            </a:r>
            <a:r>
              <a:rPr lang="pt-PT" dirty="0">
                <a:solidFill>
                  <a:schemeClr val="tx1"/>
                </a:solidFill>
              </a:rPr>
              <a:t>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386055" y="1693091"/>
            <a:ext cx="40935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u="sng" dirty="0" smtClean="0"/>
              <a:t>Reflexão dispersa</a:t>
            </a:r>
            <a:r>
              <a:rPr lang="pt-PT" sz="1600" dirty="0" smtClean="0"/>
              <a:t>: é essencialmente especular, mas a luz refletida forma um feixe disperso </a:t>
            </a:r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A superfície de uma estrada </a:t>
            </a:r>
            <a:r>
              <a:rPr lang="pt-PT" sz="1600" dirty="0"/>
              <a:t/>
            </a:r>
            <a:br>
              <a:rPr lang="pt-PT" sz="1600" dirty="0"/>
            </a:br>
            <a:r>
              <a:rPr lang="pt-PT" sz="1600" dirty="0" smtClean="0"/>
              <a:t>molhada é um bom exemplo</a:t>
            </a:r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Também pode ser produzida </a:t>
            </a:r>
            <a:r>
              <a:rPr lang="pt-PT" sz="1600" dirty="0"/>
              <a:t/>
            </a:r>
            <a:br>
              <a:rPr lang="pt-PT" sz="1600" dirty="0"/>
            </a:br>
            <a:r>
              <a:rPr lang="pt-PT" sz="1600" dirty="0" smtClean="0"/>
              <a:t>por superfícies, onduladas,</a:t>
            </a:r>
            <a:br>
              <a:rPr lang="pt-PT" sz="1600" dirty="0" smtClean="0"/>
            </a:br>
            <a:r>
              <a:rPr lang="pt-PT" sz="1600" dirty="0" smtClean="0"/>
              <a:t>marteladas, gravadas ou </a:t>
            </a:r>
            <a:br>
              <a:rPr lang="pt-PT" sz="1600" dirty="0" smtClean="0"/>
            </a:br>
            <a:r>
              <a:rPr lang="pt-PT" sz="1600" dirty="0" smtClean="0"/>
              <a:t>maculadas.</a:t>
            </a:r>
            <a:endParaRPr lang="pt-PT" sz="16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3576051" y="4402828"/>
            <a:ext cx="41861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u="sng" dirty="0" smtClean="0"/>
              <a:t>Reflexão composta: </a:t>
            </a:r>
            <a:r>
              <a:rPr lang="pt-PT" sz="1600" dirty="0" smtClean="0"/>
              <a:t>é a reflexão difusa com uma forte componente de direção especular.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Superfícies pintadas de mate, pedras e superfícies secas têm este tipo de reflexão.</a:t>
            </a:r>
          </a:p>
        </p:txBody>
      </p:sp>
      <p:pic>
        <p:nvPicPr>
          <p:cNvPr id="15362" name="Picture 2" descr="Resultado de imagem para wet r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29" y="2607444"/>
            <a:ext cx="2461532" cy="164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151039" y="1986958"/>
            <a:ext cx="3146383" cy="1665282"/>
            <a:chOff x="1508032" y="3265714"/>
            <a:chExt cx="3146383" cy="1665282"/>
          </a:xfrm>
        </p:grpSpPr>
        <p:grpSp>
          <p:nvGrpSpPr>
            <p:cNvPr id="19" name="Group 18"/>
            <p:cNvGrpSpPr/>
            <p:nvPr/>
          </p:nvGrpSpPr>
          <p:grpSpPr>
            <a:xfrm>
              <a:off x="1508032" y="3265714"/>
              <a:ext cx="3146383" cy="1665282"/>
              <a:chOff x="1508032" y="3265714"/>
              <a:chExt cx="3146383" cy="1665282"/>
            </a:xfrm>
          </p:grpSpPr>
          <p:sp>
            <p:nvSpPr>
              <p:cNvPr id="22" name="Cube 21"/>
              <p:cNvSpPr/>
              <p:nvPr/>
            </p:nvSpPr>
            <p:spPr>
              <a:xfrm>
                <a:off x="1508032" y="4695002"/>
                <a:ext cx="3146383" cy="235994"/>
              </a:xfrm>
              <a:prstGeom prst="cube">
                <a:avLst/>
              </a:prstGeom>
              <a:solidFill>
                <a:srgbClr val="187E91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>
                <a:off x="1654629" y="3265714"/>
                <a:ext cx="1433308" cy="1449329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 flipV="1">
                <a:off x="3087937" y="3946954"/>
                <a:ext cx="776513" cy="770914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flipV="1">
                <a:off x="3087937" y="3886200"/>
                <a:ext cx="568642" cy="831668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 flipV="1">
                <a:off x="3087937" y="3886200"/>
                <a:ext cx="308589" cy="828843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1770667" y="3384550"/>
                <a:ext cx="600616" cy="605828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20" name="Straight Connector 19"/>
            <p:cNvCxnSpPr/>
            <p:nvPr/>
          </p:nvCxnSpPr>
          <p:spPr>
            <a:xfrm flipV="1">
              <a:off x="3087937" y="4137200"/>
              <a:ext cx="878795" cy="57925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3081224" y="4272308"/>
              <a:ext cx="845888" cy="443441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239672" y="3970640"/>
            <a:ext cx="3146383" cy="1665282"/>
            <a:chOff x="1508032" y="3265714"/>
            <a:chExt cx="3146383" cy="1665282"/>
          </a:xfrm>
        </p:grpSpPr>
        <p:grpSp>
          <p:nvGrpSpPr>
            <p:cNvPr id="39" name="Group 38"/>
            <p:cNvGrpSpPr/>
            <p:nvPr/>
          </p:nvGrpSpPr>
          <p:grpSpPr>
            <a:xfrm>
              <a:off x="1508032" y="3265714"/>
              <a:ext cx="3146383" cy="1665282"/>
              <a:chOff x="1508032" y="3265714"/>
              <a:chExt cx="3146383" cy="1665282"/>
            </a:xfrm>
          </p:grpSpPr>
          <p:grpSp>
            <p:nvGrpSpPr>
              <p:cNvPr id="43" name="Group 42"/>
              <p:cNvGrpSpPr/>
              <p:nvPr/>
            </p:nvGrpSpPr>
            <p:grpSpPr>
              <a:xfrm>
                <a:off x="1508032" y="3265714"/>
                <a:ext cx="3146383" cy="1665282"/>
                <a:chOff x="1508032" y="3265714"/>
                <a:chExt cx="3146383" cy="1665282"/>
              </a:xfrm>
            </p:grpSpPr>
            <p:sp>
              <p:nvSpPr>
                <p:cNvPr id="46" name="Cube 45"/>
                <p:cNvSpPr/>
                <p:nvPr/>
              </p:nvSpPr>
              <p:spPr>
                <a:xfrm>
                  <a:off x="1508032" y="4695002"/>
                  <a:ext cx="3146383" cy="235994"/>
                </a:xfrm>
                <a:prstGeom prst="cube">
                  <a:avLst/>
                </a:prstGeom>
                <a:solidFill>
                  <a:srgbClr val="187E91"/>
                </a:solidFill>
                <a:ln w="952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7" name="Straight Connector 46"/>
                <p:cNvCxnSpPr/>
                <p:nvPr/>
              </p:nvCxnSpPr>
              <p:spPr>
                <a:xfrm>
                  <a:off x="1654629" y="3265714"/>
                  <a:ext cx="1433308" cy="144932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/>
                <p:cNvCxnSpPr/>
                <p:nvPr/>
              </p:nvCxnSpPr>
              <p:spPr>
                <a:xfrm flipV="1">
                  <a:off x="3087937" y="3946954"/>
                  <a:ext cx="776513" cy="770914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/>
                <p:cNvCxnSpPr/>
                <p:nvPr/>
              </p:nvCxnSpPr>
              <p:spPr>
                <a:xfrm flipV="1">
                  <a:off x="3087937" y="3886200"/>
                  <a:ext cx="568642" cy="83166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 flipV="1">
                  <a:off x="3087937" y="3886200"/>
                  <a:ext cx="308589" cy="82884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1770667" y="3384550"/>
                  <a:ext cx="600616" cy="60582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Straight Connector 43"/>
              <p:cNvCxnSpPr/>
              <p:nvPr/>
            </p:nvCxnSpPr>
            <p:spPr>
              <a:xfrm flipV="1">
                <a:off x="3087937" y="4137200"/>
                <a:ext cx="878795" cy="579255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V="1">
                <a:off x="3081224" y="4272308"/>
                <a:ext cx="845888" cy="443441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40" name="Straight Connector 39"/>
            <p:cNvCxnSpPr/>
            <p:nvPr/>
          </p:nvCxnSpPr>
          <p:spPr>
            <a:xfrm flipH="1" flipV="1">
              <a:off x="3013354" y="4393129"/>
              <a:ext cx="72968" cy="307794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 flipV="1">
              <a:off x="2880066" y="4332411"/>
              <a:ext cx="221804" cy="37084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41346" y="4619374"/>
              <a:ext cx="353558" cy="89775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642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478421"/>
            <a:ext cx="8229600" cy="1933921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pt-PT" dirty="0" smtClean="0"/>
              <a:t>Noções fundamentais</a:t>
            </a:r>
          </a:p>
          <a:p>
            <a:pPr marL="457200" indent="-457200">
              <a:buAutoNum type="arabicPeriod"/>
            </a:pPr>
            <a:r>
              <a:rPr lang="pt-PT" dirty="0" smtClean="0"/>
              <a:t>Unidades e quantidades fotométricas</a:t>
            </a:r>
          </a:p>
          <a:p>
            <a:pPr marL="457200" indent="-457200">
              <a:buAutoNum type="arabicPeriod"/>
            </a:pPr>
            <a:r>
              <a:rPr lang="pt-PT" dirty="0" smtClean="0"/>
              <a:t>Iluminação natural e artificial</a:t>
            </a:r>
          </a:p>
          <a:p>
            <a:pPr marL="457200" indent="-457200">
              <a:buAutoNum type="arabicPeriod"/>
            </a:pPr>
            <a:r>
              <a:rPr lang="pt-PT" dirty="0" smtClean="0"/>
              <a:t>Luz e cor</a:t>
            </a:r>
          </a:p>
          <a:p>
            <a:pPr marL="457200" indent="-457200">
              <a:buAutoNum type="arabicPeriod"/>
            </a:pPr>
            <a:endParaRPr lang="pt-PT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Sumário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88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Absorção</a:t>
            </a:r>
            <a:endParaRPr lang="pt-PT" b="1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Reflexão e absorção da luz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682102" y="1909575"/>
            <a:ext cx="30409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Este cenário representa um material de superfície transparente ou translúcido.</a:t>
            </a:r>
            <a:endParaRPr lang="pt-P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Quando a luz incide nesta superfície, a luz não refletida é transmitida</a:t>
            </a:r>
            <a:endParaRPr lang="pt-P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1209957" y="2169040"/>
            <a:ext cx="4435931" cy="3241160"/>
            <a:chOff x="1209957" y="2169040"/>
            <a:chExt cx="2891807" cy="2482460"/>
          </a:xfrm>
        </p:grpSpPr>
        <p:sp>
          <p:nvSpPr>
            <p:cNvPr id="20" name="Flowchart: Magnetic Disk 19"/>
            <p:cNvSpPr/>
            <p:nvPr/>
          </p:nvSpPr>
          <p:spPr>
            <a:xfrm>
              <a:off x="2666548" y="3508500"/>
              <a:ext cx="1130300" cy="1143000"/>
            </a:xfrm>
            <a:prstGeom prst="flowChartMagneticDisk">
              <a:avLst/>
            </a:prstGeom>
            <a:solidFill>
              <a:schemeClr val="bg2">
                <a:lumMod val="75000"/>
              </a:schemeClr>
            </a:solidFill>
            <a:ln w="952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22"/>
            <a:stretch/>
          </p:blipFill>
          <p:spPr>
            <a:xfrm rot="10800000">
              <a:off x="1209957" y="2169040"/>
              <a:ext cx="334408" cy="526306"/>
            </a:xfrm>
            <a:prstGeom prst="rect">
              <a:avLst/>
            </a:prstGeom>
          </p:spPr>
        </p:pic>
        <p:cxnSp>
          <p:nvCxnSpPr>
            <p:cNvPr id="29" name="Straight Connector 28"/>
            <p:cNvCxnSpPr/>
            <p:nvPr/>
          </p:nvCxnSpPr>
          <p:spPr>
            <a:xfrm>
              <a:off x="1473765" y="2684767"/>
              <a:ext cx="1807324" cy="1421379"/>
            </a:xfrm>
            <a:prstGeom prst="line">
              <a:avLst/>
            </a:prstGeom>
            <a:ln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540094" y="2665719"/>
              <a:ext cx="2004803" cy="138325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412540" y="2695346"/>
              <a:ext cx="1616574" cy="1429848"/>
            </a:xfrm>
            <a:prstGeom prst="line">
              <a:avLst/>
            </a:prstGeom>
            <a:ln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544897" y="4047532"/>
              <a:ext cx="556867" cy="57177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276588" y="4107306"/>
              <a:ext cx="536617" cy="162007"/>
            </a:xfrm>
            <a:prstGeom prst="line">
              <a:avLst/>
            </a:prstGeom>
            <a:ln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3018697" y="4121231"/>
              <a:ext cx="515783" cy="277475"/>
            </a:xfrm>
            <a:prstGeom prst="line">
              <a:avLst/>
            </a:prstGeom>
            <a:ln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549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Absorção</a:t>
            </a:r>
            <a:endParaRPr lang="pt-PT" b="1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Princípios de 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Reflexão e absorção da luz</a:t>
            </a:r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457199" y="1866158"/>
            <a:ext cx="467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2.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5222515" y="2087731"/>
            <a:ext cx="35372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A luz não refletida é absorvida e desaparece na superfície;</a:t>
            </a:r>
            <a:endParaRPr lang="pt-P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A luz que desaparece na superfície por fim é convertida em energia térmica;</a:t>
            </a:r>
            <a:endParaRPr lang="pt-PT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A percentagem de luz absorvida pela superfície depende do material, do angulo de incidência da luz e do seu comprimento de onda.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1333798" y="2830031"/>
            <a:ext cx="2768600" cy="2304688"/>
            <a:chOff x="1333798" y="2830031"/>
            <a:chExt cx="2768600" cy="2304688"/>
          </a:xfrm>
        </p:grpSpPr>
        <p:grpSp>
          <p:nvGrpSpPr>
            <p:cNvPr id="51" name="Group 50"/>
            <p:cNvGrpSpPr/>
            <p:nvPr/>
          </p:nvGrpSpPr>
          <p:grpSpPr>
            <a:xfrm>
              <a:off x="1333798" y="2830031"/>
              <a:ext cx="2768600" cy="2304688"/>
              <a:chOff x="1854200" y="3489344"/>
              <a:chExt cx="1660176" cy="1495044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854200" y="3489344"/>
                <a:ext cx="1660176" cy="1495044"/>
                <a:chOff x="-1546676" y="3940603"/>
                <a:chExt cx="1660176" cy="1495044"/>
              </a:xfrm>
            </p:grpSpPr>
            <p:sp>
              <p:nvSpPr>
                <p:cNvPr id="34" name="Flowchart: Magnetic Disk 33"/>
                <p:cNvSpPr/>
                <p:nvPr/>
              </p:nvSpPr>
              <p:spPr>
                <a:xfrm>
                  <a:off x="-1266031" y="4292647"/>
                  <a:ext cx="1130300" cy="1143000"/>
                </a:xfrm>
                <a:prstGeom prst="flowChartMagneticDisk">
                  <a:avLst/>
                </a:prstGeom>
                <a:solidFill>
                  <a:schemeClr val="bg2">
                    <a:lumMod val="75000"/>
                  </a:schemeClr>
                </a:solidFill>
                <a:ln w="952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-1368876" y="4016828"/>
                  <a:ext cx="673268" cy="498049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Group 36"/>
                <p:cNvGrpSpPr/>
                <p:nvPr/>
              </p:nvGrpSpPr>
              <p:grpSpPr>
                <a:xfrm>
                  <a:off x="-1161283" y="3940603"/>
                  <a:ext cx="1274783" cy="517097"/>
                  <a:chOff x="-1313683" y="3788203"/>
                  <a:chExt cx="1274783" cy="517097"/>
                </a:xfrm>
              </p:grpSpPr>
              <p:cxnSp>
                <p:nvCxnSpPr>
                  <p:cNvPr id="41" name="Straight Connector 40"/>
                  <p:cNvCxnSpPr/>
                  <p:nvPr/>
                </p:nvCxnSpPr>
                <p:spPr>
                  <a:xfrm>
                    <a:off x="-1313683" y="3788203"/>
                    <a:ext cx="729483" cy="517097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Arrow Connector 41"/>
                  <p:cNvCxnSpPr/>
                  <p:nvPr/>
                </p:nvCxnSpPr>
                <p:spPr>
                  <a:xfrm flipV="1">
                    <a:off x="-581308" y="3788203"/>
                    <a:ext cx="542408" cy="51709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-1546676" y="4077222"/>
                  <a:ext cx="599093" cy="456703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Straight Arrow Connector 44"/>
              <p:cNvCxnSpPr/>
              <p:nvPr/>
            </p:nvCxnSpPr>
            <p:spPr>
              <a:xfrm flipH="1">
                <a:off x="2450677" y="4082666"/>
                <a:ext cx="2616" cy="268513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/>
              <p:cNvCxnSpPr/>
              <p:nvPr/>
            </p:nvCxnSpPr>
            <p:spPr>
              <a:xfrm>
                <a:off x="2704786" y="4060640"/>
                <a:ext cx="6549" cy="297845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pic>
          <p:nvPicPr>
            <p:cNvPr id="1026" name="Picture 2" descr="Resultado de imagem para heat clipar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882" y="4140493"/>
              <a:ext cx="301624" cy="442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214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29340" y="1605516"/>
            <a:ext cx="17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Exemplo: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4742121" y="2139101"/>
            <a:ext cx="3732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Uma superfície vermelha reflete a luz vermelha mas absorve a maioria das restantes cores.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2232837" y="4912242"/>
            <a:ext cx="575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rgbClr val="FF0000"/>
                </a:solidFill>
              </a:rPr>
              <a:t>Soma da transmissão, reflexão e absorção </a:t>
            </a:r>
            <a:r>
              <a:rPr lang="pt-PT" dirty="0">
                <a:solidFill>
                  <a:srgbClr val="FF0000"/>
                </a:solidFill>
              </a:rPr>
              <a:t>= 100%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215361" y="2376734"/>
            <a:ext cx="2768600" cy="2304688"/>
            <a:chOff x="1854200" y="3489344"/>
            <a:chExt cx="1660176" cy="1495044"/>
          </a:xfrm>
        </p:grpSpPr>
        <p:grpSp>
          <p:nvGrpSpPr>
            <p:cNvPr id="9" name="Group 8"/>
            <p:cNvGrpSpPr/>
            <p:nvPr/>
          </p:nvGrpSpPr>
          <p:grpSpPr>
            <a:xfrm>
              <a:off x="1854200" y="3489344"/>
              <a:ext cx="1660176" cy="1495044"/>
              <a:chOff x="-1546676" y="3940603"/>
              <a:chExt cx="1660176" cy="1495044"/>
            </a:xfrm>
          </p:grpSpPr>
          <p:sp>
            <p:nvSpPr>
              <p:cNvPr id="12" name="Flowchart: Magnetic Disk 11"/>
              <p:cNvSpPr/>
              <p:nvPr/>
            </p:nvSpPr>
            <p:spPr>
              <a:xfrm>
                <a:off x="-1266031" y="4292647"/>
                <a:ext cx="1130300" cy="1143000"/>
              </a:xfrm>
              <a:prstGeom prst="flowChartMagneticDisk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>
                <a:off x="-1368876" y="4016828"/>
                <a:ext cx="673268" cy="498049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4" name="Group 13"/>
              <p:cNvGrpSpPr/>
              <p:nvPr/>
            </p:nvGrpSpPr>
            <p:grpSpPr>
              <a:xfrm>
                <a:off x="-1161283" y="3940603"/>
                <a:ext cx="1274783" cy="517097"/>
                <a:chOff x="-1313683" y="3788203"/>
                <a:chExt cx="1274783" cy="517097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-1313683" y="3788203"/>
                  <a:ext cx="729483" cy="517097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/>
                <p:cNvCxnSpPr/>
                <p:nvPr/>
              </p:nvCxnSpPr>
              <p:spPr>
                <a:xfrm flipV="1">
                  <a:off x="-581308" y="3788203"/>
                  <a:ext cx="542408" cy="517097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Straight Connector 14"/>
              <p:cNvCxnSpPr/>
              <p:nvPr/>
            </p:nvCxnSpPr>
            <p:spPr>
              <a:xfrm>
                <a:off x="-1546676" y="4077222"/>
                <a:ext cx="599093" cy="456703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Arrow Connector 9"/>
            <p:cNvCxnSpPr/>
            <p:nvPr/>
          </p:nvCxnSpPr>
          <p:spPr>
            <a:xfrm flipH="1">
              <a:off x="2450677" y="4082666"/>
              <a:ext cx="2616" cy="268513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2704786" y="4060640"/>
              <a:ext cx="6549" cy="297845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50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57200" y="1499191"/>
            <a:ext cx="8048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Terminologia da iluminação e variáveis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>
                <a:extLst>
                  <a:ext uri="{FF2B5EF4-FFF2-40B4-BE49-F238E27FC236}">
                    <a16:creationId xmlns:a16="http://schemas.microsoft.com/office/drawing/2014/main" id="{F9600A66-90F0-4E2C-885C-36CE024D4A0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4795671"/>
                  </p:ext>
                </p:extLst>
              </p:nvPr>
            </p:nvGraphicFramePr>
            <p:xfrm>
              <a:off x="546099" y="2107085"/>
              <a:ext cx="7959948" cy="4019327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1989987">
                      <a:extLst>
                        <a:ext uri="{9D8B030D-6E8A-4147-A177-3AD203B41FA5}">
                          <a16:colId xmlns:a16="http://schemas.microsoft.com/office/drawing/2014/main" val="2992668491"/>
                        </a:ext>
                      </a:extLst>
                    </a:gridCol>
                    <a:gridCol w="1989987">
                      <a:extLst>
                        <a:ext uri="{9D8B030D-6E8A-4147-A177-3AD203B41FA5}">
                          <a16:colId xmlns:a16="http://schemas.microsoft.com/office/drawing/2014/main" val="3008206576"/>
                        </a:ext>
                      </a:extLst>
                    </a:gridCol>
                    <a:gridCol w="1493727">
                      <a:extLst>
                        <a:ext uri="{9D8B030D-6E8A-4147-A177-3AD203B41FA5}">
                          <a16:colId xmlns:a16="http://schemas.microsoft.com/office/drawing/2014/main" val="1357465058"/>
                        </a:ext>
                      </a:extLst>
                    </a:gridCol>
                    <a:gridCol w="2486247">
                      <a:extLst>
                        <a:ext uri="{9D8B030D-6E8A-4147-A177-3AD203B41FA5}">
                          <a16:colId xmlns:a16="http://schemas.microsoft.com/office/drawing/2014/main" val="3594068023"/>
                        </a:ext>
                      </a:extLst>
                    </a:gridCol>
                  </a:tblGrid>
                  <a:tr h="3533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Quantidade e símbolo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Unidades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Símbolo da unidade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Explicação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70401135"/>
                      </a:ext>
                    </a:extLst>
                  </a:tr>
                  <a:tr h="49371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 luminoso (F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Lúmen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lm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Quantidade total de luz emitida por uma lâmpada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816877146"/>
                      </a:ext>
                    </a:extLst>
                  </a:tr>
                  <a:tr h="49371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Intensidade luminosa (I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Candela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cd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</a:t>
                          </a:r>
                          <a:r>
                            <a:rPr lang="pt-PT" sz="1400" baseline="0" noProof="0" dirty="0" smtClean="0"/>
                            <a:t> luminoso numa direção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29398840"/>
                      </a:ext>
                    </a:extLst>
                  </a:tr>
                  <a:tr h="49371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Eficácia luminosa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Lúmen por Watt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b="0" noProof="0" dirty="0"/>
                            <a:t>lm/W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Eficiência energética: Fluxo luminoso por Watt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30396163"/>
                      </a:ext>
                    </a:extLst>
                  </a:tr>
                  <a:tr h="49371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Iluminância (E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Lux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lx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 luminoso numa dada superfície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4003006634"/>
                      </a:ext>
                    </a:extLst>
                  </a:tr>
                  <a:tr h="6970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Luminância </a:t>
                          </a:r>
                          <a:r>
                            <a:rPr lang="pt-PT" sz="1400" noProof="0" dirty="0"/>
                            <a:t>(L)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Candela </a:t>
                          </a:r>
                          <a:r>
                            <a:rPr lang="pt-PT" sz="1400" noProof="0" dirty="0" smtClean="0"/>
                            <a:t>por metro quadrado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b="0" noProof="0" dirty="0"/>
                            <a:t>cd/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PT" sz="1400" b="0" i="1" noProof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pt-PT" sz="1400" b="0" i="1" noProof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pt-PT" sz="1400" b="0" i="1" noProof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pt-PT" sz="1400" b="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400" noProof="0" dirty="0" smtClean="0"/>
                            <a:t>Luminosidade</a:t>
                          </a:r>
                          <a:r>
                            <a:rPr lang="pt-PT" sz="1400" baseline="0" noProof="0" dirty="0" smtClean="0"/>
                            <a:t> considerada numa superfície</a:t>
                          </a:r>
                          <a:endParaRPr lang="pt-PT" sz="1400" noProof="0" dirty="0"/>
                        </a:p>
                        <a:p>
                          <a:pPr algn="ctr"/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403849259"/>
                      </a:ext>
                    </a:extLst>
                  </a:tr>
                  <a:tr h="6970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Reflectância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400" b="0" noProof="0" dirty="0" smtClean="0"/>
                            <a:t>Percentagem </a:t>
                          </a:r>
                          <a:r>
                            <a:rPr lang="pt-PT" sz="1400" b="0" noProof="0" dirty="0"/>
                            <a:t>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b="0" noProof="0" dirty="0" smtClean="0"/>
                            <a:t>ρ</a:t>
                          </a:r>
                          <a:endParaRPr lang="pt-PT" sz="1400" b="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Rácio da</a:t>
                          </a:r>
                          <a:r>
                            <a:rPr lang="pt-PT" sz="1400" baseline="0" noProof="0" dirty="0" smtClean="0"/>
                            <a:t> luz refletida e da incidente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554609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9600A66-90F0-4E2C-885C-36CE024D4A0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4795671"/>
                  </p:ext>
                </p:extLst>
              </p:nvPr>
            </p:nvGraphicFramePr>
            <p:xfrm>
              <a:off x="546099" y="2107085"/>
              <a:ext cx="7959948" cy="4019327"/>
            </p:xfrm>
            <a:graphic>
              <a:graphicData uri="http://schemas.openxmlformats.org/drawingml/2006/table">
                <a:tbl>
                  <a:tblPr firstRow="1" bandRow="1">
                    <a:tableStyleId>{073A0DAA-6AF3-43AB-8588-CEC1D06C72B9}</a:tableStyleId>
                  </a:tblPr>
                  <a:tblGrid>
                    <a:gridCol w="1989987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992668491"/>
                        </a:ext>
                      </a:extLst>
                    </a:gridCol>
                    <a:gridCol w="1989987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008206576"/>
                        </a:ext>
                      </a:extLst>
                    </a:gridCol>
                    <a:gridCol w="1493727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357465058"/>
                        </a:ext>
                      </a:extLst>
                    </a:gridCol>
                    <a:gridCol w="2486247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59406802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Quantidade e símbolo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Unidades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Símbolo da unidade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Explicação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870401135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 luminoso (F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Lúmen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lm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Quantidade total de luz emitida por uma lâmpada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816877146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Intensidade luminosa (I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Candela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cd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</a:t>
                          </a:r>
                          <a:r>
                            <a:rPr lang="pt-PT" sz="1400" baseline="0" noProof="0" dirty="0" smtClean="0"/>
                            <a:t> luminoso numa direção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29398840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Eficácia luminosa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Lúmen </a:t>
                          </a:r>
                          <a:r>
                            <a:rPr lang="pt-PT" sz="1400" noProof="0" dirty="0" smtClean="0"/>
                            <a:t>por Watt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b="0" noProof="0" dirty="0"/>
                            <a:t>lm/W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Eficiência energética: Fluxo luminoso por Watt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30396163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Iluminância (E</a:t>
                          </a:r>
                          <a:r>
                            <a:rPr lang="pt-PT" sz="1400" noProof="0" dirty="0"/>
                            <a:t>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Lux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lx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Fluxo luminoso numa dada superfície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003006634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Luminância </a:t>
                          </a:r>
                          <a:r>
                            <a:rPr lang="pt-PT" sz="1400" noProof="0" dirty="0"/>
                            <a:t>(L)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/>
                            <a:t>Candela </a:t>
                          </a:r>
                          <a:r>
                            <a:rPr lang="pt-PT" sz="1400" noProof="0" dirty="0" smtClean="0"/>
                            <a:t>por metro quadrado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blipFill rotWithShape="1">
                          <a:blip r:embed="rId3"/>
                          <a:stretch>
                            <a:fillRect l="-268033" t="-355000" r="-167623" b="-9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400" noProof="0" dirty="0" smtClean="0"/>
                            <a:t>Luminosidade</a:t>
                          </a:r>
                          <a:r>
                            <a:rPr lang="pt-PT" sz="1400" baseline="0" noProof="0" dirty="0" smtClean="0"/>
                            <a:t> considerada numa superfície</a:t>
                          </a:r>
                          <a:endParaRPr lang="pt-PT" sz="1400" noProof="0" dirty="0"/>
                        </a:p>
                        <a:p>
                          <a:pPr algn="ctr"/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403849259"/>
                      </a:ext>
                    </a:extLst>
                  </a:tr>
                  <a:tr h="6970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Reflectância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sz="1400" b="0" noProof="0" dirty="0" smtClean="0"/>
                            <a:t>Percentagem </a:t>
                          </a:r>
                          <a:r>
                            <a:rPr lang="pt-PT" sz="1400" b="0" noProof="0" dirty="0"/>
                            <a:t>%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b="0" noProof="0" dirty="0" smtClean="0"/>
                            <a:t>ρ</a:t>
                          </a:r>
                          <a:endParaRPr lang="pt-PT" sz="1400" b="0" noProof="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sz="1400" noProof="0" dirty="0" smtClean="0"/>
                            <a:t>Rácio da</a:t>
                          </a:r>
                          <a:r>
                            <a:rPr lang="pt-PT" sz="1400" baseline="0" noProof="0" dirty="0" smtClean="0"/>
                            <a:t> luz refletida e da incidente</a:t>
                          </a:r>
                          <a:endParaRPr lang="pt-PT" sz="1400" noProof="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5546094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2862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u="sng" dirty="0" smtClean="0"/>
              <a:t>Como é que se produz luz?</a:t>
            </a:r>
            <a:endParaRPr lang="pt-PT" u="sng" dirty="0"/>
          </a:p>
          <a:p>
            <a:endParaRPr lang="pt-PT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A luz pode ser emitida por fontes naturais como o sol, as estrelas, relâmpagos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dirty="0" smtClean="0"/>
              <a:t>E pode ser produzida artificialmente por uma série de formas diferentes</a:t>
            </a:r>
          </a:p>
          <a:p>
            <a:r>
              <a:rPr lang="pt-PT" sz="1600" u="sng" dirty="0" smtClean="0"/>
              <a:t> </a:t>
            </a:r>
            <a:endParaRPr lang="pt-PT" sz="1600" u="sng"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3. Iluminação Natural e Artificial</a:t>
            </a:r>
          </a:p>
        </p:txBody>
      </p:sp>
      <p:pic>
        <p:nvPicPr>
          <p:cNvPr id="17410" name="Picture 2" descr="https://upload.wikimedia.org/wikipedia/commons/thumb/1/1c/Candle_flame_%281%29.jpg/800px-Candle_flame_%281%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4755350"/>
            <a:ext cx="1693333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upload.wikimedia.org/wikipedia/commons/thumb/b/b6/Lightnings_sequence_2_animation.gif/220px-Lightnings_sequence_2_animatio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8" y="2691604"/>
            <a:ext cx="1638950" cy="123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Resultado de imagem para the suns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38198" y="2610211"/>
            <a:ext cx="2428875" cy="139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Resultado de imagem para mo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2680615"/>
            <a:ext cx="2082138" cy="138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14" descr="Imagem relacionad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254" y="4773655"/>
            <a:ext cx="1673887" cy="125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4" name="Picture 16" descr="Resultado de imagem para LE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787" y="4765268"/>
            <a:ext cx="1920140" cy="125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18" descr="Resultado de imagem para fluorescent lamp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858" y="4755350"/>
            <a:ext cx="1858932" cy="1239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2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u="sng" dirty="0" smtClean="0"/>
              <a:t>Iluminação natural</a:t>
            </a:r>
            <a:r>
              <a:rPr lang="pt-PT" dirty="0" smtClean="0"/>
              <a:t>: A luz que surge na natureza. O sol é a maior fonte de luz natural.</a:t>
            </a:r>
            <a:endParaRPr lang="pt-PT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Princípios de 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3. Iluminação Natural e Artificial</a:t>
            </a:r>
            <a:endParaRPr lang="pt-PT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65" t="8222" r="7392" b="-8222"/>
          <a:stretch/>
        </p:blipFill>
        <p:spPr>
          <a:xfrm>
            <a:off x="1676399" y="3322730"/>
            <a:ext cx="1765301" cy="247150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3" r="27869"/>
          <a:stretch/>
        </p:blipFill>
        <p:spPr>
          <a:xfrm>
            <a:off x="3599403" y="1919323"/>
            <a:ext cx="1727200" cy="22712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403" y="4296352"/>
            <a:ext cx="2590085" cy="1724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06" y="2882494"/>
            <a:ext cx="1950720" cy="129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3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chemeClr val="tx1"/>
                </a:solidFill>
              </a:rPr>
              <a:t>Princípios </a:t>
            </a:r>
            <a:r>
              <a:rPr lang="pt-PT" dirty="0" smtClean="0">
                <a:solidFill>
                  <a:schemeClr val="tx1"/>
                </a:solidFill>
              </a:rPr>
              <a:t>de </a:t>
            </a:r>
            <a:r>
              <a:rPr lang="pt-PT" dirty="0">
                <a:solidFill>
                  <a:schemeClr val="tx1"/>
                </a:solidFill>
              </a:rPr>
              <a:t>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3. Iluminação Natural e Artificial</a:t>
            </a:r>
          </a:p>
        </p:txBody>
      </p:sp>
      <p:sp>
        <p:nvSpPr>
          <p:cNvPr id="5" name="Retângulo 4"/>
          <p:cNvSpPr/>
          <p:nvPr/>
        </p:nvSpPr>
        <p:spPr>
          <a:xfrm>
            <a:off x="561974" y="4084508"/>
            <a:ext cx="81248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Existem três tipos de fontes de luz artificial:</a:t>
            </a:r>
          </a:p>
          <a:p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dirty="0" smtClean="0">
                <a:solidFill>
                  <a:srgbClr val="FFB616"/>
                </a:solidFill>
                <a:latin typeface="MS-PGothic"/>
              </a:rPr>
              <a:t>1 </a:t>
            </a:r>
            <a:r>
              <a:rPr lang="pt-PT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Radiadores térmicos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: lâmpadas incandescentes e de halogénio</a:t>
            </a:r>
          </a:p>
          <a:p>
            <a:r>
              <a:rPr lang="pt-PT" dirty="0" smtClean="0">
                <a:solidFill>
                  <a:srgbClr val="FFB616"/>
                </a:solidFill>
                <a:latin typeface="MS-PGothic"/>
              </a:rPr>
              <a:t>2 </a:t>
            </a:r>
            <a:r>
              <a:rPr lang="pt-PT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Lâmpadas de descarga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: fluorescente, lâmpadas de pressão alta e baixa</a:t>
            </a:r>
          </a:p>
          <a:p>
            <a:r>
              <a:rPr lang="pt-PT" dirty="0" smtClean="0">
                <a:solidFill>
                  <a:srgbClr val="FFB616"/>
                </a:solidFill>
                <a:latin typeface="Helvetica" panose="020B0604020202020204" pitchFamily="34" charset="0"/>
              </a:rPr>
              <a:t>3 </a:t>
            </a:r>
            <a:r>
              <a:rPr lang="pt-PT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Emissores de luz de estado sólido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: LEDs e </a:t>
            </a:r>
            <a:r>
              <a:rPr lang="pt-PT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OLEDs</a:t>
            </a:r>
            <a:r>
              <a:rPr lang="pt-PT" dirty="0" smtClean="0">
                <a:solidFill>
                  <a:srgbClr val="000000"/>
                </a:solidFill>
                <a:latin typeface="Arial" panose="020B0604020202020204" pitchFamily="34" charset="0"/>
              </a:rPr>
              <a:t> (díodos orgânicos emissores de luz)</a:t>
            </a:r>
          </a:p>
          <a:p>
            <a:endParaRPr lang="pt-PT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PT" b="1" i="1" dirty="0" smtClean="0"/>
              <a:t>Estes três tipos estão disponíveis em vários modelos e variantes.</a:t>
            </a:r>
            <a:endParaRPr lang="pt-PT" dirty="0"/>
          </a:p>
        </p:txBody>
      </p:sp>
      <p:pic>
        <p:nvPicPr>
          <p:cNvPr id="1026" name="Picture 2" descr="Resultado de imagem para incandescent light bulb">
            <a:extLst>
              <a:ext uri="{FF2B5EF4-FFF2-40B4-BE49-F238E27FC236}">
                <a16:creationId xmlns:a16="http://schemas.microsoft.com/office/drawing/2014/main" id="{7C19B2E2-867C-4F7B-A5C4-F9824D1B10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281" y="1922022"/>
            <a:ext cx="1592836" cy="212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m para fluorescent lamp">
            <a:extLst>
              <a:ext uri="{FF2B5EF4-FFF2-40B4-BE49-F238E27FC236}">
                <a16:creationId xmlns:a16="http://schemas.microsoft.com/office/drawing/2014/main" id="{3DDCB01C-40C4-4F57-ADC0-A3EAC4A5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951" y="1808722"/>
            <a:ext cx="2236425" cy="223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sultado de imagem para LED lamps">
            <a:extLst>
              <a:ext uri="{FF2B5EF4-FFF2-40B4-BE49-F238E27FC236}">
                <a16:creationId xmlns:a16="http://schemas.microsoft.com/office/drawing/2014/main" id="{2BD94DBD-7A21-48B3-B432-4415D71C6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210" y="1950926"/>
            <a:ext cx="2753757" cy="206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20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7265" y="1323166"/>
            <a:ext cx="4114801" cy="4641495"/>
          </a:xfrm>
          <a:prstGeom prst="rect">
            <a:avLst/>
          </a:prstGeom>
        </p:spPr>
      </p:pic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3935315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dirty="0" smtClean="0"/>
              <a:t>A luz branca é composta por uma mistura de cores. 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dirty="0" smtClean="0"/>
              <a:t>A cor de um radiador térmico – o sol ou uma lâmpada incandescente – pode ser separada na gama total de cores espetrais: vermelho, laranja, amarelo, verde, azul e violeta.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dirty="0" smtClean="0"/>
              <a:t>Nem todas as fontes de luz apresentam todas as cores espetrais , e mesmo onde ocorrem podem variar de proporção 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dirty="0" smtClean="0"/>
              <a:t>Quando uma luz branca incide sobre uma superfície, normalmente nem todas as suas cores são refletidas da mesma maneira.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dirty="0" smtClean="0"/>
              <a:t>Uma superfície verde refletirá a cor da zona verde do espetro, mas absorverá o vermelho e o azul.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pt-PT" sz="1800" dirty="0" smtClean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1800" u="sng" dirty="0" smtClean="0"/>
              <a:t>Quando as luzes coloridas são misturadas, o resultado será sempre mais brilhante do que as cores individuais.</a:t>
            </a:r>
            <a:endParaRPr lang="pt-PT" sz="1800" u="sng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2347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grpSp>
        <p:nvGrpSpPr>
          <p:cNvPr id="10" name="Group 9"/>
          <p:cNvGrpSpPr/>
          <p:nvPr/>
        </p:nvGrpSpPr>
        <p:grpSpPr>
          <a:xfrm>
            <a:off x="298448" y="2201446"/>
            <a:ext cx="8388352" cy="3047737"/>
            <a:chOff x="1015866" y="2632767"/>
            <a:chExt cx="8388352" cy="304773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240705">
              <a:off x="1015866" y="2632767"/>
              <a:ext cx="2611479" cy="1847325"/>
            </a:xfrm>
            <a:prstGeom prst="rect">
              <a:avLst/>
            </a:prstGeom>
          </p:spPr>
        </p:pic>
        <p:pic>
          <p:nvPicPr>
            <p:cNvPr id="2052" name="Picture 4" descr="http://wildrose-limo.com/wp-content/uploads/2013/03/red-rose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6638" y="2920341"/>
              <a:ext cx="1986148" cy="2406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ight Arrow 7"/>
            <p:cNvSpPr/>
            <p:nvPr/>
          </p:nvSpPr>
          <p:spPr>
            <a:xfrm rot="500725">
              <a:off x="5278860" y="3659685"/>
              <a:ext cx="1477019" cy="742631"/>
            </a:xfrm>
            <a:prstGeom prst="rightArrow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Arrow 11"/>
            <p:cNvSpPr/>
            <p:nvPr/>
          </p:nvSpPr>
          <p:spPr>
            <a:xfrm rot="225271">
              <a:off x="4712036" y="4655753"/>
              <a:ext cx="1449238" cy="700234"/>
            </a:xfrm>
            <a:prstGeom prst="rightArrow">
              <a:avLst/>
            </a:prstGeom>
            <a:solidFill>
              <a:srgbClr val="00B050"/>
            </a:solidFill>
            <a:ln w="952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691" b="96413" l="3175" r="8968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003918" y="3556429"/>
              <a:ext cx="2400300" cy="2124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54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sz="1800" dirty="0" smtClean="0"/>
              <a:t>Há três cores básicas do espectro visível: Vermelho, Verde e Azul, também conhecidas como cores primárias (RGB). A sua mistura resulta em luz branca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224134">
            <a:off x="2395265" y="2910471"/>
            <a:ext cx="1748108" cy="1971866"/>
          </a:xfrm>
          <a:prstGeom prst="rect">
            <a:avLst/>
          </a:prstGeom>
        </p:spPr>
      </p:pic>
      <p:cxnSp>
        <p:nvCxnSpPr>
          <p:cNvPr id="6" name="Conexão reta unidirecional 5"/>
          <p:cNvCxnSpPr>
            <a:cxnSpLocks/>
          </p:cNvCxnSpPr>
          <p:nvPr/>
        </p:nvCxnSpPr>
        <p:spPr>
          <a:xfrm flipH="1">
            <a:off x="2072699" y="3274828"/>
            <a:ext cx="1068408" cy="4776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" name="Conexão reta 7"/>
          <p:cNvCxnSpPr>
            <a:cxnSpLocks/>
          </p:cNvCxnSpPr>
          <p:nvPr/>
        </p:nvCxnSpPr>
        <p:spPr>
          <a:xfrm flipH="1" flipV="1">
            <a:off x="2083330" y="3763067"/>
            <a:ext cx="765870" cy="508125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Conexão reta unidirecional 9"/>
          <p:cNvCxnSpPr>
            <a:cxnSpLocks/>
          </p:cNvCxnSpPr>
          <p:nvPr/>
        </p:nvCxnSpPr>
        <p:spPr>
          <a:xfrm flipH="1" flipV="1">
            <a:off x="2072700" y="3752434"/>
            <a:ext cx="1765653" cy="3361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435853" y="3097724"/>
            <a:ext cx="1615499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/>
              <a:t>Vermelho, Verde e Azul (RGB</a:t>
            </a:r>
            <a:r>
              <a:rPr lang="pt-PT" sz="1600" dirty="0"/>
              <a:t>): </a:t>
            </a:r>
            <a:r>
              <a:rPr lang="pt-PT" sz="1600" b="1" u="sng" dirty="0" smtClean="0"/>
              <a:t>Cores Primárias</a:t>
            </a:r>
            <a:endParaRPr lang="pt-PT" sz="1600" b="1" u="sng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4391816" y="2160651"/>
            <a:ext cx="1750524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PT" sz="1600" dirty="0" smtClean="0"/>
              <a:t>Amarelo, Magenta e Ciano: </a:t>
            </a:r>
            <a:r>
              <a:rPr lang="pt-PT" sz="1600" b="1" u="sng" dirty="0" smtClean="0"/>
              <a:t>Cores secundárias</a:t>
            </a:r>
            <a:r>
              <a:rPr lang="pt-PT" sz="1600" dirty="0" smtClean="0"/>
              <a:t>– Cada uma é composta por uma mistura de duas cores primárias</a:t>
            </a:r>
            <a:endParaRPr lang="pt-PT" sz="1600" dirty="0"/>
          </a:p>
        </p:txBody>
      </p:sp>
      <p:cxnSp>
        <p:nvCxnSpPr>
          <p:cNvPr id="25" name="Conexão reta unidirecional 24"/>
          <p:cNvCxnSpPr>
            <a:cxnSpLocks/>
            <a:endCxn id="24" idx="1"/>
          </p:cNvCxnSpPr>
          <p:nvPr/>
        </p:nvCxnSpPr>
        <p:spPr>
          <a:xfrm flipV="1">
            <a:off x="3660970" y="3314813"/>
            <a:ext cx="730846" cy="414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" name="Conexão reta unidirecional 27"/>
          <p:cNvCxnSpPr>
            <a:cxnSpLocks/>
            <a:endCxn id="24" idx="1"/>
          </p:cNvCxnSpPr>
          <p:nvPr/>
        </p:nvCxnSpPr>
        <p:spPr>
          <a:xfrm flipV="1">
            <a:off x="2965892" y="3314813"/>
            <a:ext cx="1425924" cy="414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Conexão reta unidirecional 30"/>
          <p:cNvCxnSpPr>
            <a:cxnSpLocks/>
            <a:endCxn id="24" idx="1"/>
          </p:cNvCxnSpPr>
          <p:nvPr/>
        </p:nvCxnSpPr>
        <p:spPr>
          <a:xfrm flipV="1">
            <a:off x="3320661" y="3314813"/>
            <a:ext cx="1071155" cy="10408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3" name="Imagem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741" y="2541149"/>
            <a:ext cx="1666875" cy="3629025"/>
          </a:xfrm>
          <a:prstGeom prst="rect">
            <a:avLst/>
          </a:prstGeom>
        </p:spPr>
      </p:pic>
      <p:sp>
        <p:nvSpPr>
          <p:cNvPr id="35" name="Chaveta à esquerda 34"/>
          <p:cNvSpPr/>
          <p:nvPr/>
        </p:nvSpPr>
        <p:spPr>
          <a:xfrm>
            <a:off x="6350742" y="2626806"/>
            <a:ext cx="612970" cy="3730178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extBox 4"/>
          <p:cNvSpPr txBox="1"/>
          <p:nvPr/>
        </p:nvSpPr>
        <p:spPr>
          <a:xfrm>
            <a:off x="4346728" y="4512254"/>
            <a:ext cx="22430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u="sng" dirty="0" smtClean="0"/>
              <a:t>Cores complementares</a:t>
            </a:r>
            <a:r>
              <a:rPr lang="pt-PT" dirty="0" smtClean="0"/>
              <a:t> são pares de cores que, quando combinadas, se cancelam</a:t>
            </a:r>
          </a:p>
        </p:txBody>
      </p:sp>
    </p:spTree>
    <p:extLst>
      <p:ext uri="{BB962C8B-B14F-4D97-AF65-F5344CB8AC3E}">
        <p14:creationId xmlns:p14="http://schemas.microsoft.com/office/powerpoint/2010/main" val="22931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e Conteúdo 6"/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>
            <a:normAutofit/>
          </a:bodyPr>
          <a:lstStyle/>
          <a:p>
            <a:r>
              <a:rPr lang="pt-PT" dirty="0" smtClean="0"/>
              <a:t>O que é a luz?</a:t>
            </a:r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b="1" dirty="0"/>
              <a:t>Maxwell</a:t>
            </a:r>
            <a:r>
              <a:rPr lang="pt-PT" sz="1600" dirty="0"/>
              <a:t> </a:t>
            </a:r>
            <a:r>
              <a:rPr lang="pt-PT" sz="1600" dirty="0" smtClean="0"/>
              <a:t>descreve-a como uma radiação eletromagnética composta por ondas que viajam desde a fonte em todas as direções.</a:t>
            </a:r>
            <a:endParaRPr lang="pt-PT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1600" b="1" dirty="0"/>
              <a:t>Albert Einstein</a:t>
            </a:r>
            <a:r>
              <a:rPr lang="pt-PT" sz="1600" dirty="0"/>
              <a:t>, </a:t>
            </a:r>
            <a:r>
              <a:rPr lang="pt-PT" sz="1600" dirty="0" smtClean="0"/>
              <a:t>na sua teoria da relatividade, descobriu que a velocidade da radiação eletromagnética </a:t>
            </a:r>
            <a:r>
              <a:rPr lang="pt-PT" sz="1600" b="1" dirty="0" smtClean="0"/>
              <a:t>c</a:t>
            </a:r>
            <a:r>
              <a:rPr lang="pt-PT" sz="1600" dirty="0" smtClean="0"/>
              <a:t>, e portanto da luz, é a mais rápida, perto de 3x10</a:t>
            </a:r>
            <a:r>
              <a:rPr lang="pt-PT" sz="1600" baseline="30000" dirty="0" smtClean="0"/>
              <a:t>8</a:t>
            </a:r>
            <a:r>
              <a:rPr lang="pt-PT" sz="1600" dirty="0" smtClean="0"/>
              <a:t> </a:t>
            </a:r>
            <a:r>
              <a:rPr lang="pt-PT" sz="1600" dirty="0"/>
              <a:t>m/s.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chemeClr val="tx1"/>
                </a:solidFill>
              </a:rPr>
              <a:t>Princípios de 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 smtClean="0"/>
              <a:t>Noções fundamentais</a:t>
            </a:r>
            <a:endParaRPr lang="pt-PT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ACE2541-4377-4483-91D6-F4D7633B4B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381" b="12476"/>
          <a:stretch/>
        </p:blipFill>
        <p:spPr>
          <a:xfrm>
            <a:off x="564593" y="3435666"/>
            <a:ext cx="3604640" cy="21584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id="{C5C92684-44B8-445C-A5C8-66AF40B20E3E}"/>
                  </a:ext>
                </a:extLst>
              </p:cNvPr>
              <p:cNvSpPr txBox="1"/>
              <p:nvPr/>
            </p:nvSpPr>
            <p:spPr>
              <a:xfrm>
                <a:off x="4276626" y="3376136"/>
                <a:ext cx="3583172" cy="11387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PT" sz="1600" b="0" i="0" dirty="0" smtClean="0">
                    <a:latin typeface="Cambria Math" panose="02040503050406030204" pitchFamily="18" charset="0"/>
                  </a:rPr>
                  <a:t>Velocidade da luz/radiação eletromagnética</a:t>
                </a:r>
                <a:r>
                  <a:rPr lang="pt-PT" sz="3600" b="0" i="0" dirty="0">
                    <a:latin typeface="Cambria Math" panose="02040503050406030204" pitchFamily="18" charset="0"/>
                  </a:rPr>
                  <a:t/>
                </a:r>
                <a:br>
                  <a:rPr lang="pt-PT" sz="3600" b="0" i="0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pt-PT" sz="3600" b="0" i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pt-PT" sz="3600" b="0" i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l-GR" sz="3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pt-PT" sz="3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. </m:t>
                      </m:r>
                      <m:r>
                        <m:rPr>
                          <m:sty m:val="p"/>
                        </m:rPr>
                        <a:rPr lang="pt-PT" sz="36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f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11" name="CaixaDeTexto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5C92684-44B8-445C-A5C8-66AF40B20E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626" y="3376136"/>
                <a:ext cx="3583172" cy="1138773"/>
              </a:xfrm>
              <a:prstGeom prst="rect">
                <a:avLst/>
              </a:prstGeom>
              <a:blipFill rotWithShape="1">
                <a:blip r:embed="rId4"/>
                <a:stretch>
                  <a:fillRect t="-158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418462" y="4855489"/>
                <a:ext cx="454585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l-GR" sz="1600" b="1" i="1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𝛌</m:t>
                    </m:r>
                  </m:oMath>
                </a14:m>
                <a:r>
                  <a:rPr lang="pt-PT" sz="1600" dirty="0">
                    <a:solidFill>
                      <a:schemeClr val="accent6">
                        <a:lumMod val="50000"/>
                      </a:schemeClr>
                    </a:solidFill>
                  </a:rPr>
                  <a:t> – </a:t>
                </a:r>
                <a:r>
                  <a:rPr lang="pt-PT" sz="1600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é o comprimento de onda</a:t>
                </a:r>
                <a:endParaRPr lang="pt-PT" sz="16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lvl="0">
                  <a:defRPr/>
                </a:pPr>
                <a:r>
                  <a:rPr lang="pt-PT" sz="1600" b="1" dirty="0">
                    <a:solidFill>
                      <a:schemeClr val="accent6">
                        <a:lumMod val="50000"/>
                      </a:schemeClr>
                    </a:solidFill>
                  </a:rPr>
                  <a:t>f</a:t>
                </a:r>
                <a:r>
                  <a:rPr lang="pt-PT" sz="1600" dirty="0">
                    <a:solidFill>
                      <a:schemeClr val="accent6">
                        <a:lumMod val="50000"/>
                      </a:schemeClr>
                    </a:solidFill>
                  </a:rPr>
                  <a:t> –  </a:t>
                </a:r>
                <a:r>
                  <a:rPr lang="pt-PT" sz="1600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é a frequência -  Número de ciclos por segundo, expressa em </a:t>
                </a:r>
                <a:r>
                  <a:rPr lang="pt-PT" sz="1600" dirty="0">
                    <a:solidFill>
                      <a:schemeClr val="accent6">
                        <a:lumMod val="50000"/>
                      </a:schemeClr>
                    </a:solidFill>
                  </a:rPr>
                  <a:t>Hertz (Hz)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8462" y="4855489"/>
                <a:ext cx="4545852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804" t="-16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04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1"/>
          </p:nvPr>
        </p:nvSpPr>
        <p:spPr>
          <a:xfrm>
            <a:off x="206374" y="1491450"/>
            <a:ext cx="4127501" cy="4693450"/>
          </a:xfrm>
        </p:spPr>
        <p:txBody>
          <a:bodyPr>
            <a:normAutofit fontScale="92500" lnSpcReduction="10000"/>
          </a:bodyPr>
          <a:lstStyle/>
          <a:p>
            <a:r>
              <a:rPr lang="pt-PT" sz="1600" b="1" u="sng" dirty="0" smtClean="0">
                <a:solidFill>
                  <a:schemeClr val="tx1"/>
                </a:solidFill>
              </a:rPr>
              <a:t>Corpo Negro:</a:t>
            </a:r>
            <a:r>
              <a:rPr lang="pt-PT" sz="1600" dirty="0" smtClean="0">
                <a:solidFill>
                  <a:schemeClr val="tx1"/>
                </a:solidFill>
              </a:rPr>
              <a:t> </a:t>
            </a:r>
            <a:r>
              <a:rPr lang="pt-PT" sz="1600" dirty="0" smtClean="0">
                <a:solidFill>
                  <a:schemeClr val="tx1"/>
                </a:solidFill>
              </a:rPr>
              <a:t>é o absorvedor de luz perfeito. Absorve toda a radiação eletromagnética (luz) que o atinge, não a refletindo. Para conseguir um equilíbrio, tem de emitir radiação à mesma velocidade a que a absorve.</a:t>
            </a:r>
            <a:endParaRPr lang="pt-PT" sz="16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>
                <a:solidFill>
                  <a:schemeClr val="tx1"/>
                </a:solidFill>
              </a:rPr>
              <a:t>É </a:t>
            </a:r>
            <a:r>
              <a:rPr lang="pt-PT" sz="1600" dirty="0" smtClean="0">
                <a:solidFill>
                  <a:schemeClr val="tx1"/>
                </a:solidFill>
              </a:rPr>
              <a:t>uma fonte ideal </a:t>
            </a:r>
            <a:r>
              <a:rPr lang="pt-PT" sz="1600" dirty="0" smtClean="0">
                <a:solidFill>
                  <a:schemeClr val="tx1"/>
                </a:solidFill>
              </a:rPr>
              <a:t>de radiação térmica.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PT" sz="16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Com o aumento da temperatura, o pico da energia radiante muda para comprimentos de onda mais curtos (a região azul do espetro)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A energia é radiada não só na região visível, mas também na zona de infravermelhos e, para temperaturas superiores aos 3000 K</a:t>
            </a:r>
            <a:r>
              <a:rPr lang="pt-PT" sz="1600" dirty="0"/>
              <a:t>, </a:t>
            </a:r>
            <a:r>
              <a:rPr lang="pt-PT" sz="1600" dirty="0" smtClean="0"/>
              <a:t>também na gama dos ultravioleta.</a:t>
            </a:r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Entre 3700 </a:t>
            </a:r>
            <a:r>
              <a:rPr lang="pt-PT" sz="1600" dirty="0"/>
              <a:t>K </a:t>
            </a:r>
            <a:r>
              <a:rPr lang="pt-PT" sz="1600" dirty="0" smtClean="0"/>
              <a:t>e 7600 </a:t>
            </a:r>
            <a:r>
              <a:rPr lang="pt-PT" sz="1600" dirty="0"/>
              <a:t>K, </a:t>
            </a:r>
            <a:r>
              <a:rPr lang="pt-PT" sz="1600" dirty="0" smtClean="0"/>
              <a:t>o pico permanece na região visível</a:t>
            </a:r>
            <a:endParaRPr lang="pt-PT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PT" sz="1600" dirty="0">
              <a:solidFill>
                <a:schemeClr val="tx1"/>
              </a:solidFill>
            </a:endParaRPr>
          </a:p>
          <a:p>
            <a:endParaRPr lang="pt-PT" sz="1600" b="1" dirty="0">
              <a:solidFill>
                <a:srgbClr val="FF0000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pic>
        <p:nvPicPr>
          <p:cNvPr id="3074" name="Picture 2" descr="https://upload.wikimedia.org/wikipedia/commons/thumb/1/19/Black_body.svg/600px-Black_body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899" y="1794745"/>
            <a:ext cx="5108575" cy="408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01484" y="5894753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</a:t>
            </a:r>
            <a:r>
              <a:rPr lang="en-GB" sz="1200" dirty="0" err="1" smtClean="0"/>
              <a:t>wikipedia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2830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tângulo 4"/>
              <p:cNvSpPr/>
              <p:nvPr/>
            </p:nvSpPr>
            <p:spPr>
              <a:xfrm>
                <a:off x="457198" y="1335491"/>
                <a:ext cx="8068491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pt-PT" sz="1600" b="1" u="sng" dirty="0" smtClean="0"/>
                  <a:t>Temperatura de cor de um corpo </a:t>
                </a:r>
                <a:r>
                  <a:rPr lang="pt-PT" sz="1600" b="1" u="sng" dirty="0" smtClean="0"/>
                  <a:t>negro:</a:t>
                </a:r>
                <a:r>
                  <a:rPr lang="pt-PT" sz="1600" dirty="0" smtClean="0"/>
                  <a:t> </a:t>
                </a:r>
                <a:endParaRPr lang="pt-PT" sz="1600" dirty="0"/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pt-PT" sz="1600" dirty="0" smtClean="0"/>
                  <a:t>A temperatura de um radiador de corpo </a:t>
                </a:r>
                <a:r>
                  <a:rPr lang="pt-PT" sz="1600" dirty="0" smtClean="0"/>
                  <a:t>negro </a:t>
                </a:r>
                <a:r>
                  <a:rPr lang="pt-PT" sz="1600" dirty="0" smtClean="0"/>
                  <a:t>determina exatamente o espetro da radiação e consequentemente a cor percecionada da luz. Normalmente a temperatura da cor é expressa em K </a:t>
                </a:r>
                <a:r>
                  <a:rPr lang="pt-PT" sz="1600" dirty="0"/>
                  <a:t>(Kelvin) </a:t>
                </a:r>
                <a:r>
                  <a:rPr lang="pt-PT" sz="1600" dirty="0" smtClean="0"/>
                  <a:t>com:</a:t>
                </a:r>
                <a:endParaRPr lang="pt-PT" sz="16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pt-PT" sz="2000" b="0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pt-PT" sz="2000" b="0" i="0" smtClean="0">
                          <a:latin typeface="Cambria Math" panose="02040503050406030204" pitchFamily="18" charset="0"/>
                        </a:rPr>
                        <m:t>= ℃+273</m:t>
                      </m:r>
                    </m:oMath>
                  </m:oMathPara>
                </a14:m>
                <a:endParaRPr lang="pt-PT" sz="2000" dirty="0"/>
              </a:p>
            </p:txBody>
          </p:sp>
        </mc:Choice>
        <mc:Fallback>
          <p:sp>
            <p:nvSpPr>
              <p:cNvPr id="5" name="Retâ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98" y="1335491"/>
                <a:ext cx="8068491" cy="1384995"/>
              </a:xfrm>
              <a:prstGeom prst="rect">
                <a:avLst/>
              </a:prstGeom>
              <a:blipFill>
                <a:blip r:embed="rId3"/>
                <a:stretch>
                  <a:fillRect l="-378" t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 descr="https://upload.wikimedia.org/wikipedia/commons/thumb/3/3f/Color_temperature_of_a_black_body.svg/512px-Color_temperature_of_a_black_body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7" y="2668031"/>
            <a:ext cx="7251407" cy="126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457197" y="4053026"/>
            <a:ext cx="7921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b="1" dirty="0" smtClean="0"/>
              <a:t>Cor de um corpo preto de 800 K a 12200 K. </a:t>
            </a:r>
            <a:endParaRPr lang="pt-PT" sz="14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40239" y="4396214"/>
            <a:ext cx="86868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400" dirty="0" smtClean="0"/>
              <a:t>A chama de uma vela (que consiste em partículas de carbono incandescentes a uma temperatura de cerca de 2,000K) emite uma luz amarela.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400" dirty="0" smtClean="0"/>
              <a:t>O filamento de uma lâmpada incandescente (temperatura entre 2700K e 2800K) é amarelada – branca, e o </a:t>
            </a:r>
            <a:r>
              <a:rPr lang="pt-PT" sz="1400" dirty="0" smtClean="0"/>
              <a:t>sol </a:t>
            </a:r>
            <a:r>
              <a:rPr lang="pt-PT" sz="1400" dirty="0" smtClean="0"/>
              <a:t>ao meio-dia (temperatura de cerca de 5800K) é branco.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400" dirty="0" smtClean="0"/>
              <a:t>Quanto menor a temperatura de cor, mais quente (mais avermelhada) a cor da luz, e mais elevada é a produção de radiação de infravermelhos.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400" dirty="0" smtClean="0"/>
              <a:t>Quanto mais elevada a temperatura de cor, mais fria (mais azulada) é a cor da luz, e mais elevada é a produção de radiação de ultravioleta.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4284" y="4068415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</a:t>
            </a:r>
            <a:r>
              <a:rPr lang="en-GB" sz="1200" dirty="0" err="1" smtClean="0"/>
              <a:t>wikipedia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5824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40066927-7AE6-42FD-8F61-E874D51F4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Cromaticidade</a:t>
            </a:r>
            <a:endParaRPr lang="pt-PT" b="1" dirty="0"/>
          </a:p>
          <a:p>
            <a:endParaRPr lang="pt-PT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Cromaticidade é uma forma de caracterizar a cor da luz.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cromaticidade captura o tom e a saturação da luz, ignorando a terceira dimensão da visão humana (claridade), que não é uma propriedade das fontes de luz, mas sim dos objetos.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cromaticidade é a simplificação da distribuição de energia espetral, e depende de modelos da visão humana que foram desenvolvidos para um campo de visão especifico.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cromaticidade também é usada para medir a diferença de cor, seja entre duas ou mais fontes (consistência de cor); ou de uma </a:t>
            </a:r>
            <a:r>
              <a:rPr lang="pt-PT" dirty="0" smtClean="0"/>
              <a:t>mesma fonte </a:t>
            </a:r>
            <a:r>
              <a:rPr lang="pt-PT" dirty="0" smtClean="0"/>
              <a:t>durante </a:t>
            </a:r>
            <a:r>
              <a:rPr lang="pt-PT" dirty="0" smtClean="0"/>
              <a:t>um determinado </a:t>
            </a:r>
            <a:r>
              <a:rPr lang="pt-PT" dirty="0" smtClean="0"/>
              <a:t>período de tempo (estabilidade de cor).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A438B95-3293-48A6-AFFF-4F8822912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1192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40066927-7AE6-42FD-8F61-E874D51F4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smtClean="0"/>
              <a:t>Cromaticidade</a:t>
            </a:r>
          </a:p>
          <a:p>
            <a:endParaRPr lang="pt-PT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Foram desenvolvidos e normalizados diferentes diagramas de cromaticidade pela Comissão Internacional da Iluminação (CIE):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CIE 1931 (</a:t>
            </a:r>
            <a:r>
              <a:rPr lang="pt-PT" i="1" dirty="0" smtClean="0"/>
              <a:t>x</a:t>
            </a:r>
            <a:r>
              <a:rPr lang="pt-PT" dirty="0" smtClean="0"/>
              <a:t>, </a:t>
            </a:r>
            <a:r>
              <a:rPr lang="pt-PT" i="1" dirty="0" smtClean="0"/>
              <a:t>y</a:t>
            </a:r>
            <a:r>
              <a:rPr lang="pt-PT" dirty="0" smtClean="0"/>
              <a:t>) diagrama de cromaticidade ainda é frequentemente utilizado para especificar a cromaticidade;</a:t>
            </a:r>
          </a:p>
          <a:p>
            <a:pPr marL="900900" lvl="1" indent="-342900">
              <a:buFont typeface="Arial" panose="020B0604020202020204" pitchFamily="34" charset="0"/>
              <a:buChar char="•"/>
            </a:pPr>
            <a:r>
              <a:rPr lang="pt-PT" dirty="0" smtClean="0"/>
              <a:t>CIE 1976 (</a:t>
            </a:r>
            <a:r>
              <a:rPr lang="pt-PT" i="1" dirty="0" smtClean="0"/>
              <a:t>u</a:t>
            </a:r>
            <a:r>
              <a:rPr lang="pt-PT" dirty="0" smtClean="0"/>
              <a:t>', </a:t>
            </a:r>
            <a:r>
              <a:rPr lang="pt-PT" i="1" dirty="0" smtClean="0"/>
              <a:t>v</a:t>
            </a:r>
            <a:r>
              <a:rPr lang="pt-PT" dirty="0" smtClean="0"/>
              <a:t>') diagrama de cromaticidade mais uniforme e por isso e melhor na determinação da diferença de cor ou na mudança de cor (</a:t>
            </a:r>
            <a:r>
              <a:rPr lang="pt-PT" dirty="0" err="1" smtClean="0"/>
              <a:t>Δu'v</a:t>
            </a:r>
            <a:r>
              <a:rPr lang="pt-PT" dirty="0" smtClean="0"/>
              <a:t>’). </a:t>
            </a:r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A438B95-3293-48A6-AFFF-4F8822912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5852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>
            <a:extLst>
              <a:ext uri="{FF2B5EF4-FFF2-40B4-BE49-F238E27FC236}">
                <a16:creationId xmlns:a16="http://schemas.microsoft.com/office/drawing/2014/main" id="{D699F72E-833B-492E-A582-4136221529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999" y="1761597"/>
            <a:ext cx="4456001" cy="4153781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D5EF5498-43F4-4BF0-955B-35492BB0E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63F727D-AE8D-4964-8D29-7FFDE8B7B927}"/>
              </a:ext>
            </a:extLst>
          </p:cNvPr>
          <p:cNvSpPr txBox="1"/>
          <p:nvPr/>
        </p:nvSpPr>
        <p:spPr>
          <a:xfrm>
            <a:off x="4572000" y="1341967"/>
            <a:ext cx="411479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Os diagramas de cromaticidade, como o da diagrama de cromaticidade da CIE 1931 (</a:t>
            </a:r>
            <a:r>
              <a:rPr lang="pt-PT" sz="1600" i="1" dirty="0" smtClean="0"/>
              <a:t>x</a:t>
            </a:r>
            <a:r>
              <a:rPr lang="pt-PT" sz="1600" dirty="0" smtClean="0"/>
              <a:t>, </a:t>
            </a:r>
            <a:r>
              <a:rPr lang="pt-PT" sz="1600" i="1" dirty="0" smtClean="0"/>
              <a:t>y</a:t>
            </a:r>
            <a:r>
              <a:rPr lang="pt-PT" sz="1600" dirty="0" smtClean="0"/>
              <a:t>) apresentado, são utilizados para fornecer uma especificação numérica para a cor da luz.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 fundo colorido serve apenas para referencia visual, uma vez que os diagramas de cromaticidade não têm a claridade em conta.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Os números no exterior indicam o comprimento de onda da luz monocromática na coordenada, em nanómetros.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As cores no exterior da área sombreada não são visíveis para os humanos.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O diagrama de cromaticidade pode ser utilizado para correspondência de cores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1600" dirty="0" smtClean="0"/>
              <a:t>Nesta ilustração, as fontes de luz com as cromaticidades indicadas pelos círculos azuis e vermelhos podem ser misturadas de forma a corresponder no X. </a:t>
            </a:r>
            <a:endParaRPr lang="pt-PT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76633" y="5776878"/>
            <a:ext cx="1218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US DoE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3428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5706E247-1561-4379-8984-E8E13E2CA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b="1" dirty="0" smtClean="0"/>
              <a:t>Temperatura de cor, CCT, e </a:t>
            </a:r>
            <a:r>
              <a:rPr lang="pt-PT" b="1" i="1" dirty="0" err="1" smtClean="0"/>
              <a:t>D</a:t>
            </a:r>
            <a:r>
              <a:rPr lang="pt-PT" sz="1400" b="1" dirty="0" err="1" smtClean="0"/>
              <a:t>uv</a:t>
            </a:r>
            <a:r>
              <a:rPr lang="pt-PT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Temperatura de cor</a:t>
            </a:r>
            <a:r>
              <a:rPr lang="pt-PT" dirty="0" smtClean="0"/>
              <a:t> é um aspeto importante da aparência da cor relacionado com o quão “fresca” (azulada) ou quão “quente” (amarelada) a cor nominalmente branca está.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b="1" dirty="0" smtClean="0"/>
              <a:t>CCT</a:t>
            </a:r>
            <a:r>
              <a:rPr lang="pt-PT" dirty="0" smtClean="0"/>
              <a:t> (Temperatura de cor correlacionada) é uma métrica que relaciona a aparência da fonte de luz à aparência de uma massa teórica, denominada corpo negro, se este </a:t>
            </a:r>
            <a:r>
              <a:rPr lang="pt-PT" dirty="0" smtClean="0"/>
              <a:t>fosse </a:t>
            </a:r>
            <a:r>
              <a:rPr lang="pt-PT" dirty="0" smtClean="0"/>
              <a:t>aquecido a </a:t>
            </a:r>
            <a:r>
              <a:rPr lang="pt-PT" dirty="0" smtClean="0"/>
              <a:t>temperaturas elevadas</a:t>
            </a:r>
            <a:r>
              <a:rPr lang="pt-PT" dirty="0"/>
              <a:t>. </a:t>
            </a:r>
            <a:r>
              <a:rPr lang="pt-PT" dirty="0" smtClean="0"/>
              <a:t>À medida que o corpo negro fica mais quente, fica vermelho, laranja, amarelo, branco e finalmente azul.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A CCT de uma fonte de luz, expressa em kelvin (K), é a temperatura na qual o corpo negro </a:t>
            </a:r>
            <a:r>
              <a:rPr lang="pt-PT" dirty="0" smtClean="0"/>
              <a:t>aquecido </a:t>
            </a:r>
            <a:r>
              <a:rPr lang="pt-PT" dirty="0" smtClean="0"/>
              <a:t>corresponde </a:t>
            </a:r>
            <a:r>
              <a:rPr lang="pt-PT" dirty="0" smtClean="0"/>
              <a:t>à </a:t>
            </a:r>
            <a:r>
              <a:rPr lang="pt-PT" dirty="0" smtClean="0"/>
              <a:t>cor da fonte de luz em questão. Carateriza a aparência da luz emitida, não a cor dos objetos iluminados.</a:t>
            </a:r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EF9EDB3B-D84D-4323-81B4-C9837B59B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1323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CA04C93D-165C-4A24-954A-884DA59EE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b="1" dirty="0" err="1"/>
              <a:t>D</a:t>
            </a:r>
            <a:r>
              <a:rPr lang="pt-PT" sz="1400" b="1" dirty="0" err="1"/>
              <a:t>uv</a:t>
            </a:r>
            <a:r>
              <a:rPr lang="pt-PT" sz="1400" dirty="0"/>
              <a:t> </a:t>
            </a:r>
            <a:r>
              <a:rPr lang="pt-PT" sz="1400" dirty="0" smtClean="0"/>
              <a:t> </a:t>
            </a:r>
            <a:r>
              <a:rPr lang="pt-PT" sz="1800" dirty="0" smtClean="0"/>
              <a:t>é a métrica que quantifica a distância entre a cromaticidade de uma dada fonte de luz e um radiador de corpo preto com uma CCT igual.</a:t>
            </a:r>
          </a:p>
          <a:p>
            <a:pPr marL="843750" lvl="1" indent="-285750">
              <a:buFont typeface="Arial" panose="020B0604020202020204" pitchFamily="34" charset="0"/>
              <a:buChar char="•"/>
            </a:pPr>
            <a:endParaRPr lang="pt-PT" sz="180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999D1CB-EE23-4497-B5B2-DFB579123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378410D-232A-4382-8F61-4BD8012E6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0" y="2387600"/>
            <a:ext cx="4711961" cy="35777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000" y="2387600"/>
            <a:ext cx="43053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43750" lvl="1" indent="-285750">
              <a:buFont typeface="Arial" panose="020B0604020202020204" pitchFamily="34" charset="0"/>
              <a:buChar char="•"/>
            </a:pPr>
            <a:r>
              <a:rPr lang="pt-PT" dirty="0" smtClean="0"/>
              <a:t>Uma</a:t>
            </a:r>
            <a:r>
              <a:rPr lang="pt-PT" sz="1600" dirty="0" smtClean="0"/>
              <a:t> </a:t>
            </a:r>
            <a:r>
              <a:rPr lang="pt-PT" i="1" dirty="0" err="1" smtClean="0"/>
              <a:t>D</a:t>
            </a:r>
            <a:r>
              <a:rPr lang="pt-PT" sz="1400" dirty="0" err="1" smtClean="0"/>
              <a:t>uv</a:t>
            </a:r>
            <a:r>
              <a:rPr lang="pt-PT" dirty="0" smtClean="0"/>
              <a:t> </a:t>
            </a:r>
            <a:r>
              <a:rPr lang="pt-PT" b="1" dirty="0" smtClean="0"/>
              <a:t>negativa</a:t>
            </a:r>
            <a:r>
              <a:rPr lang="pt-PT" dirty="0" smtClean="0"/>
              <a:t> indica que a fonte está “abaixo” do local do corpo negro, com uma tonalidade arroxeada.</a:t>
            </a:r>
          </a:p>
          <a:p>
            <a:pPr marL="843750" lvl="1" indent="-285750">
              <a:buFont typeface="Arial" panose="020B0604020202020204" pitchFamily="34" charset="0"/>
              <a:buChar char="•"/>
            </a:pPr>
            <a:r>
              <a:rPr lang="pt-PT" dirty="0" smtClean="0"/>
              <a:t>Uma </a:t>
            </a:r>
            <a:r>
              <a:rPr lang="pt-PT" i="1" dirty="0" err="1" smtClean="0"/>
              <a:t>D</a:t>
            </a:r>
            <a:r>
              <a:rPr lang="pt-PT" sz="1400" dirty="0" err="1" smtClean="0"/>
              <a:t>uv</a:t>
            </a:r>
            <a:r>
              <a:rPr lang="pt-PT" dirty="0" smtClean="0"/>
              <a:t> </a:t>
            </a:r>
            <a:r>
              <a:rPr lang="pt-PT" b="1" dirty="0" smtClean="0"/>
              <a:t>positiva</a:t>
            </a:r>
            <a:r>
              <a:rPr lang="pt-PT" dirty="0" smtClean="0"/>
              <a:t> indica que a fonte está “acima” do local do corpo negro, com uma tonalidade esverdeada.</a:t>
            </a:r>
          </a:p>
          <a:p>
            <a:pPr marL="843750" lvl="1" indent="-285750">
              <a:buFont typeface="Arial" panose="020B0604020202020204" pitchFamily="34" charset="0"/>
              <a:buChar char="•"/>
            </a:pPr>
            <a:r>
              <a:rPr lang="pt-PT" dirty="0" smtClean="0"/>
              <a:t>Um valor especifico de CCT e de </a:t>
            </a:r>
            <a:r>
              <a:rPr lang="pt-PT" i="1" dirty="0" smtClean="0"/>
              <a:t>D</a:t>
            </a:r>
            <a:r>
              <a:rPr lang="pt-PT" sz="1400" dirty="0" smtClean="0"/>
              <a:t>uv</a:t>
            </a:r>
            <a:r>
              <a:rPr lang="pt-PT" dirty="0" smtClean="0"/>
              <a:t>, juntos, correspondem a um par </a:t>
            </a:r>
            <a:r>
              <a:rPr lang="pt-PT" dirty="0" smtClean="0"/>
              <a:t>de </a:t>
            </a:r>
            <a:r>
              <a:rPr lang="pt-PT" dirty="0" smtClean="0"/>
              <a:t>coordenadas de cromaticidade.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05422" y="5849165"/>
            <a:ext cx="1218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US DoE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9858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5EF5498-43F4-4BF0-955B-35492BB0E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63F727D-AE8D-4964-8D29-7FFDE8B7B927}"/>
              </a:ext>
            </a:extLst>
          </p:cNvPr>
          <p:cNvSpPr txBox="1"/>
          <p:nvPr/>
        </p:nvSpPr>
        <p:spPr>
          <a:xfrm>
            <a:off x="4839053" y="1634067"/>
            <a:ext cx="411479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Vista detalhada de um diagrama de cromaticidade CIE 1960 (</a:t>
            </a:r>
            <a:r>
              <a:rPr lang="pt-PT" i="1" dirty="0" smtClean="0"/>
              <a:t>u</a:t>
            </a:r>
            <a:r>
              <a:rPr lang="pt-PT" dirty="0" smtClean="0"/>
              <a:t>, </a:t>
            </a:r>
            <a:r>
              <a:rPr lang="pt-PT" i="1" dirty="0" smtClean="0"/>
              <a:t>v</a:t>
            </a:r>
            <a:r>
              <a:rPr lang="pt-PT" dirty="0" smtClean="0"/>
              <a:t>), que apresenta linhas de uma CCT constante, que são perpendiculares ao </a:t>
            </a:r>
            <a:r>
              <a:rPr lang="pt-PT" dirty="0" smtClean="0"/>
              <a:t>lugar geométrico </a:t>
            </a:r>
            <a:r>
              <a:rPr lang="pt-PT" dirty="0" smtClean="0"/>
              <a:t>do corpo negro neste diagrama de cromaticidade em particular.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Para uma dada CCT, uma fonte com um valor positivo de </a:t>
            </a:r>
            <a:r>
              <a:rPr lang="pt-PT" i="1" dirty="0" err="1" smtClean="0"/>
              <a:t>D</a:t>
            </a:r>
            <a:r>
              <a:rPr lang="pt-PT" dirty="0" err="1" smtClean="0"/>
              <a:t>uv</a:t>
            </a:r>
            <a:r>
              <a:rPr lang="pt-PT" dirty="0" smtClean="0"/>
              <a:t> tem uma cromaticidade que recai acima do local do corpo negro (parecendo ligeiramente esverdeada), enquanto que uma fonte com um valor negativo de </a:t>
            </a:r>
            <a:r>
              <a:rPr lang="pt-PT" i="1" dirty="0" err="1" smtClean="0"/>
              <a:t>D</a:t>
            </a:r>
            <a:r>
              <a:rPr lang="pt-PT" dirty="0" err="1" smtClean="0"/>
              <a:t>uv</a:t>
            </a:r>
            <a:r>
              <a:rPr lang="pt-PT" dirty="0" smtClean="0"/>
              <a:t> tem uma cromaticidade que recai acima do local do corpo negro (parecendo ligeiramente rosado)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28F1527-22B9-4A3F-9B1F-60BA1C83B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81150"/>
            <a:ext cx="4867275" cy="3695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6687" y="5161633"/>
            <a:ext cx="1218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US DoE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7554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4284921" y="1598770"/>
            <a:ext cx="440187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Ao traçar as coordenadas x-y de um radiador de corpo negro de diferentes temperaturas no triangulo CIE, obtém-se uma linha curva que é denominada o </a:t>
            </a:r>
            <a:r>
              <a:rPr lang="pt-PT" sz="1600" b="1" u="sng" dirty="0"/>
              <a:t>lugar geométrico do corpo </a:t>
            </a:r>
            <a:r>
              <a:rPr lang="pt-PT" sz="1600" b="1" u="sng" dirty="0" smtClean="0"/>
              <a:t>negro</a:t>
            </a:r>
            <a:r>
              <a:rPr lang="pt-PT" sz="1600" dirty="0" smtClean="0"/>
              <a:t>.</a:t>
            </a:r>
            <a:endParaRPr lang="pt-PT" sz="1600" dirty="0" smtClean="0"/>
          </a:p>
          <a:p>
            <a:endParaRPr lang="pt-PT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Da direita para a esquerda neste local do corpo negro, movemo-nos de radiadores com uma temperatura de cor baixa (luz vermelha-branca) para radiadores com uma temperatura de cor elevada (luz azul-branca)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Contrastando com os radiadores térmicos, a luz “branca” das fontes de luz como as lâmpadas de descarga em gás e as de estado sólido podem corresponder a qualquer ponto de cor aleatório, a uma distância do </a:t>
            </a:r>
            <a:r>
              <a:rPr lang="pt-PT" sz="1600" dirty="0"/>
              <a:t>lugar geométrico do corpo </a:t>
            </a:r>
            <a:r>
              <a:rPr lang="pt-PT" sz="1600" dirty="0" smtClean="0"/>
              <a:t>negro.</a:t>
            </a:r>
            <a:endParaRPr lang="pt-PT" sz="1600" dirty="0" smtClean="0"/>
          </a:p>
        </p:txBody>
      </p:sp>
      <p:pic>
        <p:nvPicPr>
          <p:cNvPr id="4098" name="Picture 2" descr="Resultado de imagem para black body loc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11" y="1598770"/>
            <a:ext cx="3930297" cy="442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8511" y="5880343"/>
            <a:ext cx="12923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</a:t>
            </a:r>
            <a:r>
              <a:rPr lang="en-GB" sz="1200" dirty="0" err="1" smtClean="0"/>
              <a:t>wikipedia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52762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76D4080F-3661-472B-9AE4-F94EB4ADA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AA73F95-9DE1-4EEF-94B2-341C3D7B81A7}"/>
              </a:ext>
            </a:extLst>
          </p:cNvPr>
          <p:cNvSpPr txBox="1"/>
          <p:nvPr/>
        </p:nvSpPr>
        <p:spPr>
          <a:xfrm>
            <a:off x="203200" y="1473844"/>
            <a:ext cx="301413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ANSI C78.377-2015 define as gamas de cromaticidade </a:t>
            </a:r>
            <a:r>
              <a:rPr lang="pt-PT" dirty="0" smtClean="0"/>
              <a:t>associadas </a:t>
            </a:r>
            <a:r>
              <a:rPr lang="pt-PT" dirty="0" smtClean="0"/>
              <a:t>com as designações CCT para fontes de luz branca nominais, utilizando o diagrama de cromaticidade CIE 1976 (</a:t>
            </a:r>
            <a:r>
              <a:rPr lang="pt-PT" i="1" dirty="0" smtClean="0"/>
              <a:t>u</a:t>
            </a:r>
            <a:r>
              <a:rPr lang="pt-PT" dirty="0" smtClean="0"/>
              <a:t>', </a:t>
            </a:r>
            <a:r>
              <a:rPr lang="pt-PT" i="1" dirty="0" smtClean="0"/>
              <a:t>v</a:t>
            </a:r>
            <a:r>
              <a:rPr lang="pt-PT" dirty="0" smtClean="0"/>
              <a:t>')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Cada posição representa uma gama de cromaticidade, pelo que fontes com a mesma designação nominal podem não corresponder.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5E12D8C-33DB-4C82-976B-B057E70A2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333" y="1502172"/>
            <a:ext cx="5575829" cy="453191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D63CFB5-B229-4E6A-A889-B112A5AEFBA6}"/>
              </a:ext>
            </a:extLst>
          </p:cNvPr>
          <p:cNvSpPr txBox="1"/>
          <p:nvPr/>
        </p:nvSpPr>
        <p:spPr>
          <a:xfrm>
            <a:off x="4007556" y="1749778"/>
            <a:ext cx="2144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>
            <a:off x="7375222" y="5895587"/>
            <a:ext cx="1218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US DoE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201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Marcador de Posição de Conteúdo 6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91450"/>
                <a:ext cx="8229600" cy="4634714"/>
              </a:xfrm>
            </p:spPr>
            <p:txBody>
              <a:bodyPr>
                <a:normAutofit/>
              </a:bodyPr>
              <a:lstStyle/>
              <a:p>
                <a:r>
                  <a:rPr lang="pt-PT" dirty="0" smtClean="0"/>
                  <a:t>O que é a luz?</a:t>
                </a:r>
                <a:endParaRPr lang="pt-PT" sz="16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sz="1600" b="1" dirty="0"/>
                  <a:t>Max </a:t>
                </a:r>
                <a:r>
                  <a:rPr lang="pt-PT" sz="1600" b="1" dirty="0" err="1"/>
                  <a:t>Planck</a:t>
                </a:r>
                <a:r>
                  <a:rPr lang="pt-PT" sz="1600" b="1" dirty="0"/>
                  <a:t> </a:t>
                </a:r>
                <a:r>
                  <a:rPr lang="pt-PT" sz="1600" dirty="0" smtClean="0"/>
                  <a:t>pressupôs que a energia da radiação (</a:t>
                </a:r>
                <a:r>
                  <a:rPr lang="pt-PT" sz="1600" dirty="0"/>
                  <a:t>E) </a:t>
                </a:r>
                <a:r>
                  <a:rPr lang="pt-PT" sz="1600" dirty="0" smtClean="0"/>
                  <a:t>é emitida em porções discretas indivisíveis, que denominamos de quanta</a:t>
                </a:r>
                <a:r>
                  <a:rPr lang="pt-PT" sz="1600" dirty="0"/>
                  <a:t>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b="1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/>
              </a:p>
              <a:p>
                <a:endParaRPr lang="pt-PT" sz="1600" dirty="0"/>
              </a:p>
              <a:p>
                <a:r>
                  <a:rPr lang="pt-PT" sz="1600" b="1" dirty="0"/>
                  <a:t>h</a:t>
                </a:r>
                <a:r>
                  <a:rPr lang="pt-PT" sz="1600" dirty="0"/>
                  <a:t> = </a:t>
                </a:r>
                <a:r>
                  <a:rPr lang="pt-PT" sz="1600" dirty="0" smtClean="0"/>
                  <a:t>Constante de </a:t>
                </a:r>
                <a:r>
                  <a:rPr lang="pt-PT" sz="1600" dirty="0" err="1" smtClean="0"/>
                  <a:t>Planck</a:t>
                </a:r>
                <a:r>
                  <a:rPr lang="pt-PT" sz="1600" dirty="0" smtClean="0"/>
                  <a:t> </a:t>
                </a:r>
                <a:r>
                  <a:rPr lang="pt-PT" sz="1600" dirty="0"/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PT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1600" i="1">
                            <a:latin typeface="Cambria Math" panose="02040503050406030204" pitchFamily="18" charset="0"/>
                          </a:rPr>
                          <m:t>6.626</m:t>
                        </m:r>
                        <m:r>
                          <a:rPr lang="pt-PT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pt-PT" sz="1600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pt-PT" sz="1600" i="1">
                            <a:latin typeface="Cambria Math" panose="02040503050406030204" pitchFamily="18" charset="0"/>
                          </a:rPr>
                          <m:t>−34</m:t>
                        </m:r>
                      </m:sup>
                    </m:sSup>
                    <m:r>
                      <a:rPr lang="pt-PT" sz="16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pt-PT" sz="1600">
                        <a:latin typeface="Cambria Math" panose="02040503050406030204" pitchFamily="18" charset="0"/>
                      </a:rPr>
                      <m:t>m</m:t>
                    </m:r>
                    <m:r>
                      <a:rPr lang="pt-PT" sz="160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pt-PT" sz="1600"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pt-PT" sz="1600" dirty="0"/>
                  <a:t>).</a:t>
                </a:r>
              </a:p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pt-PT" sz="1600" b="1" i="1">
                        <a:latin typeface="Cambria Math" panose="02040503050406030204" pitchFamily="18" charset="0"/>
                      </a:rPr>
                      <m:t>𝛌</m:t>
                    </m:r>
                  </m:oMath>
                </a14:m>
                <a:r>
                  <a:rPr lang="pt-PT" sz="1600" dirty="0"/>
                  <a:t> – </a:t>
                </a:r>
                <a:r>
                  <a:rPr lang="pt-PT" sz="1600" dirty="0" smtClean="0"/>
                  <a:t>é o comprimento de onda</a:t>
                </a:r>
                <a:endParaRPr lang="pt-PT" sz="1600" dirty="0"/>
              </a:p>
              <a:p>
                <a:pPr lvl="0">
                  <a:defRPr/>
                </a:pPr>
                <a:r>
                  <a:rPr lang="pt-PT" sz="1600" b="1" dirty="0"/>
                  <a:t>f</a:t>
                </a:r>
                <a:r>
                  <a:rPr lang="pt-PT" sz="1600" dirty="0"/>
                  <a:t> –  </a:t>
                </a:r>
                <a:r>
                  <a:rPr lang="pt-PT" sz="1600" dirty="0" smtClean="0"/>
                  <a:t>é a frequência – Número de ciclos por segundo, expressa em Hertz (</a:t>
                </a:r>
                <a:r>
                  <a:rPr lang="pt-PT" sz="1600" dirty="0"/>
                  <a:t>Hz)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t-PT" sz="1600" dirty="0"/>
                  <a:t>Da teoria de Max </a:t>
                </a:r>
                <a:r>
                  <a:rPr lang="pt-PT" sz="1600" dirty="0" err="1"/>
                  <a:t>Planck</a:t>
                </a:r>
                <a:r>
                  <a:rPr lang="pt-PT" sz="1600" dirty="0"/>
                  <a:t> aprendemos que quanto menor o comprimento de onda, maior é a energia da radiação</a:t>
                </a:r>
                <a:r>
                  <a:rPr lang="pt-PT" sz="1600" dirty="0" smtClean="0"/>
                  <a:t>.</a:t>
                </a:r>
                <a:endParaRPr lang="pt-PT" sz="16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t-PT" sz="1600" dirty="0"/>
              </a:p>
              <a:p>
                <a:endParaRPr lang="pt-PT" sz="1600" b="1" dirty="0"/>
              </a:p>
              <a:p>
                <a:endParaRPr lang="pt-PT" sz="1600" b="1" dirty="0"/>
              </a:p>
            </p:txBody>
          </p:sp>
        </mc:Choice>
        <mc:Fallback xmlns="">
          <p:sp>
            <p:nvSpPr>
              <p:cNvPr id="7" name="Marcador de Posição de Conteúdo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91450"/>
                <a:ext cx="8229600" cy="4634714"/>
              </a:xfrm>
              <a:blipFill rotWithShape="1">
                <a:blip r:embed="rId3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Noções fundamentais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tângulo 11">
                <a:extLst>
                  <a:ext uri="{FF2B5EF4-FFF2-40B4-BE49-F238E27FC236}">
                    <a16:creationId xmlns:a16="http://schemas.microsoft.com/office/drawing/2014/main" id="{27B5BBA7-7194-4854-B74C-F41E03025702}"/>
                  </a:ext>
                </a:extLst>
              </p:cNvPr>
              <p:cNvSpPr/>
              <p:nvPr/>
            </p:nvSpPr>
            <p:spPr>
              <a:xfrm>
                <a:off x="753392" y="2513067"/>
                <a:ext cx="3733548" cy="107984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PT" sz="1600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Energia da radiação eletromagnética</a:t>
                </a:r>
                <a:r>
                  <a:rPr lang="pt-PT" sz="1600" dirty="0">
                    <a:solidFill>
                      <a:schemeClr val="accent6">
                        <a:lumMod val="50000"/>
                      </a:schemeClr>
                    </a:solidFill>
                  </a:rPr>
                  <a:t/>
                </a:r>
                <a:br>
                  <a:rPr lang="pt-PT" sz="1600" dirty="0">
                    <a:solidFill>
                      <a:schemeClr val="accent6">
                        <a:lumMod val="50000"/>
                      </a:schemeClr>
                    </a:solidFill>
                  </a:rPr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pt-PT" sz="3600">
                        <a:latin typeface="Cambria Math" panose="02040503050406030204" pitchFamily="18" charset="0"/>
                      </a:rPr>
                      <m:t>E</m:t>
                    </m:r>
                    <m:r>
                      <a:rPr lang="pt-PT" sz="360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pt-PT" sz="3600">
                        <a:latin typeface="Cambria Math" panose="02040503050406030204" pitchFamily="18" charset="0"/>
                      </a:rPr>
                      <m:t>h</m:t>
                    </m:r>
                    <m:r>
                      <a:rPr lang="pt-PT" sz="3600">
                        <a:latin typeface="Cambria Math" panose="02040503050406030204" pitchFamily="18" charset="0"/>
                      </a:rPr>
                      <m:t> .</m:t>
                    </m:r>
                    <m:f>
                      <m:fPr>
                        <m:ctrlPr>
                          <a:rPr lang="pt-PT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360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pt-PT" sz="3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pt-PT" sz="3600" dirty="0"/>
                  <a:t> </a:t>
                </a:r>
              </a:p>
            </p:txBody>
          </p:sp>
        </mc:Choice>
        <mc:Fallback xmlns="">
          <p:sp>
            <p:nvSpPr>
              <p:cNvPr id="12" name="Retângulo 1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27B5BBA7-7194-4854-B74C-F41E030257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92" y="2513067"/>
                <a:ext cx="3733548" cy="1079847"/>
              </a:xfrm>
              <a:prstGeom prst="rect">
                <a:avLst/>
              </a:prstGeom>
              <a:blipFill rotWithShape="1">
                <a:blip r:embed="rId4"/>
                <a:stretch>
                  <a:fillRect t="-111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172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76D4080F-3661-472B-9AE4-F94EB4ADA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AA73F95-9DE1-4EEF-94B2-341C3D7B81A7}"/>
              </a:ext>
            </a:extLst>
          </p:cNvPr>
          <p:cNvSpPr txBox="1"/>
          <p:nvPr/>
        </p:nvSpPr>
        <p:spPr>
          <a:xfrm>
            <a:off x="282223" y="2339158"/>
            <a:ext cx="35447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O diagrama de cromaticidade CIE 1976 (</a:t>
            </a:r>
            <a:r>
              <a:rPr lang="pt-PT" i="1" dirty="0" smtClean="0"/>
              <a:t>u</a:t>
            </a:r>
            <a:r>
              <a:rPr lang="pt-PT" dirty="0" smtClean="0"/>
              <a:t>’, </a:t>
            </a:r>
            <a:r>
              <a:rPr lang="pt-PT" i="1" dirty="0" smtClean="0"/>
              <a:t>v</a:t>
            </a:r>
            <a:r>
              <a:rPr lang="pt-PT" dirty="0" smtClean="0"/>
              <a:t>’) é também utilizado para </a:t>
            </a:r>
            <a:r>
              <a:rPr lang="pt-PT" dirty="0" smtClean="0"/>
              <a:t>calcular o </a:t>
            </a:r>
            <a:r>
              <a:rPr lang="pt-PT" dirty="0" smtClean="0"/>
              <a:t>Δu'v', que é a medida da diferença de cor ou da alteração de cor</a:t>
            </a:r>
            <a:r>
              <a:rPr lang="pt-PT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O</a:t>
            </a:r>
            <a:r>
              <a:rPr lang="pt-PT" dirty="0" smtClean="0"/>
              <a:t> </a:t>
            </a:r>
            <a:r>
              <a:rPr lang="pt-PT" dirty="0" smtClean="0"/>
              <a:t>Δu'v' é apenas a medida da magnitude da </a:t>
            </a:r>
            <a:r>
              <a:rPr lang="pt-PT" dirty="0" smtClean="0"/>
              <a:t>diferença e não da sua direção</a:t>
            </a:r>
            <a:endParaRPr lang="pt-PT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0D0E39F-731F-4BD0-BC7B-98CBB6DAD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691" y="1509626"/>
            <a:ext cx="4032562" cy="495890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5BE4C83-CD6F-41FD-800C-7C6DB2D303C4}"/>
              </a:ext>
            </a:extLst>
          </p:cNvPr>
          <p:cNvSpPr txBox="1"/>
          <p:nvPr/>
        </p:nvSpPr>
        <p:spPr>
          <a:xfrm>
            <a:off x="4899378" y="1727200"/>
            <a:ext cx="237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>
            <a:off x="6512002" y="6330034"/>
            <a:ext cx="1218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US DoE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8131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13" name="Marcador de Posição de Conteúdo 1"/>
          <p:cNvSpPr txBox="1">
            <a:spLocks/>
          </p:cNvSpPr>
          <p:nvPr/>
        </p:nvSpPr>
        <p:spPr>
          <a:xfrm>
            <a:off x="457200" y="1491450"/>
            <a:ext cx="8229600" cy="4634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8000" indent="-2700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2800" indent="-1944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30000" indent="-2304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87200" indent="-1944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1800" u="sng" dirty="0" smtClean="0"/>
              <a:t>Aparência de cor e temperatura de cor</a:t>
            </a:r>
          </a:p>
          <a:p>
            <a:r>
              <a:rPr lang="pt-PT" sz="1600" dirty="0" smtClean="0"/>
              <a:t>A aparência de cor de uma fonte de luz a emitir qualquer tipo de luz branca é altamente influenciada pela composição espetral da sua luz e pode ser caracterizada pela sua temperatura de cor (correlacionada).</a:t>
            </a:r>
            <a:endParaRPr lang="pt-PT" sz="1600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91" y="2760604"/>
            <a:ext cx="3713989" cy="2548429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803" y="2838230"/>
            <a:ext cx="3859019" cy="2463317"/>
          </a:xfrm>
          <a:prstGeom prst="rect">
            <a:avLst/>
          </a:prstGeom>
        </p:spPr>
      </p:pic>
      <p:sp>
        <p:nvSpPr>
          <p:cNvPr id="16" name="CaixaDeTexto 15"/>
          <p:cNvSpPr txBox="1"/>
          <p:nvPr/>
        </p:nvSpPr>
        <p:spPr>
          <a:xfrm>
            <a:off x="815131" y="5242514"/>
            <a:ext cx="3370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Distribuição de energia espetral de uma lâmpada incandescente (2800 K).</a:t>
            </a:r>
            <a:endParaRPr lang="pt-PT" sz="14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4787278" y="5309033"/>
            <a:ext cx="3370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400" dirty="0" smtClean="0"/>
              <a:t>Distribuição de energia espetral da luz do dia (5000 K).</a:t>
            </a:r>
            <a:endParaRPr lang="pt-PT" sz="14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1058826" y="3264195"/>
            <a:ext cx="144156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Mais quente</a:t>
            </a:r>
            <a:endParaRPr lang="pt-PT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6919992" y="2607410"/>
            <a:ext cx="123780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Mais frio</a:t>
            </a:r>
            <a:endParaRPr lang="pt-PT" dirty="0"/>
          </a:p>
        </p:txBody>
      </p:sp>
      <p:sp>
        <p:nvSpPr>
          <p:cNvPr id="10" name="TextBox 9"/>
          <p:cNvSpPr txBox="1"/>
          <p:nvPr/>
        </p:nvSpPr>
        <p:spPr>
          <a:xfrm>
            <a:off x="5831550" y="5987664"/>
            <a:ext cx="2443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Phillips Lighting University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6003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12" name="Marcador de Posição de Conteúdo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u="sng" dirty="0"/>
              <a:t>Aparência de cor e temperatura de cor</a:t>
            </a:r>
          </a:p>
          <a:p>
            <a:endParaRPr lang="pt-PT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81" y="2052084"/>
            <a:ext cx="3253563" cy="3977776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4455042" y="1810784"/>
            <a:ext cx="446567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Fontes de luz como as lâmpadas de descarga em gás e de estado sólido têm um espetro descontinuado, contrariamente ao espetro continuado de uma lâmpada incandescente.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PT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A temperatura de cor correlacionada é utilizada da mesma forma que a temperatura de cor e é utilizada para radiadores térmicos.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t-PT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/>
              <a:t>Assim, uma lâmpada de descarga em gás </a:t>
            </a:r>
            <a:r>
              <a:rPr lang="pt-PT" sz="1600" dirty="0" smtClean="0"/>
              <a:t>ou </a:t>
            </a:r>
            <a:r>
              <a:rPr lang="pt-PT" sz="1600" dirty="0" smtClean="0"/>
              <a:t>de estado sólido, com uma elevada proporção de vermelho, e portanto uma temperatura de cor correlacionada baixa, parecerá mais quente; enquanto uma fonte de luz branca com uma elevada proporção de azul, e portanto uma temperatura de cor correlacionada alta, parecerá mais fria.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6085" y="6029860"/>
            <a:ext cx="2443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Phillips Lighting University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5119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12" name="Marcador de Posição de Conteúdo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u="sng" dirty="0"/>
              <a:t>Aparência de cor e temperatura de </a:t>
            </a:r>
            <a:r>
              <a:rPr lang="pt-PT" u="sng" dirty="0" smtClean="0"/>
              <a:t>cor</a:t>
            </a:r>
            <a:endParaRPr lang="pt-PT" u="sng" dirty="0"/>
          </a:p>
          <a:p>
            <a:r>
              <a:rPr lang="pt-PT" sz="1600" dirty="0" smtClean="0"/>
              <a:t>A temperatura de cor correlacionada também é utilizada para classificar grupos de temperatura de cor / aparência de cor. </a:t>
            </a:r>
            <a:endParaRPr lang="pt-PT" sz="1600" dirty="0"/>
          </a:p>
          <a:p>
            <a:endParaRPr lang="pt-PT" u="sng" dirty="0"/>
          </a:p>
          <a:p>
            <a:endParaRPr lang="pt-PT" dirty="0"/>
          </a:p>
        </p:txBody>
      </p:sp>
      <p:pic>
        <p:nvPicPr>
          <p:cNvPr id="8194" name="Picture 2" descr="http://www.riselightandpower.com.au/wp-content/uploads/2016/10/colour-temp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2" b="21760"/>
          <a:stretch/>
        </p:blipFill>
        <p:spPr bwMode="auto">
          <a:xfrm>
            <a:off x="878211" y="4267828"/>
            <a:ext cx="7143750" cy="179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633174"/>
              </p:ext>
            </p:extLst>
          </p:nvPr>
        </p:nvGraphicFramePr>
        <p:xfrm>
          <a:off x="1451428" y="2669058"/>
          <a:ext cx="624114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572">
                  <a:extLst>
                    <a:ext uri="{9D8B030D-6E8A-4147-A177-3AD203B41FA5}">
                      <a16:colId xmlns:a16="http://schemas.microsoft.com/office/drawing/2014/main" val="3721134990"/>
                    </a:ext>
                  </a:extLst>
                </a:gridCol>
                <a:gridCol w="3120572">
                  <a:extLst>
                    <a:ext uri="{9D8B030D-6E8A-4147-A177-3AD203B41FA5}">
                      <a16:colId xmlns:a16="http://schemas.microsoft.com/office/drawing/2014/main" val="100443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PT" sz="1400" noProof="0" dirty="0" smtClean="0">
                          <a:solidFill>
                            <a:schemeClr val="tx1"/>
                          </a:solidFill>
                        </a:rPr>
                        <a:t>Temperatura de cor</a:t>
                      </a:r>
                      <a:endParaRPr lang="pt-PT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noProof="0" dirty="0" smtClean="0">
                          <a:solidFill>
                            <a:schemeClr val="tx1"/>
                          </a:solidFill>
                        </a:rPr>
                        <a:t>Aparência</a:t>
                      </a:r>
                      <a:r>
                        <a:rPr lang="pt-PT" sz="1400" baseline="0" noProof="0" dirty="0" smtClean="0">
                          <a:solidFill>
                            <a:schemeClr val="tx1"/>
                          </a:solidFill>
                        </a:rPr>
                        <a:t> de cor</a:t>
                      </a:r>
                      <a:endParaRPr lang="pt-PT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119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PT" sz="1400" noProof="0" dirty="0" smtClean="0"/>
                        <a:t>Menos de 3300 K</a:t>
                      </a:r>
                      <a:endParaRPr lang="pt-PT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noProof="0" dirty="0" smtClean="0"/>
                        <a:t>Branco</a:t>
                      </a:r>
                      <a:r>
                        <a:rPr lang="pt-PT" sz="1400" baseline="0" noProof="0" dirty="0" smtClean="0"/>
                        <a:t> </a:t>
                      </a:r>
                      <a:r>
                        <a:rPr lang="pt-PT" sz="1400" noProof="0" dirty="0" smtClean="0"/>
                        <a:t>(amarelado) quente</a:t>
                      </a:r>
                      <a:endParaRPr lang="pt-PT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7077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noProof="0" dirty="0" smtClean="0"/>
                        <a:t>3300 K – 5000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noProof="0" dirty="0" smtClean="0"/>
                        <a:t>Branco neutro</a:t>
                      </a:r>
                      <a:endParaRPr lang="pt-PT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325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400" noProof="0" dirty="0" smtClean="0"/>
                        <a:t>Mais</a:t>
                      </a:r>
                      <a:r>
                        <a:rPr lang="pt-PT" sz="1400" baseline="0" noProof="0" dirty="0" smtClean="0"/>
                        <a:t> de </a:t>
                      </a:r>
                      <a:r>
                        <a:rPr lang="pt-PT" sz="1400" noProof="0" dirty="0" smtClean="0"/>
                        <a:t>5000 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noProof="0" dirty="0" smtClean="0"/>
                        <a:t>Branco (azulado</a:t>
                      </a:r>
                      <a:r>
                        <a:rPr lang="pt-PT" sz="1400" baseline="0" noProof="0" dirty="0" smtClean="0"/>
                        <a:t>) frio</a:t>
                      </a:r>
                      <a:endParaRPr lang="pt-PT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8535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347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cs typeface="Arial"/>
              </a:rPr>
              <a:t>Princípios </a:t>
            </a:r>
            <a:r>
              <a:rPr lang="pt-PT" dirty="0" smtClean="0">
                <a:cs typeface="Arial"/>
              </a:rPr>
              <a:t>de </a:t>
            </a:r>
            <a:r>
              <a:rPr lang="pt-PT" dirty="0">
                <a:cs typeface="Arial"/>
              </a:rPr>
              <a:t>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>
                <a:cs typeface="Arial"/>
              </a:rPr>
              <a:t>Luz e cor</a:t>
            </a:r>
            <a:endParaRPr lang="pt-PT" dirty="0"/>
          </a:p>
        </p:txBody>
      </p:sp>
      <p:sp>
        <p:nvSpPr>
          <p:cNvPr id="12" name="Marcador de Posição de Conteúdo 1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b="1" dirty="0" smtClean="0"/>
              <a:t>Restituição de cores</a:t>
            </a:r>
          </a:p>
          <a:p>
            <a:endParaRPr lang="pt-PT" b="1" dirty="0" smtClean="0"/>
          </a:p>
          <a:p>
            <a:r>
              <a:rPr lang="pt-PT" dirty="0" smtClean="0"/>
              <a:t>A restituição de cores define a capacidade da fonte de luz branca apresentar as cores de um objeto com precisão. É expressa pelo índice geral de restituição de cor (CRI) com valores entre 0 e 100, onde 100 é o melhor (100 é obtido pela iluminação natural)</a:t>
            </a:r>
          </a:p>
          <a:p>
            <a:endParaRPr lang="pt-PT" dirty="0" smtClean="0"/>
          </a:p>
          <a:p>
            <a:r>
              <a:rPr lang="pt-PT" dirty="0" smtClean="0"/>
              <a:t>As lâmpadas com um CRI superior a 90 obtêm uma restituição de cor excelente, razão pela qual são utilizadas nas áreas clinicas dos hospitais, edifícios da área da saúde, museus, teatros, inspeções/controlo/seleção de cor, e alguns tipos de lojas.</a:t>
            </a:r>
          </a:p>
          <a:p>
            <a:endParaRPr lang="pt-PT" dirty="0" smtClean="0"/>
          </a:p>
          <a:p>
            <a:r>
              <a:rPr lang="pt-PT" dirty="0" smtClean="0"/>
              <a:t>De uma forma geral, um CRI superior a 80 é considerado suficiente para uma decisão precisa sobre cores na maioria dos espaços interiores.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579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extLst>
              <p:ext uri="{D42A27DB-BD31-4B8C-83A1-F6EECF244321}">
                <p14:modId xmlns:p14="http://schemas.microsoft.com/office/powerpoint/2010/main" val="1755023758"/>
              </p:ext>
            </p:ext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t-PT" b="1" dirty="0" smtClean="0">
                <a:solidFill>
                  <a:srgbClr val="262626"/>
                </a:solidFill>
                <a:cs typeface="Arial"/>
              </a:rPr>
              <a:t>Restituição de cores – R9</a:t>
            </a:r>
            <a:endParaRPr lang="pt-PT" dirty="0" smtClean="0">
              <a:solidFill>
                <a:schemeClr val="tx1"/>
              </a:solidFill>
            </a:endParaRPr>
          </a:p>
          <a:p>
            <a:endParaRPr lang="pt-PT" b="1" dirty="0" smtClean="0">
              <a:solidFill>
                <a:srgbClr val="262626"/>
              </a:solidFill>
              <a:cs typeface="Arial"/>
            </a:endParaRPr>
          </a:p>
          <a:p>
            <a:r>
              <a:rPr lang="pt-PT" dirty="0" smtClean="0">
                <a:solidFill>
                  <a:schemeClr val="tx1"/>
                </a:solidFill>
                <a:cs typeface="Arial"/>
              </a:rPr>
              <a:t>Os índices especiais de restituição de cores, denominados de R9 a R14, são cada um baseado em uma das 6 amostras de cores especiais. Não são utilizados para o cálculo do CRI, mas podem ser utilizados para análise suplementar quando necessário.</a:t>
            </a:r>
          </a:p>
          <a:p>
            <a:endParaRPr lang="pt-PT" dirty="0" smtClean="0">
              <a:solidFill>
                <a:schemeClr val="tx1"/>
              </a:solidFill>
              <a:cs typeface="Arial"/>
            </a:endParaRPr>
          </a:p>
          <a:p>
            <a:r>
              <a:rPr lang="pt-PT" dirty="0" smtClean="0">
                <a:solidFill>
                  <a:schemeClr val="tx1"/>
                </a:solidFill>
                <a:cs typeface="Arial"/>
              </a:rPr>
              <a:t>A amostra de cor “vermelho forte”, TCS09, e a sua métrica fidelidade associada, R9, são especialmente importantes, porque a restituição do vermelho saturado é particularmente importante para a aparência de tons de pele, entre outros itens, como a carne, peixe, vegetais e a fruta, o que pode ser afetado de forma prejudicial com uma restituição errada da cor vermelha.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  <p:extLst>
              <p:ext uri="{D42A27DB-BD31-4B8C-83A1-F6EECF244321}">
                <p14:modId xmlns:p14="http://schemas.microsoft.com/office/powerpoint/2010/main" val="2262745444"/>
              </p:ext>
            </p:extLst>
          </p:nvPr>
        </p:nvSpPr>
        <p:spPr/>
        <p:txBody>
          <a:bodyPr/>
          <a:lstStyle/>
          <a:p>
            <a:r>
              <a:rPr lang="pt-PT" dirty="0" smtClean="0">
                <a:cs typeface="Arial"/>
              </a:rPr>
              <a:t>Princípios de iluminação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pt-PT" dirty="0"/>
              <a:t>4. </a:t>
            </a:r>
            <a:r>
              <a:rPr lang="pt-PT" dirty="0" smtClean="0">
                <a:cs typeface="Arial"/>
              </a:rPr>
              <a:t>Luz e cor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92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chemeClr val="tx1"/>
                </a:solidFill>
              </a:rPr>
              <a:t>Princípios </a:t>
            </a:r>
            <a:r>
              <a:rPr lang="pt-PT" dirty="0" smtClean="0">
                <a:solidFill>
                  <a:schemeClr val="tx1"/>
                </a:solidFill>
              </a:rPr>
              <a:t>de </a:t>
            </a:r>
            <a:r>
              <a:rPr lang="pt-PT" dirty="0">
                <a:solidFill>
                  <a:schemeClr val="tx1"/>
                </a:solidFill>
              </a:rPr>
              <a:t>iluminação</a:t>
            </a:r>
            <a:br>
              <a:rPr lang="pt-PT" dirty="0">
                <a:solidFill>
                  <a:schemeClr val="tx1"/>
                </a:solidFill>
              </a:rPr>
            </a:br>
            <a:r>
              <a:rPr lang="pt-PT" dirty="0"/>
              <a:t>Noções fundamentais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6BA428A-3EB1-4001-9879-04BA0409533A}"/>
              </a:ext>
            </a:extLst>
          </p:cNvPr>
          <p:cNvSpPr txBox="1"/>
          <p:nvPr/>
        </p:nvSpPr>
        <p:spPr>
          <a:xfrm>
            <a:off x="752354" y="1377387"/>
            <a:ext cx="4606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Espectro eletromagnético</a:t>
            </a:r>
            <a:endParaRPr lang="pt-PT" dirty="0"/>
          </a:p>
        </p:txBody>
      </p:sp>
      <p:sp>
        <p:nvSpPr>
          <p:cNvPr id="3" name="TextBox 2"/>
          <p:cNvSpPr txBox="1"/>
          <p:nvPr/>
        </p:nvSpPr>
        <p:spPr>
          <a:xfrm>
            <a:off x="6607830" y="6176513"/>
            <a:ext cx="19094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Fonte: Cyberpysics.co.uk</a:t>
            </a:r>
            <a:endParaRPr lang="en-US" sz="1200" dirty="0"/>
          </a:p>
        </p:txBody>
      </p:sp>
      <p:pic>
        <p:nvPicPr>
          <p:cNvPr id="1026" name="Picture 2" descr="http://www.cyberphysics.co.uk/graphics/diagrams/waves/EMSpectrumcol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29" y="1780502"/>
            <a:ext cx="7263142" cy="443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17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1508AD6C-8B79-4314-83DC-AABC94E22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3358444" cy="438950"/>
          </a:xfrm>
        </p:spPr>
        <p:txBody>
          <a:bodyPr/>
          <a:lstStyle/>
          <a:p>
            <a:r>
              <a:rPr lang="pt-PT" b="1" dirty="0" smtClean="0"/>
              <a:t>O olho, como vemos a luz</a:t>
            </a:r>
            <a:endParaRPr lang="pt-PT" b="1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9FEAB2B-48D6-4252-BFA1-1AD7326EE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chemeClr val="tx1"/>
                </a:solidFill>
              </a:rPr>
              <a:t>Princípios </a:t>
            </a:r>
            <a:r>
              <a:rPr lang="pt-PT" dirty="0" smtClean="0">
                <a:solidFill>
                  <a:schemeClr val="tx1"/>
                </a:solidFill>
              </a:rPr>
              <a:t>de </a:t>
            </a:r>
            <a:r>
              <a:rPr lang="pt-PT" dirty="0">
                <a:solidFill>
                  <a:schemeClr val="tx1"/>
                </a:solidFill>
              </a:rPr>
              <a:t>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Noções fundamentais</a:t>
            </a:r>
          </a:p>
        </p:txBody>
      </p:sp>
      <p:pic>
        <p:nvPicPr>
          <p:cNvPr id="1028" name="Picture 4" descr="Imagem relacionada">
            <a:extLst>
              <a:ext uri="{FF2B5EF4-FFF2-40B4-BE49-F238E27FC236}">
                <a16:creationId xmlns:a16="http://schemas.microsoft.com/office/drawing/2014/main" id="{F28ECA87-D438-4102-BFB8-E83CC6635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1" b="96369" l="1600" r="98200">
                        <a14:foregroundMark x1="6200" y1="33101" x2="6200" y2="33101"/>
                        <a14:foregroundMark x1="8100" y1="22346" x2="24900" y2="13966"/>
                        <a14:foregroundMark x1="24900" y1="13966" x2="57400" y2="11592"/>
                        <a14:foregroundMark x1="57400" y1="11592" x2="67600" y2="13966"/>
                        <a14:foregroundMark x1="67600" y1="13966" x2="75300" y2="19413"/>
                        <a14:foregroundMark x1="75300" y1="19413" x2="87900" y2="53492"/>
                        <a14:foregroundMark x1="87900" y1="53492" x2="89100" y2="65084"/>
                        <a14:foregroundMark x1="89100" y1="65084" x2="85900" y2="76955"/>
                        <a14:foregroundMark x1="85900" y1="76955" x2="78500" y2="85754"/>
                        <a14:foregroundMark x1="78500" y1="85754" x2="58800" y2="94413"/>
                        <a14:foregroundMark x1="58800" y1="94413" x2="39400" y2="94553"/>
                        <a14:foregroundMark x1="39400" y1="94553" x2="22200" y2="84777"/>
                        <a14:foregroundMark x1="22200" y1="84777" x2="14900" y2="72905"/>
                        <a14:foregroundMark x1="14900" y1="72905" x2="11500" y2="44832"/>
                        <a14:foregroundMark x1="11500" y1="44832" x2="12300" y2="31285"/>
                        <a14:foregroundMark x1="12300" y1="31285" x2="12700" y2="29469"/>
                        <a14:foregroundMark x1="8300" y1="18156" x2="5900" y2="67737"/>
                        <a14:foregroundMark x1="5900" y1="67737" x2="8500" y2="79749"/>
                        <a14:foregroundMark x1="8500" y1="79749" x2="14900" y2="90642"/>
                        <a14:foregroundMark x1="14900" y1="90642" x2="22400" y2="96089"/>
                        <a14:foregroundMark x1="22400" y1="96089" x2="33300" y2="96508"/>
                        <a14:foregroundMark x1="33300" y1="96508" x2="60100" y2="92598"/>
                        <a14:foregroundMark x1="60100" y1="92598" x2="71100" y2="92877"/>
                        <a14:foregroundMark x1="71100" y1="92877" x2="80700" y2="91480"/>
                        <a14:foregroundMark x1="80700" y1="91480" x2="91000" y2="85894"/>
                        <a14:foregroundMark x1="91000" y1="85894" x2="97900" y2="70670"/>
                        <a14:foregroundMark x1="97900" y1="70670" x2="97700" y2="56145"/>
                        <a14:foregroundMark x1="97700" y1="56145" x2="90900" y2="31844"/>
                        <a14:foregroundMark x1="90900" y1="31844" x2="61900" y2="8380"/>
                        <a14:foregroundMark x1="61900" y1="8380" x2="28800" y2="3911"/>
                        <a14:foregroundMark x1="28800" y1="3911" x2="11100" y2="14106"/>
                        <a14:foregroundMark x1="11100" y1="14106" x2="7400" y2="19553"/>
                        <a14:foregroundMark x1="11300" y1="12709" x2="1700" y2="20251"/>
                        <a14:foregroundMark x1="1700" y1="20251" x2="200" y2="43436"/>
                        <a14:foregroundMark x1="200" y1="43436" x2="5900" y2="34497"/>
                        <a14:foregroundMark x1="5900" y1="34497" x2="4100" y2="51955"/>
                        <a14:foregroundMark x1="4100" y1="51955" x2="6800" y2="37011"/>
                        <a14:foregroundMark x1="6800" y1="37011" x2="3300" y2="76676"/>
                        <a14:foregroundMark x1="3300" y1="76676" x2="4600" y2="64246"/>
                        <a14:foregroundMark x1="4600" y1="64246" x2="5200" y2="78631"/>
                        <a14:foregroundMark x1="5200" y1="78631" x2="7300" y2="64246"/>
                        <a14:foregroundMark x1="7300" y1="64246" x2="17300" y2="68017"/>
                        <a14:foregroundMark x1="17300" y1="68017" x2="14000" y2="81145"/>
                        <a14:foregroundMark x1="14000" y1="81145" x2="24500" y2="88128"/>
                        <a14:foregroundMark x1="24500" y1="88128" x2="48500" y2="92458"/>
                        <a14:foregroundMark x1="48500" y1="92458" x2="82900" y2="78911"/>
                        <a14:foregroundMark x1="82900" y1="78911" x2="70600" y2="79888"/>
                        <a14:foregroundMark x1="70600" y1="79888" x2="78400" y2="72626"/>
                        <a14:foregroundMark x1="78400" y1="72626" x2="67500" y2="80587"/>
                        <a14:foregroundMark x1="67500" y1="80587" x2="80800" y2="62151"/>
                        <a14:foregroundMark x1="80800" y1="62151" x2="90300" y2="43575"/>
                        <a14:foregroundMark x1="90300" y1="43575" x2="88300" y2="59916"/>
                        <a14:foregroundMark x1="88300" y1="59916" x2="84600" y2="47346"/>
                        <a14:foregroundMark x1="84600" y1="47346" x2="87200" y2="58799"/>
                        <a14:foregroundMark x1="87200" y1="58799" x2="94900" y2="68575"/>
                        <a14:foregroundMark x1="94900" y1="68575" x2="98400" y2="57682"/>
                        <a14:foregroundMark x1="98400" y1="57682" x2="90200" y2="63687"/>
                        <a14:foregroundMark x1="90200" y1="63687" x2="87700" y2="35894"/>
                        <a14:foregroundMark x1="87700" y1="35894" x2="76700" y2="14665"/>
                        <a14:foregroundMark x1="76700" y1="14665" x2="58900" y2="12291"/>
                        <a14:foregroundMark x1="58900" y1="12291" x2="70600" y2="10894"/>
                        <a14:foregroundMark x1="70600" y1="10894" x2="53800" y2="11313"/>
                        <a14:foregroundMark x1="53800" y1="11313" x2="67300" y2="8799"/>
                        <a14:foregroundMark x1="67300" y1="8799" x2="36400" y2="6844"/>
                        <a14:foregroundMark x1="81000" y1="48324" x2="72900" y2="53212"/>
                        <a14:foregroundMark x1="72900" y1="53212" x2="81000" y2="48464"/>
                        <a14:foregroundMark x1="81000" y1="48464" x2="82400" y2="50140"/>
                        <a14:foregroundMark x1="17200" y1="57961" x2="18700" y2="44832"/>
                        <a14:foregroundMark x1="18700" y1="44832" x2="17600" y2="57682"/>
                        <a14:foregroundMark x1="17600" y1="57682" x2="20300" y2="38268"/>
                        <a14:foregroundMark x1="20300" y1="38268" x2="20200" y2="48324"/>
                        <a14:foregroundMark x1="1800" y1="53771" x2="5000" y2="42877"/>
                        <a14:foregroundMark x1="5000" y1="42877" x2="1800" y2="48743"/>
                        <a14:foregroundMark x1="26100" y1="11034" x2="19200" y2="9637"/>
                        <a14:foregroundMark x1="3000" y1="73603" x2="3000" y2="73883"/>
                        <a14:foregroundMark x1="28300" y1="97067" x2="17300" y2="95950"/>
                        <a14:foregroundMark x1="17300" y1="95950" x2="19000" y2="96508"/>
                        <a14:foregroundMark x1="26700" y1="92039" x2="16800" y2="91760"/>
                        <a14:foregroundMark x1="16800" y1="91760" x2="28900" y2="92598"/>
                        <a14:foregroundMark x1="1600" y1="70810" x2="2400" y2="78073"/>
                        <a14:foregroundMark x1="98200" y1="62570" x2="93600" y2="63128"/>
                        <a14:foregroundMark x1="79800" y1="50978" x2="92100" y2="50698"/>
                        <a14:foregroundMark x1="92100" y1="50698" x2="82700" y2="50698"/>
                        <a14:foregroundMark x1="82700" y1="50698" x2="81800" y2="50978"/>
                        <a14:foregroundMark x1="82000" y1="20112" x2="74700" y2="14385"/>
                        <a14:foregroundMark x1="74700" y1="14385" x2="83000" y2="17737"/>
                        <a14:foregroundMark x1="83000" y1="17737" x2="79600" y2="20112"/>
                        <a14:foregroundMark x1="70700" y1="12989" x2="82300" y2="12849"/>
                        <a14:foregroundMark x1="82300" y1="12849" x2="82600" y2="12709"/>
                        <a14:foregroundMark x1="71100" y1="12430" x2="78400" y2="11034"/>
                        <a14:foregroundMark x1="73700" y1="11034" x2="72700" y2="12151"/>
                        <a14:foregroundMark x1="70300" y1="10754" x2="73700" y2="10475"/>
                        <a14:foregroundMark x1="17200" y1="93994" x2="18000" y2="96229"/>
                        <a14:foregroundMark x1="84400" y1="90223" x2="84400" y2="90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32660"/>
            <a:ext cx="6059311" cy="433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2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>
            <a:extLst>
              <a:ext uri="{FF2B5EF4-FFF2-40B4-BE49-F238E27FC236}">
                <a16:creationId xmlns:a16="http://schemas.microsoft.com/office/drawing/2014/main" id="{6970F5FB-4336-4D8F-A796-9D0C2961D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2327275"/>
            <a:ext cx="5105400" cy="3571875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58ABF32E-19C4-451E-BED2-C4C5BBA71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chemeClr val="tx1"/>
                </a:solidFill>
              </a:rPr>
              <a:t>Princípios </a:t>
            </a:r>
            <a:r>
              <a:rPr lang="pt-PT" dirty="0" smtClean="0">
                <a:solidFill>
                  <a:schemeClr val="tx1"/>
                </a:solidFill>
              </a:rPr>
              <a:t>de </a:t>
            </a:r>
            <a:r>
              <a:rPr lang="pt-PT" dirty="0">
                <a:solidFill>
                  <a:schemeClr val="tx1"/>
                </a:solidFill>
              </a:rPr>
              <a:t>iluminação</a:t>
            </a:r>
            <a:r>
              <a:rPr lang="pt-PT" dirty="0"/>
              <a:t/>
            </a:r>
            <a:br>
              <a:rPr lang="pt-PT" dirty="0"/>
            </a:br>
            <a:r>
              <a:rPr lang="pt-PT" dirty="0"/>
              <a:t>Noções fundamentais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1EF38A3-4834-4588-8FBE-120E99EEF887}"/>
              </a:ext>
            </a:extLst>
          </p:cNvPr>
          <p:cNvSpPr txBox="1"/>
          <p:nvPr/>
        </p:nvSpPr>
        <p:spPr>
          <a:xfrm>
            <a:off x="427440" y="1687442"/>
            <a:ext cx="5135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Curva espectral da </a:t>
            </a:r>
            <a:r>
              <a:rPr lang="pt-PT" b="1" dirty="0" smtClean="0"/>
              <a:t>sensibilidade do olho </a:t>
            </a:r>
            <a:r>
              <a:rPr lang="pt-PT" dirty="0" smtClean="0"/>
              <a:t>para a visão fotópica V(λ), de acordo com a CIE</a:t>
            </a:r>
            <a:endParaRPr lang="pt-PT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9D9951E-1E2F-4137-8C08-5FF2095E3EA6}"/>
              </a:ext>
            </a:extLst>
          </p:cNvPr>
          <p:cNvSpPr txBox="1"/>
          <p:nvPr/>
        </p:nvSpPr>
        <p:spPr>
          <a:xfrm>
            <a:off x="5562600" y="1687442"/>
            <a:ext cx="29897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A sensibilidade do olho varia consideravelmente com os diferentes comprimentos de onda com o mesmo conteúdo energético.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Nos níveis de luz diurna o olho está quase 20 vezes mais sensível à luz com um comprimento de onda de 555nm (amarelo-verde) do que de 700nm (vermelho escuro) ou de 450nm (violeta-azul)</a:t>
            </a:r>
            <a:endParaRPr lang="pt-PT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202641" y="6073625"/>
            <a:ext cx="6311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/>
              <a:t>CIE</a:t>
            </a:r>
            <a:r>
              <a:rPr lang="pt-PT" sz="1600" dirty="0"/>
              <a:t> </a:t>
            </a:r>
            <a:r>
              <a:rPr lang="pt-PT" sz="1600" dirty="0" smtClean="0"/>
              <a:t>– Comissão Internacional de Iluminação</a:t>
            </a:r>
            <a:r>
              <a:rPr lang="en-US" dirty="0" smtClean="0"/>
              <a:t>.</a:t>
            </a:r>
            <a:endParaRPr lang="pt-P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31E7CCB5-87A6-4181-A391-CA8509062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dirty="0" smtClean="0"/>
              <a:t>Fluxo luminoso</a:t>
            </a:r>
            <a:endParaRPr lang="pt-PT" dirty="0"/>
          </a:p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dirty="0" smtClean="0"/>
              <a:t>Intensidade luminosa</a:t>
            </a:r>
            <a:endParaRPr lang="pt-PT" dirty="0"/>
          </a:p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dirty="0" smtClean="0"/>
              <a:t>Iluminância</a:t>
            </a:r>
            <a:endParaRPr lang="pt-PT" dirty="0"/>
          </a:p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dirty="0" smtClean="0"/>
              <a:t>Luminância</a:t>
            </a:r>
            <a:endParaRPr lang="pt-PT" dirty="0"/>
          </a:p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dirty="0" smtClean="0"/>
              <a:t>Reflexão</a:t>
            </a:r>
            <a:endParaRPr lang="pt-PT" dirty="0"/>
          </a:p>
          <a:p>
            <a:endParaRPr lang="pt-PT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B47F9D2-A9AB-4585-A0D1-8C0E4F6D4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8338" y="2355247"/>
            <a:ext cx="3492660" cy="349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8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>
            <a:extLst>
              <a:ext uri="{FF2B5EF4-FFF2-40B4-BE49-F238E27FC236}">
                <a16:creationId xmlns:a16="http://schemas.microsoft.com/office/drawing/2014/main" id="{A41A24B0-7DE1-46A6-91AC-175236E87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91450"/>
            <a:ext cx="8229600" cy="4634714"/>
          </a:xfrm>
        </p:spPr>
        <p:txBody>
          <a:bodyPr/>
          <a:lstStyle/>
          <a:p>
            <a:pPr marL="342900" indent="-342900"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pt-PT" b="1" dirty="0" smtClean="0"/>
              <a:t>Fluxo luminoso (F</a:t>
            </a:r>
            <a:r>
              <a:rPr lang="pt-PT" b="1" dirty="0"/>
              <a:t>)</a:t>
            </a:r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r>
              <a:rPr lang="pt-PT" dirty="0" smtClean="0"/>
              <a:t>Quantidade de luz radiada por uma fonte de luz.</a:t>
            </a:r>
            <a:endParaRPr lang="pt-PT" dirty="0"/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r>
              <a:rPr lang="pt-PT" dirty="0" smtClean="0"/>
              <a:t>A unidade é o </a:t>
            </a:r>
            <a:r>
              <a:rPr lang="pt-PT" b="1" dirty="0" smtClean="0"/>
              <a:t>Lúmen </a:t>
            </a:r>
            <a:r>
              <a:rPr lang="pt-PT" b="1" dirty="0"/>
              <a:t>(lm) </a:t>
            </a:r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r>
              <a:rPr lang="pt-PT" dirty="0" smtClean="0"/>
              <a:t>O símbolo é o </a:t>
            </a:r>
            <a:r>
              <a:rPr lang="az-Cyrl-AZ" b="1" dirty="0"/>
              <a:t>Ф</a:t>
            </a:r>
            <a:endParaRPr lang="en-GB" b="1" dirty="0"/>
          </a:p>
          <a:p>
            <a:pPr marL="900900" lvl="1" indent="-342900">
              <a:buClrTx/>
              <a:buFont typeface="Wingdings" panose="05000000000000000000" pitchFamily="2" charset="2"/>
              <a:buChar char="Ø"/>
            </a:pPr>
            <a:endParaRPr lang="pt-PT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dirty="0" smtClean="0"/>
              <a:t>Esta quantidade é normalmente incluída nas especificações das lâmpadas nos catálogos, fichas técnicas e nas embalagens.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4720D5A9-635A-4808-A151-6D15CAF51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Princípios </a:t>
            </a:r>
            <a:r>
              <a:rPr lang="pt-PT" dirty="0" smtClean="0"/>
              <a:t>de </a:t>
            </a:r>
            <a:r>
              <a:rPr lang="pt-PT" dirty="0"/>
              <a:t>iluminação</a:t>
            </a:r>
            <a:br>
              <a:rPr lang="pt-PT" dirty="0"/>
            </a:br>
            <a:r>
              <a:rPr lang="pt-PT" dirty="0"/>
              <a:t>2. Unidades e quantidades fotométricas</a:t>
            </a:r>
          </a:p>
        </p:txBody>
      </p:sp>
      <p:pic>
        <p:nvPicPr>
          <p:cNvPr id="4100" name="Picture 4" descr="Resultado de imagem para turned on lamp">
            <a:extLst>
              <a:ext uri="{FF2B5EF4-FFF2-40B4-BE49-F238E27FC236}">
                <a16:creationId xmlns:a16="http://schemas.microsoft.com/office/drawing/2014/main" id="{D6F3DB24-5170-41CC-92C3-7A4EEA5C9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177" y="4160698"/>
            <a:ext cx="3249575" cy="183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7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Master_Präsenation 160225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7E91"/>
        </a:solidFill>
        <a:ln w="9525">
          <a:solidFill>
            <a:schemeClr val="bg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23286</TotalTime>
  <Words>5949</Words>
  <Application>Microsoft Office PowerPoint</Application>
  <PresentationFormat>On-screen Show (4:3)</PresentationFormat>
  <Paragraphs>535</Paragraphs>
  <Slides>45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Calibri</vt:lpstr>
      <vt:lpstr>Arial</vt:lpstr>
      <vt:lpstr>Wingdings</vt:lpstr>
      <vt:lpstr>MS-PGothic</vt:lpstr>
      <vt:lpstr>Cambria Math</vt:lpstr>
      <vt:lpstr>Times New Roman</vt:lpstr>
      <vt:lpstr>Helvetica</vt:lpstr>
      <vt:lpstr>Master_Präsenation 160225</vt:lpstr>
      <vt:lpstr>1_Master_Präsenation 160225</vt:lpstr>
      <vt:lpstr>PowerPoint Presentation</vt:lpstr>
      <vt:lpstr>Sumário</vt:lpstr>
      <vt:lpstr>Princípios de iluminação Noções fundamentais</vt:lpstr>
      <vt:lpstr>Princípios de iluminação Noções fundamentais</vt:lpstr>
      <vt:lpstr>Princípios de iluminação Noções fundamentais</vt:lpstr>
      <vt:lpstr>Princípios de iluminação Noções fundamentais</vt:lpstr>
      <vt:lpstr>Princípios de iluminação Noções fundamentais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2. Unidades e quantidades fotométricas</vt:lpstr>
      <vt:lpstr>Princípios de iluminação Reflexão e absorção da luz</vt:lpstr>
      <vt:lpstr>Princípios de iluminação Reflexão e absorção da luz</vt:lpstr>
      <vt:lpstr>Princípios de iluminação 2. Unidades e quantidades fotométricas</vt:lpstr>
      <vt:lpstr>Princípios de iluminação 2. Unidades e quantidades fotométricas</vt:lpstr>
      <vt:lpstr>Princípios de iluminação 3. Iluminação Natural e Artificial</vt:lpstr>
      <vt:lpstr>Princípios de iluminação 3. Iluminação Natural e Artificial</vt:lpstr>
      <vt:lpstr>Princípios de iluminação 3. Iluminação Natural e Artificial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  <vt:lpstr>Princípios de iluminação 4. Luz e cor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PremiumLightPro - presentation - english</dc:title>
  <dc:creator>Laura Abbate</dc:creator>
  <cp:lastModifiedBy>Joao Fong</cp:lastModifiedBy>
  <cp:revision>357</cp:revision>
  <dcterms:created xsi:type="dcterms:W3CDTF">2016-02-25T13:19:28Z</dcterms:created>
  <dcterms:modified xsi:type="dcterms:W3CDTF">2017-11-27T16:07:22Z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PremiumLightPro - presentation - english</vt:lpwstr>
  </property>
  <property fmtid="{D5CDD505-2E9C-101B-9397-08002B2CF9AE}" pid="3" name="SlideDescription">
    <vt:lpwstr/>
  </property>
</Properties>
</file>