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bookmarkIdSeed="3">
  <p:sldMasterIdLst>
    <p:sldMasterId id="2147483648" r:id="rId1"/>
  </p:sldMasterIdLst>
  <p:notesMasterIdLst>
    <p:notesMasterId r:id="rId21"/>
  </p:notesMasterIdLst>
  <p:sldIdLst>
    <p:sldId id="323" r:id="rId2"/>
    <p:sldId id="344" r:id="rId3"/>
    <p:sldId id="325" r:id="rId4"/>
    <p:sldId id="326" r:id="rId5"/>
    <p:sldId id="327" r:id="rId6"/>
    <p:sldId id="328" r:id="rId7"/>
    <p:sldId id="329" r:id="rId8"/>
    <p:sldId id="331" r:id="rId9"/>
    <p:sldId id="333" r:id="rId10"/>
    <p:sldId id="332" r:id="rId11"/>
    <p:sldId id="335" r:id="rId12"/>
    <p:sldId id="336" r:id="rId13"/>
    <p:sldId id="337" r:id="rId14"/>
    <p:sldId id="338" r:id="rId15"/>
    <p:sldId id="340" r:id="rId16"/>
    <p:sldId id="339" r:id="rId17"/>
    <p:sldId id="341" r:id="rId18"/>
    <p:sldId id="342" r:id="rId19"/>
    <p:sldId id="345" r:id="rId20"/>
  </p:sldIdLst>
  <p:sldSz cx="9144000" cy="6858000" type="screen4x3"/>
  <p:notesSz cx="6858000" cy="9144000"/>
  <p:embeddedFontLst>
    <p:embeddedFont>
      <p:font typeface="Calibri" panose="020F0502020204030204" pitchFamily="34" charset="0"/>
      <p:regular r:id="rId22"/>
      <p:bold r:id="rId23"/>
      <p:italic r:id="rId24"/>
      <p:boldItalic r:id="rId25"/>
    </p:embeddedFont>
    <p:embeddedFont>
      <p:font typeface="Arial Narrow" panose="020B0606020202030204" pitchFamily="34" charset="0"/>
      <p:regular r:id="rId26"/>
      <p:bold r:id="rId27"/>
      <p:italic r:id="rId28"/>
      <p:boldItalic r:id="rId29"/>
    </p:embeddedFont>
    <p:embeddedFont>
      <p:font typeface="Cambria Math" panose="02040503050406030204" pitchFamily="18" charset="0"/>
      <p:regular r:id="rId30"/>
    </p:embeddedFont>
  </p:embeddedFontLst>
  <p:defaultTextStyle>
    <a:defPPr>
      <a:defRPr lang="pt-P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arlos Patrão" initials="CP" lastIdx="16" clrIdx="0">
    <p:extLst/>
  </p:cmAuthor>
  <p:cmAuthor id="2" name="Joao Fong" initials="JF" lastIdx="1" clrIdx="1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B9BD5"/>
    <a:srgbClr val="CCCCFF"/>
    <a:srgbClr val="B46A15"/>
    <a:srgbClr val="CC9900"/>
    <a:srgbClr val="DDDDDD"/>
    <a:srgbClr val="FFA41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Estilo com Tema 1 - Destaque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5C22544A-7EE6-4342-B048-85BDC9FD1C3A}" styleName="Estilo Médio 2 - Destaqu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Estilo Médio 2 - Destaque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9D7B26C5-4107-4FEC-AEDC-1716B250A1EF}" styleName="Estilo Claro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073A0DAA-6AF3-43AB-8588-CEC1D06C72B9}" styleName="Estilo Médio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535" autoAdjust="0"/>
    <p:restoredTop sz="88875" autoAdjust="0"/>
  </p:normalViewPr>
  <p:slideViewPr>
    <p:cSldViewPr snapToGrid="0">
      <p:cViewPr varScale="1">
        <p:scale>
          <a:sx n="61" d="100"/>
          <a:sy n="61" d="100"/>
        </p:scale>
        <p:origin x="1536" y="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5.fntdata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4.fntdata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8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3.fntdata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2.fntdata"/><Relationship Id="rId28" Type="http://schemas.openxmlformats.org/officeDocument/2006/relationships/font" Target="fonts/font7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1.fntdata"/><Relationship Id="rId27" Type="http://schemas.openxmlformats.org/officeDocument/2006/relationships/font" Target="fonts/font6.fntdata"/><Relationship Id="rId30" Type="http://schemas.openxmlformats.org/officeDocument/2006/relationships/font" Target="fonts/font9.fntdata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PT"/>
          </a:p>
        </p:txBody>
      </p:sp>
      <p:sp>
        <p:nvSpPr>
          <p:cNvPr id="3" name="Marcador de Posição d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02F2202-6E2D-4034-AD9D-000FA66EA9F1}" type="datetimeFigureOut">
              <a:rPr lang="pt-PT" smtClean="0"/>
              <a:t>30/11/2017</a:t>
            </a:fld>
            <a:endParaRPr lang="pt-PT"/>
          </a:p>
        </p:txBody>
      </p:sp>
      <p:sp>
        <p:nvSpPr>
          <p:cNvPr id="4" name="Marcador de Posição da Imagem do Diapositivo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PT"/>
          </a:p>
        </p:txBody>
      </p:sp>
      <p:sp>
        <p:nvSpPr>
          <p:cNvPr id="5" name="Marcador de Posição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t-PT"/>
              <a:t>Editar os estilos de texto do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67C40DC-1A3F-44D6-94E0-280E93A6C73A}" type="slidenum">
              <a:rPr lang="pt-PT" smtClean="0"/>
              <a:t>‹#›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54852092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PT" sz="1200" kern="1200" noProof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Os requisitos e critérios de aquisição </a:t>
            </a:r>
            <a:r>
              <a:rPr lang="pt-PT" sz="1200" kern="1200" noProof="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PremiumLight</a:t>
            </a:r>
            <a:r>
              <a:rPr lang="pt-PT" sz="1200" kern="1200" baseline="0" noProof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-Pro recomendados neste documento são pensados para apoiar a aquisição de sistemas de iluminação pública LED de elevada qualidade e eficiência energética. O conjunto de critérios inclui as seguintes seções:</a:t>
            </a:r>
            <a:endParaRPr lang="pt-PT" sz="1200" kern="1200" noProof="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pt-PT" sz="1200" kern="1200" noProof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Elementos</a:t>
            </a:r>
            <a:r>
              <a:rPr lang="pt-PT" sz="1200" kern="1200" baseline="0" noProof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e características gerais relativas à especificação dos sistemas de iluminação pública: características de controlo, medições, etc.</a:t>
            </a:r>
            <a:endParaRPr lang="pt-PT" sz="1200" kern="1200" noProof="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pt-PT" sz="1200" kern="1200" noProof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Critérios de seleção: critérios que</a:t>
            </a:r>
            <a:r>
              <a:rPr lang="pt-PT" sz="1200" kern="1200" baseline="0" noProof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especificam requisitos gerais para a seleção da proposta.</a:t>
            </a:r>
            <a:endParaRPr lang="pt-PT" sz="1200" kern="1200" noProof="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/>
            <a:r>
              <a:rPr lang="pt-PT" sz="1200" kern="1200" noProof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Critérios técnicos: critérios relativos</a:t>
            </a:r>
            <a:r>
              <a:rPr lang="pt-PT" sz="1200" kern="1200" baseline="0" noProof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à qualidade, eficiência e segurança do sistema de iluminação, incluindo não só os requisitos obrigatórios como também os critérios de adjudicação que deverão ser utilizados com um sistema de pontuação.</a:t>
            </a:r>
          </a:p>
          <a:p>
            <a:pPr lvl="0"/>
            <a:r>
              <a:rPr lang="pt-PT" sz="1200" kern="1200" noProof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Questões</a:t>
            </a:r>
            <a:r>
              <a:rPr lang="pt-PT" sz="1200" kern="1200" baseline="0" noProof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contratuais: requisitos relativos à instalação e calibração do sistema.</a:t>
            </a:r>
            <a:endParaRPr lang="pt-PT" sz="1200" kern="1200" noProof="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7C40DC-1A3F-44D6-94E0-280E93A6C73A}" type="slidenum">
              <a:rPr lang="pt-PT" smtClean="0"/>
              <a:t>2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80471567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PT" sz="1200" kern="1200" noProof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Os critérios foram primeiramente pensados para especialistas em contratação e decisores ao nível nacional, local e municipal que sejam</a:t>
            </a:r>
            <a:r>
              <a:rPr lang="pt-PT" sz="1200" kern="1200" baseline="0" noProof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responsáveis por comissionar instalações de iluminação públicas novas ou remodeladas. Para além disso, os critérios também podem ser uteis a projetistas de iluminação pública, empresas contratantes, bem como a especialistas de energia e consultores.</a:t>
            </a:r>
            <a:endParaRPr lang="pt-PT" sz="1200" kern="1200" noProof="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sz="1200" b="0" i="0" u="none" strike="noStrike" kern="1200" baseline="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7C40DC-1A3F-44D6-94E0-280E93A6C73A}" type="slidenum">
              <a:rPr lang="pt-PT" smtClean="0"/>
              <a:t>3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32050564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7C40DC-1A3F-44D6-94E0-280E93A6C73A}" type="slidenum">
              <a:rPr lang="pt-PT" smtClean="0"/>
              <a:t>4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4307089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PT" sz="1200" noProof="0" dirty="0" smtClean="0">
                <a:effectLst/>
              </a:rPr>
              <a:t>Os contratantes que pretendem calcular os níveis de referencia</a:t>
            </a:r>
            <a:r>
              <a:rPr lang="pt-PT" sz="1200" baseline="0" noProof="0" dirty="0" smtClean="0">
                <a:effectLst/>
              </a:rPr>
              <a:t> aproximados que não devem ser desvalorizados pelos proponentes podem utilizar formulas simplificadas para cálculo de referencia em semelhança com o proposto pelo GPP (</a:t>
            </a:r>
            <a:r>
              <a:rPr lang="pt-PT" sz="1200" i="1" baseline="0" noProof="0" dirty="0" err="1" smtClean="0">
                <a:effectLst/>
              </a:rPr>
              <a:t>draft</a:t>
            </a:r>
            <a:r>
              <a:rPr lang="pt-PT" sz="1200" baseline="0" noProof="0" dirty="0" smtClean="0">
                <a:effectLst/>
              </a:rPr>
              <a:t> 2017)</a:t>
            </a:r>
            <a:endParaRPr lang="pt-PT" sz="1200" noProof="0" dirty="0" smtClean="0">
              <a:effectLst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pt-PT" sz="1200" noProof="0" dirty="0" smtClean="0">
              <a:effectLst/>
            </a:endParaRPr>
          </a:p>
          <a:p>
            <a:r>
              <a:rPr lang="pt-PT" sz="1200" kern="1200" noProof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PDI &lt; M/(ƞ x </a:t>
            </a:r>
            <a:r>
              <a:rPr lang="pt-PT" sz="1200" kern="1200" noProof="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Fm</a:t>
            </a:r>
            <a:r>
              <a:rPr lang="pt-PT" sz="1200" kern="1200" noProof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x 0,07 x RW)</a:t>
            </a:r>
          </a:p>
          <a:p>
            <a:r>
              <a:rPr lang="pt-PT" sz="1200" kern="1200" noProof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AECI&lt;M x PDI x </a:t>
            </a:r>
            <a:r>
              <a:rPr lang="pt-PT" sz="1200" kern="1200" noProof="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Fdim</a:t>
            </a:r>
            <a:r>
              <a:rPr lang="pt-PT" sz="1200" kern="1200" noProof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x Em x T x 1kW/1000W</a:t>
            </a:r>
          </a:p>
          <a:p>
            <a:r>
              <a:rPr lang="pt-PT" sz="1200" kern="1200" noProof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</a:p>
          <a:p>
            <a:r>
              <a:rPr lang="pt-PT" sz="1200" kern="1200" noProof="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Fm</a:t>
            </a:r>
            <a:r>
              <a:rPr lang="pt-PT" sz="1200" kern="1200" noProof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  Fator</a:t>
            </a:r>
            <a:r>
              <a:rPr lang="pt-PT" sz="1200" kern="1200" baseline="0" noProof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de conservação do sistema de iluminação</a:t>
            </a:r>
            <a:endParaRPr lang="pt-PT" sz="1200" kern="1200" noProof="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pt-PT" sz="1200" kern="1200" noProof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RW: Largura da estrada</a:t>
            </a:r>
          </a:p>
          <a:p>
            <a:r>
              <a:rPr lang="pt-PT" sz="1200" kern="1200" noProof="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Fdim</a:t>
            </a:r>
            <a:r>
              <a:rPr lang="pt-PT" sz="1200" kern="1200" noProof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 Fator de regulação</a:t>
            </a:r>
          </a:p>
          <a:p>
            <a:r>
              <a:rPr lang="pt-PT" sz="1200" kern="1200" noProof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Em: Iluminância</a:t>
            </a:r>
          </a:p>
          <a:p>
            <a:r>
              <a:rPr lang="pt-PT" sz="1200" kern="1200" noProof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T: Tempo (h)</a:t>
            </a:r>
          </a:p>
          <a:p>
            <a:r>
              <a:rPr lang="pt-PT" sz="1200" kern="1200" noProof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Ƞ: Eficácia da luminária</a:t>
            </a:r>
          </a:p>
          <a:p>
            <a:r>
              <a:rPr lang="pt-PT" sz="1200" kern="1200" noProof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M: Fator</a:t>
            </a:r>
            <a:r>
              <a:rPr lang="pt-PT" sz="1200" kern="1200" baseline="0" noProof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de instalação</a:t>
            </a:r>
            <a:r>
              <a:rPr lang="pt-PT" sz="1200" kern="1200" noProof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 </a:t>
            </a:r>
          </a:p>
          <a:p>
            <a:pPr lvl="0"/>
            <a:r>
              <a:rPr lang="pt-PT" sz="1200" kern="1200" noProof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M=1.3 para sistemas de iluminação</a:t>
            </a:r>
            <a:r>
              <a:rPr lang="pt-PT" sz="1200" kern="1200" baseline="0" noProof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existentes onde as posições dos pontos de luz e postes não podem ser alteradas</a:t>
            </a:r>
            <a:endParaRPr lang="pt-PT" sz="1200" kern="1200" noProof="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pt-PT" sz="1200" kern="1200" noProof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M=1.2 para sistemas</a:t>
            </a:r>
            <a:r>
              <a:rPr lang="pt-PT" sz="1200" kern="1200" baseline="0" noProof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de iluminação novos</a:t>
            </a:r>
            <a:endParaRPr lang="pt-PT" noProof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7C40DC-1A3F-44D6-94E0-280E93A6C73A}" type="slidenum">
              <a:rPr lang="pt-PT" smtClean="0"/>
              <a:t>6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12514782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PT" dirty="0" smtClean="0"/>
              <a:t>TCO – Total cost of ownership</a:t>
            </a:r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7C40DC-1A3F-44D6-94E0-280E93A6C73A}" type="slidenum">
              <a:rPr lang="pt-PT" smtClean="0"/>
              <a:t>15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9126379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50000"/>
                  </a:schemeClr>
                </a:solidFill>
              </a:defRPr>
            </a:lvl1pPr>
            <a:lvl2pPr>
              <a:defRPr>
                <a:solidFill>
                  <a:schemeClr val="accent6">
                    <a:lumMod val="50000"/>
                  </a:schemeClr>
                </a:solidFill>
              </a:defRPr>
            </a:lvl2pPr>
            <a:lvl3pPr>
              <a:defRPr>
                <a:solidFill>
                  <a:schemeClr val="accent6">
                    <a:lumMod val="50000"/>
                  </a:schemeClr>
                </a:solidFill>
              </a:defRPr>
            </a:lvl3pPr>
            <a:lvl4pPr>
              <a:defRPr>
                <a:solidFill>
                  <a:schemeClr val="accent6">
                    <a:lumMod val="50000"/>
                  </a:schemeClr>
                </a:solidFill>
              </a:defRPr>
            </a:lvl4pPr>
            <a:lvl5pPr>
              <a:defRPr>
                <a:solidFill>
                  <a:schemeClr val="accent6">
                    <a:lumMod val="50000"/>
                  </a:schemeClr>
                </a:solidFill>
              </a:defRPr>
            </a:lvl5pPr>
          </a:lstStyle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12" name="Text Box 174"/>
          <p:cNvSpPr txBox="1">
            <a:spLocks noChangeArrowheads="1"/>
          </p:cNvSpPr>
          <p:nvPr userDrawn="1"/>
        </p:nvSpPr>
        <p:spPr bwMode="auto">
          <a:xfrm>
            <a:off x="7932737" y="6406518"/>
            <a:ext cx="754063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fld id="{AA39F9B6-8327-CB47-BEEA-8B503213E9D8}" type="slidenum">
              <a:rPr lang="de-DE" sz="1200" b="0">
                <a:solidFill>
                  <a:schemeClr val="tx1"/>
                </a:solidFill>
              </a:rPr>
              <a:pPr algn="r">
                <a:spcBef>
                  <a:spcPct val="50000"/>
                </a:spcBef>
              </a:pPr>
              <a:t>‹#›</a:t>
            </a:fld>
            <a:endParaRPr lang="de-DE" sz="1200" b="0" dirty="0">
              <a:solidFill>
                <a:schemeClr val="tx1"/>
              </a:solidFill>
            </a:endParaRPr>
          </a:p>
        </p:txBody>
      </p:sp>
      <p:sp>
        <p:nvSpPr>
          <p:cNvPr id="7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85992"/>
          </a:xfrm>
        </p:spPr>
        <p:txBody>
          <a:bodyPr/>
          <a:lstStyle>
            <a:lvl1pPr>
              <a:defRPr>
                <a:solidFill>
                  <a:schemeClr val="accent6">
                    <a:lumMod val="50000"/>
                  </a:schemeClr>
                </a:solidFill>
              </a:defRPr>
            </a:lvl1pPr>
          </a:lstStyle>
          <a:p>
            <a:r>
              <a:rPr lang="de-DE" dirty="0"/>
              <a:t>Titelmasterformat durch Klicken bearbeiten</a:t>
            </a:r>
          </a:p>
        </p:txBody>
      </p:sp>
      <p:pic>
        <p:nvPicPr>
          <p:cNvPr id="1026" name="Picture 2" descr="C:\Users\boris\Desktop\EU-Funded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0528" y="6312873"/>
            <a:ext cx="950120" cy="3454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Bild 12"/>
          <p:cNvPicPr/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6274756"/>
            <a:ext cx="1108856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91365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457200" y="2130425"/>
            <a:ext cx="8001000" cy="1470025"/>
          </a:xfrm>
        </p:spPr>
        <p:txBody>
          <a:bodyPr>
            <a:normAutofit/>
          </a:bodyPr>
          <a:lstStyle>
            <a:lvl1pPr algn="l">
              <a:defRPr sz="3200" b="1">
                <a:solidFill>
                  <a:schemeClr val="tx2"/>
                </a:solidFill>
              </a:defRPr>
            </a:lvl1pPr>
          </a:lstStyle>
          <a:p>
            <a:r>
              <a:rPr lang="de-DE" dirty="0"/>
              <a:t>Titelmasterformat durch Klicken bearbeiten</a:t>
            </a:r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457200" y="3680268"/>
            <a:ext cx="8001000" cy="1020075"/>
          </a:xfrm>
        </p:spPr>
        <p:txBody>
          <a:bodyPr>
            <a:normAutofit/>
          </a:bodyPr>
          <a:lstStyle>
            <a:lvl1pPr marL="0" indent="0" algn="l">
              <a:buNone/>
              <a:defRPr sz="2000">
                <a:solidFill>
                  <a:srgbClr val="000000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dirty="0"/>
              <a:t>Formatvorlage des Untertitelmasters durch Klicken bearbeiten</a:t>
            </a:r>
          </a:p>
        </p:txBody>
      </p:sp>
      <p:cxnSp>
        <p:nvCxnSpPr>
          <p:cNvPr id="5" name="Gerade Verbindung 4"/>
          <p:cNvCxnSpPr/>
          <p:nvPr userDrawn="1"/>
        </p:nvCxnSpPr>
        <p:spPr>
          <a:xfrm>
            <a:off x="0" y="1260630"/>
            <a:ext cx="9144000" cy="0"/>
          </a:xfrm>
          <a:prstGeom prst="line">
            <a:avLst/>
          </a:prstGeom>
          <a:ln w="19050">
            <a:solidFill>
              <a:schemeClr val="bg1"/>
            </a:solidFill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295232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8599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dirty="0"/>
              <a:t>Mastertitelformat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491450"/>
            <a:ext cx="8229600" cy="463471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 dirty="0"/>
          </a:p>
        </p:txBody>
      </p:sp>
      <p:cxnSp>
        <p:nvCxnSpPr>
          <p:cNvPr id="6" name="Gerade Verbindung 5"/>
          <p:cNvCxnSpPr/>
          <p:nvPr/>
        </p:nvCxnSpPr>
        <p:spPr>
          <a:xfrm>
            <a:off x="0" y="1260630"/>
            <a:ext cx="9144000" cy="0"/>
          </a:xfrm>
          <a:prstGeom prst="line">
            <a:avLst/>
          </a:prstGeom>
          <a:ln w="19050">
            <a:solidFill>
              <a:srgbClr val="FDEA29"/>
            </a:solidFill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440735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l" defTabSz="457200" rtl="0" eaLnBrk="1" latinLnBrk="0" hangingPunct="1">
        <a:spcBef>
          <a:spcPct val="0"/>
        </a:spcBef>
        <a:buNone/>
        <a:defRPr sz="2400" b="1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0" indent="0" algn="l" defTabSz="457200" rtl="0" eaLnBrk="1" latinLnBrk="0" hangingPunct="1">
        <a:spcBef>
          <a:spcPct val="20000"/>
        </a:spcBef>
        <a:buFont typeface="Arial"/>
        <a:buNone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558000" indent="-270000" algn="l" defTabSz="457200" rtl="0" eaLnBrk="1" latinLnBrk="0" hangingPunct="1">
        <a:spcBef>
          <a:spcPct val="20000"/>
        </a:spcBef>
        <a:buClr>
          <a:schemeClr val="accent1"/>
        </a:buClr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72800" indent="-194400" algn="l" defTabSz="457200" rtl="0" eaLnBrk="1" latinLnBrk="0" hangingPunct="1">
        <a:spcBef>
          <a:spcPct val="200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530000" indent="-230400" algn="l" defTabSz="457200" rtl="0" eaLnBrk="1" latinLnBrk="0" hangingPunct="1">
        <a:spcBef>
          <a:spcPct val="20000"/>
        </a:spcBef>
        <a:buFont typeface="Arial"/>
        <a:buChar char="–"/>
        <a:defRPr sz="1800" kern="1200">
          <a:solidFill>
            <a:schemeClr val="tx1">
              <a:lumMod val="95000"/>
              <a:lumOff val="5000"/>
            </a:schemeClr>
          </a:solidFill>
          <a:latin typeface="+mn-lt"/>
          <a:ea typeface="+mn-ea"/>
          <a:cs typeface="+mn-cs"/>
        </a:defRPr>
      </a:lvl4pPr>
      <a:lvl5pPr marL="1987200" indent="-194400" algn="l" defTabSz="457200" rtl="0" eaLnBrk="1" latinLnBrk="0" hangingPunct="1">
        <a:spcBef>
          <a:spcPct val="20000"/>
        </a:spcBef>
        <a:buFont typeface="Arial"/>
        <a:buChar char="»"/>
        <a:defRPr sz="1600" kern="1200">
          <a:solidFill>
            <a:schemeClr val="tx1">
              <a:lumMod val="95000"/>
              <a:lumOff val="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3" Type="http://schemas.openxmlformats.org/officeDocument/2006/relationships/image" Target="../media/image6.jpeg"/><Relationship Id="rId7" Type="http://schemas.openxmlformats.org/officeDocument/2006/relationships/image" Target="../media/image10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10" Type="http://schemas.openxmlformats.org/officeDocument/2006/relationships/image" Target="../media/image13.png"/><Relationship Id="rId4" Type="http://schemas.openxmlformats.org/officeDocument/2006/relationships/image" Target="../media/image7.jpeg"/><Relationship Id="rId9" Type="http://schemas.openxmlformats.org/officeDocument/2006/relationships/image" Target="../media/image12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#_ftnref1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hyperlink" Target="#_ftnref2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Untertitel 5"/>
          <p:cNvSpPr>
            <a:spLocks noGrp="1"/>
          </p:cNvSpPr>
          <p:nvPr>
            <p:ph type="subTitle" idx="1"/>
          </p:nvPr>
        </p:nvSpPr>
        <p:spPr>
          <a:xfrm>
            <a:off x="457200" y="3915141"/>
            <a:ext cx="8001000" cy="1404083"/>
          </a:xfrm>
        </p:spPr>
        <p:txBody>
          <a:bodyPr>
            <a:noAutofit/>
          </a:bodyPr>
          <a:lstStyle/>
          <a:p>
            <a:pPr lvl="0" algn="r"/>
            <a:r>
              <a:rPr lang="pt-PT" sz="3600" b="1" dirty="0" smtClean="0"/>
              <a:t>Critérios de aquisição</a:t>
            </a:r>
            <a:endParaRPr lang="de-DE" sz="3600" b="1" i="1" dirty="0">
              <a:latin typeface="+mj-lt"/>
            </a:endParaRPr>
          </a:p>
        </p:txBody>
      </p:sp>
      <p:sp>
        <p:nvSpPr>
          <p:cNvPr id="7" name="Untertitel 2"/>
          <p:cNvSpPr txBox="1">
            <a:spLocks/>
          </p:cNvSpPr>
          <p:nvPr/>
        </p:nvSpPr>
        <p:spPr>
          <a:xfrm>
            <a:off x="457200" y="5319224"/>
            <a:ext cx="8001000" cy="1057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de-DE" sz="1400" dirty="0" smtClean="0">
                <a:solidFill>
                  <a:srgbClr val="595959"/>
                </a:solidFill>
                <a:latin typeface="Arial"/>
              </a:rPr>
              <a:t>Elaborador por </a:t>
            </a:r>
            <a:r>
              <a:rPr lang="de-DE" sz="1400" dirty="0">
                <a:solidFill>
                  <a:srgbClr val="595959"/>
                </a:solidFill>
                <a:latin typeface="Arial"/>
              </a:rPr>
              <a:t>ISR – </a:t>
            </a:r>
            <a:r>
              <a:rPr lang="de-DE" sz="1400" dirty="0" smtClean="0">
                <a:solidFill>
                  <a:srgbClr val="595959"/>
                </a:solidFill>
                <a:latin typeface="Arial"/>
              </a:rPr>
              <a:t>Universidade de Coimbra</a:t>
            </a:r>
            <a:endParaRPr kumimoji="0" lang="de-DE" sz="1400" b="0" i="0" u="none" strike="noStrike" kern="1200" cap="none" spc="0" normalizeH="0" baseline="0" noProof="0" dirty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de-DE" sz="1400" dirty="0" smtClean="0">
                <a:solidFill>
                  <a:srgbClr val="595959"/>
                </a:solidFill>
                <a:latin typeface="Arial"/>
              </a:rPr>
              <a:t>Agosto de </a:t>
            </a:r>
            <a:r>
              <a:rPr kumimoji="0" lang="de-DE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2017</a:t>
            </a:r>
            <a:endParaRPr kumimoji="0" lang="de-DE" sz="1400" b="0" i="0" u="none" strike="noStrike" kern="1200" cap="none" spc="0" normalizeH="0" baseline="0" noProof="0" dirty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endParaRPr kumimoji="0" lang="de-DE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pic>
        <p:nvPicPr>
          <p:cNvPr id="8" name="Picture 2" descr="C:\Users\boris\Desktop\premiumlightpro_logo_rgb_bi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1799" y="1247228"/>
            <a:ext cx="5095875" cy="19686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3380570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4. Critérios técnicos – Critérios qualidade e </a:t>
            </a:r>
            <a:r>
              <a:rPr lang="pt-PT" i="1" dirty="0" smtClean="0"/>
              <a:t>design</a:t>
            </a:r>
            <a:endParaRPr lang="pt-PT" dirty="0"/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34132960"/>
              </p:ext>
            </p:extLst>
          </p:nvPr>
        </p:nvGraphicFramePr>
        <p:xfrm>
          <a:off x="201479" y="1377175"/>
          <a:ext cx="8803036" cy="515264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613140">
                  <a:extLst>
                    <a:ext uri="{9D8B030D-6E8A-4147-A177-3AD203B41FA5}">
                      <a16:colId xmlns:a16="http://schemas.microsoft.com/office/drawing/2014/main" val="1638779471"/>
                    </a:ext>
                  </a:extLst>
                </a:gridCol>
                <a:gridCol w="887602">
                  <a:extLst>
                    <a:ext uri="{9D8B030D-6E8A-4147-A177-3AD203B41FA5}">
                      <a16:colId xmlns:a16="http://schemas.microsoft.com/office/drawing/2014/main" val="4103560339"/>
                    </a:ext>
                  </a:extLst>
                </a:gridCol>
                <a:gridCol w="887602">
                  <a:extLst>
                    <a:ext uri="{9D8B030D-6E8A-4147-A177-3AD203B41FA5}">
                      <a16:colId xmlns:a16="http://schemas.microsoft.com/office/drawing/2014/main" val="4125181369"/>
                    </a:ext>
                  </a:extLst>
                </a:gridCol>
                <a:gridCol w="957901">
                  <a:extLst>
                    <a:ext uri="{9D8B030D-6E8A-4147-A177-3AD203B41FA5}">
                      <a16:colId xmlns:a16="http://schemas.microsoft.com/office/drawing/2014/main" val="2467292999"/>
                    </a:ext>
                  </a:extLst>
                </a:gridCol>
                <a:gridCol w="1403625">
                  <a:extLst>
                    <a:ext uri="{9D8B030D-6E8A-4147-A177-3AD203B41FA5}">
                      <a16:colId xmlns:a16="http://schemas.microsoft.com/office/drawing/2014/main" val="2409022998"/>
                    </a:ext>
                  </a:extLst>
                </a:gridCol>
                <a:gridCol w="1303721">
                  <a:extLst>
                    <a:ext uri="{9D8B030D-6E8A-4147-A177-3AD203B41FA5}">
                      <a16:colId xmlns:a16="http://schemas.microsoft.com/office/drawing/2014/main" val="3528362872"/>
                    </a:ext>
                  </a:extLst>
                </a:gridCol>
                <a:gridCol w="1749445">
                  <a:extLst>
                    <a:ext uri="{9D8B030D-6E8A-4147-A177-3AD203B41FA5}">
                      <a16:colId xmlns:a16="http://schemas.microsoft.com/office/drawing/2014/main" val="1975801291"/>
                    </a:ext>
                  </a:extLst>
                </a:gridCol>
              </a:tblGrid>
              <a:tr h="27692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400" noProof="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</a:rPr>
                        <a:t>Critérios</a:t>
                      </a:r>
                      <a:endParaRPr lang="pt-PT" sz="1400" noProof="0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118" marR="35118" marT="0" marB="0" anchor="ctr"/>
                </a:tc>
                <a:tc grid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400" noProof="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</a:rPr>
                        <a:t>Requisitos</a:t>
                      </a:r>
                      <a:r>
                        <a:rPr lang="pt-PT" sz="1400" baseline="0" noProof="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</a:rPr>
                        <a:t> </a:t>
                      </a:r>
                      <a:endParaRPr lang="pt-PT" sz="1400" noProof="0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118" marR="35118" marT="0" marB="0" anchor="ctr"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PT" sz="1400" noProof="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</a:rPr>
                        <a:t>Requisitos obrigatórios</a:t>
                      </a:r>
                      <a:endParaRPr lang="pt-PT" sz="1400" noProof="0" dirty="0" smtClean="0">
                        <a:solidFill>
                          <a:srgbClr val="002060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118" marR="35118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PT" sz="1400" noProof="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</a:rPr>
                        <a:t>Critérios de adjudicação</a:t>
                      </a:r>
                      <a:endParaRPr lang="pt-PT" sz="1400" noProof="0" dirty="0" smtClean="0">
                        <a:solidFill>
                          <a:srgbClr val="002060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118" marR="35118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pt-PT" sz="1400" noProof="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</a:rPr>
                        <a:t>Comentários</a:t>
                      </a:r>
                      <a:endParaRPr lang="pt-PT" sz="1400" noProof="0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118" marR="35118" marT="0" marB="0" anchor="ctr"/>
                </a:tc>
                <a:extLst>
                  <a:ext uri="{0D108BD9-81ED-4DB2-BD59-A6C34878D82A}">
                    <a16:rowId xmlns:a16="http://schemas.microsoft.com/office/drawing/2014/main" val="20266455"/>
                  </a:ext>
                </a:extLst>
              </a:tr>
              <a:tr h="158532">
                <a:tc rowSpan="7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400" noProof="0" dirty="0" smtClean="0">
                          <a:solidFill>
                            <a:srgbClr val="002060"/>
                          </a:solidFill>
                          <a:effectLst/>
                        </a:rPr>
                        <a:t>Distribuição da luz (uniformidade da </a:t>
                      </a:r>
                      <a:r>
                        <a:rPr lang="pt-PT" sz="1400" noProof="0" dirty="0" smtClean="0">
                          <a:solidFill>
                            <a:srgbClr val="002060"/>
                          </a:solidFill>
                          <a:effectLst/>
                        </a:rPr>
                        <a:t>iluminância)</a:t>
                      </a:r>
                      <a:endParaRPr lang="pt-PT" sz="1400" noProof="0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118" marR="35118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400" noProof="0" dirty="0" smtClean="0">
                          <a:effectLst/>
                        </a:rPr>
                        <a:t>Classe da estrada</a:t>
                      </a:r>
                      <a:endParaRPr lang="pt-PT" sz="1400" noProof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118" marR="35118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400" noProof="0" dirty="0" err="1" smtClean="0">
                          <a:effectLst/>
                        </a:rPr>
                        <a:t>Uo</a:t>
                      </a:r>
                      <a:endParaRPr lang="pt-PT" sz="1400" noProof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118" marR="35118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400" noProof="0" dirty="0" smtClean="0">
                          <a:effectLst/>
                        </a:rPr>
                        <a:t>Ul</a:t>
                      </a:r>
                      <a:endParaRPr lang="pt-PT" sz="1400" noProof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118" marR="3511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400" noProof="0" dirty="0" smtClean="0">
                          <a:effectLst/>
                          <a:sym typeface="Wingdings" panose="05000000000000000000" pitchFamily="2" charset="2"/>
                        </a:rPr>
                        <a:t></a:t>
                      </a:r>
                      <a:endParaRPr lang="pt-PT" sz="1400" noProof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118" marR="3511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400" noProof="0" dirty="0" smtClean="0">
                          <a:effectLst/>
                        </a:rPr>
                        <a:t> </a:t>
                      </a:r>
                      <a:endParaRPr lang="pt-PT" sz="1400" noProof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118" marR="35118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pt-PT" sz="1400" noProof="0" dirty="0" smtClean="0">
                          <a:effectLst/>
                        </a:rPr>
                        <a:t> </a:t>
                      </a:r>
                      <a:endParaRPr lang="pt-PT" sz="1400" noProof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118" marR="35118" marT="0" marB="0" anchor="ctr"/>
                </a:tc>
                <a:extLst>
                  <a:ext uri="{0D108BD9-81ED-4DB2-BD59-A6C34878D82A}">
                    <a16:rowId xmlns:a16="http://schemas.microsoft.com/office/drawing/2014/main" val="2500629169"/>
                  </a:ext>
                </a:extLst>
              </a:tr>
              <a:tr h="138464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400" noProof="0" dirty="0" smtClean="0">
                          <a:effectLst/>
                        </a:rPr>
                        <a:t>M1</a:t>
                      </a:r>
                      <a:endParaRPr lang="pt-PT" sz="1400" noProof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118" marR="35118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400" noProof="0" dirty="0" smtClean="0">
                          <a:effectLst/>
                        </a:rPr>
                        <a:t>0.4</a:t>
                      </a:r>
                      <a:endParaRPr lang="pt-PT" sz="1400" noProof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118" marR="35118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400" noProof="0" dirty="0" smtClean="0">
                          <a:effectLst/>
                        </a:rPr>
                        <a:t>0.7</a:t>
                      </a:r>
                      <a:endParaRPr lang="pt-PT" sz="1400" noProof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118" marR="35118" marT="0" marB="0" anchor="ctr"/>
                </a:tc>
                <a:tc rowSpan="6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400" noProof="0" dirty="0" smtClean="0">
                          <a:effectLst/>
                          <a:sym typeface="Wingdings" panose="05000000000000000000" pitchFamily="2" charset="2"/>
                        </a:rPr>
                        <a:t></a:t>
                      </a:r>
                      <a:endParaRPr lang="pt-PT" sz="1400" noProof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118" marR="35118" marT="0" marB="0" anchor="ctr"/>
                </a:tc>
                <a:tc rowSpan="6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400" noProof="0" dirty="0" smtClean="0">
                          <a:effectLst/>
                        </a:rPr>
                        <a:t> </a:t>
                      </a:r>
                      <a:endParaRPr lang="pt-PT" sz="1400" noProof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118" marR="35118" marT="0" marB="0" anchor="ctr"/>
                </a:tc>
                <a:tc rowSpan="6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pt-PT" sz="1400" noProof="0" dirty="0" smtClean="0">
                          <a:effectLst/>
                        </a:rPr>
                        <a:t>De acordo</a:t>
                      </a:r>
                      <a:r>
                        <a:rPr lang="pt-PT" sz="1400" baseline="0" noProof="0" dirty="0" smtClean="0">
                          <a:effectLst/>
                        </a:rPr>
                        <a:t> com a norma EN13201 a UI (uniformidade longitudinal) só é relevante para seções de estradas longas sem interrupções.</a:t>
                      </a:r>
                      <a:r>
                        <a:rPr lang="pt-PT" sz="1400" noProof="0" dirty="0" smtClean="0">
                          <a:effectLst/>
                        </a:rPr>
                        <a:t> </a:t>
                      </a:r>
                      <a:endParaRPr lang="pt-PT" sz="1400" noProof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118" marR="35118" marT="0" marB="0" anchor="ctr"/>
                </a:tc>
                <a:extLst>
                  <a:ext uri="{0D108BD9-81ED-4DB2-BD59-A6C34878D82A}">
                    <a16:rowId xmlns:a16="http://schemas.microsoft.com/office/drawing/2014/main" val="1288869285"/>
                  </a:ext>
                </a:extLst>
              </a:tr>
              <a:tr h="138464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400" noProof="0" dirty="0" smtClean="0">
                          <a:effectLst/>
                        </a:rPr>
                        <a:t>M2</a:t>
                      </a:r>
                      <a:endParaRPr lang="pt-PT" sz="1400" noProof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118" marR="35118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400" noProof="0" dirty="0" smtClean="0">
                          <a:effectLst/>
                        </a:rPr>
                        <a:t>0.4</a:t>
                      </a:r>
                      <a:endParaRPr lang="pt-PT" sz="1400" noProof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118" marR="35118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400" noProof="0" dirty="0" smtClean="0">
                          <a:effectLst/>
                        </a:rPr>
                        <a:t>0.7</a:t>
                      </a:r>
                      <a:endParaRPr lang="pt-PT" sz="1400" noProof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118" marR="35118" marT="0" marB="0" anchor="ctr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08112158"/>
                  </a:ext>
                </a:extLst>
              </a:tr>
              <a:tr h="138464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400" noProof="0" dirty="0" smtClean="0">
                          <a:effectLst/>
                        </a:rPr>
                        <a:t>M3</a:t>
                      </a:r>
                      <a:endParaRPr lang="pt-PT" sz="1400" noProof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118" marR="35118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400" noProof="0" dirty="0" smtClean="0">
                          <a:effectLst/>
                        </a:rPr>
                        <a:t>0.4</a:t>
                      </a:r>
                      <a:endParaRPr lang="pt-PT" sz="1400" noProof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118" marR="35118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400" noProof="0" dirty="0" smtClean="0">
                          <a:effectLst/>
                        </a:rPr>
                        <a:t>0.6</a:t>
                      </a:r>
                      <a:endParaRPr lang="pt-PT" sz="1400" noProof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118" marR="35118" marT="0" marB="0" anchor="ctr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97026946"/>
                  </a:ext>
                </a:extLst>
              </a:tr>
              <a:tr h="138464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400" noProof="0" dirty="0" smtClean="0">
                          <a:effectLst/>
                        </a:rPr>
                        <a:t>M4</a:t>
                      </a:r>
                      <a:endParaRPr lang="pt-PT" sz="1400" noProof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118" marR="35118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400" noProof="0" dirty="0" smtClean="0">
                          <a:effectLst/>
                        </a:rPr>
                        <a:t>0.4</a:t>
                      </a:r>
                      <a:endParaRPr lang="pt-PT" sz="1400" noProof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118" marR="35118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400" noProof="0" dirty="0" smtClean="0">
                          <a:effectLst/>
                        </a:rPr>
                        <a:t>0.6</a:t>
                      </a:r>
                      <a:endParaRPr lang="pt-PT" sz="1400" noProof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118" marR="35118" marT="0" marB="0" anchor="ctr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46443789"/>
                  </a:ext>
                </a:extLst>
              </a:tr>
              <a:tr h="138464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400" noProof="0" dirty="0" smtClean="0">
                          <a:effectLst/>
                        </a:rPr>
                        <a:t>M5</a:t>
                      </a:r>
                      <a:endParaRPr lang="pt-PT" sz="1400" noProof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118" marR="35118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400" noProof="0" dirty="0" smtClean="0">
                          <a:effectLst/>
                        </a:rPr>
                        <a:t>0.35</a:t>
                      </a:r>
                      <a:endParaRPr lang="pt-PT" sz="1400" noProof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118" marR="35118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400" noProof="0" dirty="0" smtClean="0">
                          <a:effectLst/>
                        </a:rPr>
                        <a:t>0.4</a:t>
                      </a:r>
                      <a:endParaRPr lang="pt-PT" sz="1400" noProof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118" marR="35118" marT="0" marB="0" anchor="ctr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63219129"/>
                  </a:ext>
                </a:extLst>
              </a:tr>
              <a:tr h="138464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400" noProof="0" dirty="0" smtClean="0">
                          <a:effectLst/>
                        </a:rPr>
                        <a:t>M6</a:t>
                      </a:r>
                      <a:endParaRPr lang="pt-PT" sz="1400" noProof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118" marR="35118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400" noProof="0" dirty="0" smtClean="0">
                          <a:effectLst/>
                        </a:rPr>
                        <a:t>0.35</a:t>
                      </a:r>
                      <a:endParaRPr lang="pt-PT" sz="1400" noProof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118" marR="35118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400" noProof="0" dirty="0" smtClean="0">
                          <a:effectLst/>
                        </a:rPr>
                        <a:t>0.4</a:t>
                      </a:r>
                      <a:endParaRPr lang="pt-PT" sz="1400" noProof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118" marR="35118" marT="0" marB="0" anchor="ctr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34918715"/>
                  </a:ext>
                </a:extLst>
              </a:tr>
              <a:tr h="41539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400" noProof="0" dirty="0" smtClean="0">
                          <a:solidFill>
                            <a:srgbClr val="002060"/>
                          </a:solidFill>
                          <a:effectLst/>
                        </a:rPr>
                        <a:t>Poluição luminosa </a:t>
                      </a:r>
                      <a:endParaRPr lang="pt-PT" sz="1400" noProof="0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118" marR="35118" marT="0" marB="0" anchor="ctr"/>
                </a:tc>
                <a:tc grid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400" noProof="0" dirty="0" smtClean="0">
                          <a:effectLst/>
                        </a:rPr>
                        <a:t>RULO respetivamente ULOR = 0%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400" noProof="0" dirty="0" smtClean="0">
                          <a:effectLst/>
                        </a:rPr>
                        <a:t>RULO   rácio de emissão de luz acima do horizonte</a:t>
                      </a:r>
                      <a:endParaRPr lang="pt-PT" sz="1400" noProof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118" marR="35118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400" noProof="0" dirty="0" smtClean="0">
                          <a:effectLst/>
                          <a:sym typeface="Wingdings" panose="05000000000000000000" pitchFamily="2" charset="2"/>
                        </a:rPr>
                        <a:t></a:t>
                      </a:r>
                      <a:endParaRPr lang="pt-PT" sz="1400" noProof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118" marR="3511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400" noProof="0" dirty="0" smtClean="0">
                          <a:effectLst/>
                        </a:rPr>
                        <a:t> </a:t>
                      </a:r>
                      <a:endParaRPr lang="pt-PT" sz="1400" noProof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118" marR="35118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pt-PT" sz="1400" noProof="0" dirty="0" smtClean="0">
                          <a:effectLst/>
                        </a:rPr>
                        <a:t>Uma ULOR</a:t>
                      </a:r>
                      <a:r>
                        <a:rPr lang="pt-PT" sz="1400" baseline="0" noProof="0" dirty="0" smtClean="0">
                          <a:effectLst/>
                        </a:rPr>
                        <a:t> diferente pode ser apropriada para casos específicos, devendo ser justificada</a:t>
                      </a:r>
                      <a:endParaRPr lang="pt-PT" sz="1400" noProof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118" marR="35118" marT="0" marB="0" anchor="ctr"/>
                </a:tc>
                <a:extLst>
                  <a:ext uri="{0D108BD9-81ED-4DB2-BD59-A6C34878D82A}">
                    <a16:rowId xmlns:a16="http://schemas.microsoft.com/office/drawing/2014/main" val="2023676591"/>
                  </a:ext>
                </a:extLst>
              </a:tr>
              <a:tr h="41539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400" noProof="0" dirty="0" smtClean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Proteção contra Brilho encadeante (incapacitante</a:t>
                      </a:r>
                      <a:r>
                        <a:rPr lang="pt-PT" sz="1400" baseline="0" noProof="0" dirty="0" smtClean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pt-PT" sz="1400" noProof="0" dirty="0" smtClean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e de desconforto)</a:t>
                      </a:r>
                      <a:endParaRPr lang="pt-PT" sz="1400" noProof="0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 grid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400" noProof="0" dirty="0" smtClean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Brilho incapacitante: G4 ou superior</a:t>
                      </a:r>
                      <a:endParaRPr lang="pt-PT" sz="1400" noProof="0" dirty="0" smtClean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400" noProof="0" dirty="0" smtClean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Brilho</a:t>
                      </a:r>
                      <a:r>
                        <a:rPr lang="pt-PT" sz="1400" baseline="0" noProof="0" dirty="0" smtClean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de desconforto</a:t>
                      </a:r>
                      <a:r>
                        <a:rPr lang="pt-PT" sz="1400" noProof="0" dirty="0" smtClean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: G6 ou G5</a:t>
                      </a:r>
                      <a:endParaRPr lang="pt-PT" sz="1400" noProof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  <a:defRPr/>
                      </a:pPr>
                      <a:r>
                        <a:rPr lang="pt-PT" sz="1400" b="0" noProof="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  <a:sym typeface="Wingdings" panose="05000000000000000000" pitchFamily="2" charset="2"/>
                        </a:rPr>
                        <a:t></a:t>
                      </a:r>
                      <a:endParaRPr lang="pt-PT" sz="1400" b="0" noProof="0" dirty="0" smtClean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pt-PT" sz="1400" noProof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118" marR="35118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  <a:defRPr/>
                      </a:pPr>
                      <a:r>
                        <a:rPr lang="pt-PT" sz="1400" noProof="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Ver por </a:t>
                      </a:r>
                      <a:r>
                        <a:rPr lang="pt-PT" sz="1400" noProof="0" dirty="0" err="1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ex</a:t>
                      </a:r>
                      <a:r>
                        <a:rPr lang="pt-PT" sz="1400" noProof="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: guias para iluminação rodoviária na Dinamarca)</a:t>
                      </a:r>
                      <a:endParaRPr lang="pt-PT" sz="1400" noProof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118" marR="35118" marT="0" marB="0" anchor="ctr"/>
                </a:tc>
                <a:extLst>
                  <a:ext uri="{0D108BD9-81ED-4DB2-BD59-A6C34878D82A}">
                    <a16:rowId xmlns:a16="http://schemas.microsoft.com/office/drawing/2014/main" val="334963406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7945426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4. Critérios técnicos – Critérios qualidade e </a:t>
            </a:r>
            <a:r>
              <a:rPr lang="pt-PT" i="1" dirty="0" smtClean="0"/>
              <a:t>design</a:t>
            </a:r>
            <a:endParaRPr lang="pt-PT" dirty="0"/>
          </a:p>
        </p:txBody>
      </p:sp>
      <p:graphicFrame>
        <p:nvGraphicFramePr>
          <p:cNvPr id="5" name="Content Placeholder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61675845"/>
              </p:ext>
            </p:extLst>
          </p:nvPr>
        </p:nvGraphicFramePr>
        <p:xfrm>
          <a:off x="95536" y="1365329"/>
          <a:ext cx="8927024" cy="47360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821755">
                  <a:extLst>
                    <a:ext uri="{9D8B030D-6E8A-4147-A177-3AD203B41FA5}">
                      <a16:colId xmlns:a16="http://schemas.microsoft.com/office/drawing/2014/main" val="2406609896"/>
                    </a:ext>
                  </a:extLst>
                </a:gridCol>
                <a:gridCol w="2967221">
                  <a:extLst>
                    <a:ext uri="{9D8B030D-6E8A-4147-A177-3AD203B41FA5}">
                      <a16:colId xmlns:a16="http://schemas.microsoft.com/office/drawing/2014/main" val="3967471217"/>
                    </a:ext>
                  </a:extLst>
                </a:gridCol>
                <a:gridCol w="1216733">
                  <a:extLst>
                    <a:ext uri="{9D8B030D-6E8A-4147-A177-3AD203B41FA5}">
                      <a16:colId xmlns:a16="http://schemas.microsoft.com/office/drawing/2014/main" val="1186685876"/>
                    </a:ext>
                  </a:extLst>
                </a:gridCol>
                <a:gridCol w="1132764">
                  <a:extLst>
                    <a:ext uri="{9D8B030D-6E8A-4147-A177-3AD203B41FA5}">
                      <a16:colId xmlns:a16="http://schemas.microsoft.com/office/drawing/2014/main" val="2612512589"/>
                    </a:ext>
                  </a:extLst>
                </a:gridCol>
                <a:gridCol w="1788551">
                  <a:extLst>
                    <a:ext uri="{9D8B030D-6E8A-4147-A177-3AD203B41FA5}">
                      <a16:colId xmlns:a16="http://schemas.microsoft.com/office/drawing/2014/main" val="4275012587"/>
                    </a:ext>
                  </a:extLst>
                </a:gridCol>
              </a:tblGrid>
              <a:tr h="35567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400" b="1" kern="1200" noProof="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Critérios</a:t>
                      </a:r>
                      <a:endParaRPr lang="pt-PT" sz="1400" noProof="0" dirty="0">
                        <a:solidFill>
                          <a:srgbClr val="002060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622" marR="37622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400" noProof="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</a:rPr>
                        <a:t>Requisitos </a:t>
                      </a:r>
                      <a:endParaRPr lang="pt-PT" sz="1400" noProof="0" dirty="0">
                        <a:solidFill>
                          <a:srgbClr val="002060"/>
                        </a:solidFill>
                        <a:effectLst/>
                        <a:latin typeface="+mn-lt"/>
                      </a:endParaRPr>
                    </a:p>
                  </a:txBody>
                  <a:tcPr marL="37622" marR="37622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400" noProof="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</a:rPr>
                        <a:t>Requisitos obrigatórios</a:t>
                      </a:r>
                      <a:endParaRPr lang="pt-PT" sz="1400" noProof="0" dirty="0">
                        <a:solidFill>
                          <a:srgbClr val="002060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659" marR="37659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400" noProof="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</a:rPr>
                        <a:t>Critério de adjudicação</a:t>
                      </a:r>
                      <a:endParaRPr lang="pt-PT" sz="1400" noProof="0" dirty="0">
                        <a:solidFill>
                          <a:srgbClr val="002060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659" marR="37659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400" noProof="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</a:rPr>
                        <a:t>Comentários</a:t>
                      </a:r>
                      <a:endParaRPr lang="pt-PT" sz="1400" noProof="0" dirty="0">
                        <a:solidFill>
                          <a:srgbClr val="002060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659" marR="37659" marT="0" marB="0" anchor="ctr"/>
                </a:tc>
                <a:extLst>
                  <a:ext uri="{0D108BD9-81ED-4DB2-BD59-A6C34878D82A}">
                    <a16:rowId xmlns:a16="http://schemas.microsoft.com/office/drawing/2014/main" val="205502208"/>
                  </a:ext>
                </a:extLst>
              </a:tr>
              <a:tr h="736563">
                <a:tc>
                  <a:txBody>
                    <a:bodyPr/>
                    <a:lstStyle/>
                    <a:p>
                      <a:pPr>
                        <a:lnSpc>
                          <a:spcPct val="114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pt-PT" sz="1400" noProof="0" dirty="0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Proteção (classificação IP)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400" noProof="0" dirty="0" smtClean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Requisito mínimo: IP 65 para todo tipo de estradas</a:t>
                      </a:r>
                      <a:endParaRPr lang="pt-PT" sz="1400" noProof="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pt-PT" sz="1400" b="1" noProof="0" dirty="0" smtClean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  <a:sym typeface="Wingdings" panose="05000000000000000000" pitchFamily="2" charset="2"/>
                        </a:rPr>
                        <a:t></a:t>
                      </a:r>
                      <a:endParaRPr lang="pt-PT" sz="1400" noProof="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pt-PT" sz="1400" noProof="0" dirty="0" smtClean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pt-PT" sz="1400" noProof="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pt-PT" sz="1400" noProof="0" dirty="0" smtClean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</a:t>
                      </a:r>
                      <a:r>
                        <a:rPr lang="pt-PT" sz="1400" baseline="0" noProof="0" dirty="0" smtClean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classe inferior pode ser aceite desde que justificada</a:t>
                      </a:r>
                      <a:endParaRPr lang="pt-PT" sz="1400" noProof="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3893818693"/>
                  </a:ext>
                </a:extLst>
              </a:tr>
              <a:tr h="736563">
                <a:tc>
                  <a:txBody>
                    <a:bodyPr/>
                    <a:lstStyle/>
                    <a:p>
                      <a:pPr>
                        <a:lnSpc>
                          <a:spcPct val="114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pt-PT" sz="1400" noProof="0" dirty="0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Proteção de impacto (classificação IK)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400" noProof="0" dirty="0" smtClean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Requisito mínimo: IK07 para todo tipo de estradas</a:t>
                      </a:r>
                      <a:endParaRPr lang="pt-PT" sz="1400" noProof="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pt-PT" sz="1400" b="1" noProof="0" dirty="0" smtClean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  <a:sym typeface="Wingdings" panose="05000000000000000000" pitchFamily="2" charset="2"/>
                        </a:rPr>
                        <a:t></a:t>
                      </a:r>
                      <a:endParaRPr lang="pt-PT" sz="1400" noProof="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pt-PT" sz="1400" noProof="0" dirty="0" smtClean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pt-PT" sz="1400" noProof="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pt-PT" sz="1400" i="1" noProof="0" dirty="0" smtClean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pt-PT" sz="1400" noProof="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1879488387"/>
                  </a:ext>
                </a:extLst>
              </a:tr>
              <a:tr h="437599">
                <a:tc>
                  <a:txBody>
                    <a:bodyPr/>
                    <a:lstStyle/>
                    <a:p>
                      <a:pPr>
                        <a:lnSpc>
                          <a:spcPct val="114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pt-PT" sz="1400" noProof="0" dirty="0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Proteção IEC 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400" noProof="0" dirty="0" smtClean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Classe II</a:t>
                      </a:r>
                      <a:endParaRPr lang="pt-PT" sz="1400" noProof="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pt-PT" sz="1400" b="1" noProof="0" dirty="0" smtClean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  <a:sym typeface="Wingdings" panose="05000000000000000000" pitchFamily="2" charset="2"/>
                        </a:rPr>
                        <a:t></a:t>
                      </a:r>
                      <a:endParaRPr lang="pt-PT" sz="1400" noProof="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pt-PT" sz="1400" noProof="0" dirty="0" smtClean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pt-PT" sz="1400" noProof="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pt-PT" sz="1400" i="1" noProof="0" dirty="0" smtClean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pt-PT" sz="1400" noProof="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2149219595"/>
                  </a:ext>
                </a:extLst>
              </a:tr>
              <a:tr h="736563">
                <a:tc>
                  <a:txBody>
                    <a:bodyPr/>
                    <a:lstStyle/>
                    <a:p>
                      <a:pPr>
                        <a:lnSpc>
                          <a:spcPct val="114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pt-PT" sz="1400" noProof="0" dirty="0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Proteção contra sobretensão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400" noProof="0" dirty="0" smtClean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10kV</a:t>
                      </a:r>
                      <a:endParaRPr lang="pt-PT" sz="1400" noProof="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pt-PT" sz="1400" b="1" noProof="0" dirty="0" smtClean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  <a:sym typeface="Wingdings" panose="05000000000000000000" pitchFamily="2" charset="2"/>
                        </a:rPr>
                        <a:t></a:t>
                      </a:r>
                      <a:endParaRPr lang="pt-PT" sz="1400" noProof="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pt-PT" sz="1400" noProof="0" dirty="0" smtClean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pt-PT" sz="1400" noProof="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pt-PT" sz="1400" i="1" noProof="0" dirty="0" smtClean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pt-PT" sz="1400" noProof="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2401303407"/>
                  </a:ext>
                </a:extLst>
              </a:tr>
              <a:tr h="736563">
                <a:tc>
                  <a:txBody>
                    <a:bodyPr/>
                    <a:lstStyle/>
                    <a:p>
                      <a:pPr>
                        <a:lnSpc>
                          <a:spcPct val="114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pt-PT" sz="1400" noProof="0" dirty="0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Marca de conformidade para todos os componentes 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400" noProof="0" dirty="0" smtClean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ENEC e regulamentos nacionais</a:t>
                      </a:r>
                      <a:endParaRPr lang="pt-PT" sz="1400" noProof="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pt-PT" sz="1400" b="1" noProof="0" dirty="0" smtClean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  <a:sym typeface="Wingdings" panose="05000000000000000000" pitchFamily="2" charset="2"/>
                        </a:rPr>
                        <a:t></a:t>
                      </a:r>
                      <a:endParaRPr lang="pt-PT" sz="1400" noProof="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pt-PT" sz="1400" noProof="0" dirty="0" smtClean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pt-PT" sz="1400" noProof="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pt-PT" sz="1400" i="1" noProof="0" dirty="0" smtClean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pt-PT" sz="1400" noProof="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3314770922"/>
                  </a:ext>
                </a:extLst>
              </a:tr>
              <a:tr h="625164">
                <a:tc>
                  <a:txBody>
                    <a:bodyPr/>
                    <a:lstStyle/>
                    <a:p>
                      <a:pPr>
                        <a:lnSpc>
                          <a:spcPct val="114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pt-PT" sz="1400" noProof="0" dirty="0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Durabilidade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400" noProof="0" dirty="0" smtClean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Vida útil do sistema L</a:t>
                      </a:r>
                      <a:r>
                        <a:rPr lang="pt-PT" sz="1400" baseline="-25000" noProof="0" dirty="0" smtClean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80</a:t>
                      </a:r>
                      <a:r>
                        <a:rPr lang="pt-PT" sz="1400" noProof="0" dirty="0" smtClean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</a:t>
                      </a:r>
                      <a:r>
                        <a:rPr lang="pt-PT" sz="1400" baseline="-25000" noProof="0" dirty="0" smtClean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 </a:t>
                      </a:r>
                      <a:r>
                        <a:rPr lang="pt-PT" sz="1400" noProof="0" dirty="0" smtClean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≥ 100.000 horas</a:t>
                      </a:r>
                      <a:endParaRPr lang="pt-PT" sz="1400" noProof="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pt-PT" sz="1400" b="1" noProof="0" dirty="0" smtClean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  <a:sym typeface="Wingdings" panose="05000000000000000000" pitchFamily="2" charset="2"/>
                        </a:rPr>
                        <a:t></a:t>
                      </a:r>
                      <a:endParaRPr lang="pt-PT" sz="1400" noProof="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pt-PT" sz="1400" b="1" noProof="0" dirty="0" smtClean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  <a:sym typeface="Wingdings" panose="05000000000000000000" pitchFamily="2" charset="2"/>
                        </a:rPr>
                        <a:t></a:t>
                      </a:r>
                      <a:endParaRPr lang="pt-PT" sz="1400" noProof="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pt-PT" sz="1400" i="1" noProof="0" dirty="0" smtClean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pt-PT" sz="1400" noProof="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143963954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1431636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4. Critérios técnicos – Critérios qualidade e </a:t>
            </a:r>
            <a:r>
              <a:rPr lang="pt-PT" i="1" dirty="0" smtClean="0"/>
              <a:t>design</a:t>
            </a:r>
            <a:endParaRPr lang="pt-PT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graphicFrame>
        <p:nvGraphicFramePr>
          <p:cNvPr id="5" name="Content Placeholder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20287323"/>
              </p:ext>
            </p:extLst>
          </p:nvPr>
        </p:nvGraphicFramePr>
        <p:xfrm>
          <a:off x="108488" y="1310738"/>
          <a:ext cx="8927024" cy="515264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821755">
                  <a:extLst>
                    <a:ext uri="{9D8B030D-6E8A-4147-A177-3AD203B41FA5}">
                      <a16:colId xmlns:a16="http://schemas.microsoft.com/office/drawing/2014/main" val="2406609896"/>
                    </a:ext>
                  </a:extLst>
                </a:gridCol>
                <a:gridCol w="1577232">
                  <a:extLst>
                    <a:ext uri="{9D8B030D-6E8A-4147-A177-3AD203B41FA5}">
                      <a16:colId xmlns:a16="http://schemas.microsoft.com/office/drawing/2014/main" val="3967471217"/>
                    </a:ext>
                  </a:extLst>
                </a:gridCol>
                <a:gridCol w="1119116">
                  <a:extLst>
                    <a:ext uri="{9D8B030D-6E8A-4147-A177-3AD203B41FA5}">
                      <a16:colId xmlns:a16="http://schemas.microsoft.com/office/drawing/2014/main" val="1186685876"/>
                    </a:ext>
                  </a:extLst>
                </a:gridCol>
                <a:gridCol w="1214651">
                  <a:extLst>
                    <a:ext uri="{9D8B030D-6E8A-4147-A177-3AD203B41FA5}">
                      <a16:colId xmlns:a16="http://schemas.microsoft.com/office/drawing/2014/main" val="2612512589"/>
                    </a:ext>
                  </a:extLst>
                </a:gridCol>
                <a:gridCol w="3194270">
                  <a:extLst>
                    <a:ext uri="{9D8B030D-6E8A-4147-A177-3AD203B41FA5}">
                      <a16:colId xmlns:a16="http://schemas.microsoft.com/office/drawing/2014/main" val="4275012587"/>
                    </a:ext>
                  </a:extLst>
                </a:gridCol>
              </a:tblGrid>
              <a:tr h="46561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400" b="1" kern="1200" noProof="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Critérios</a:t>
                      </a:r>
                      <a:endParaRPr lang="pt-PT" sz="1400" noProof="0" dirty="0">
                        <a:solidFill>
                          <a:srgbClr val="002060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622" marR="37622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400" noProof="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</a:rPr>
                        <a:t>Requisitos </a:t>
                      </a:r>
                      <a:endParaRPr lang="pt-PT" sz="1400" noProof="0" dirty="0">
                        <a:solidFill>
                          <a:srgbClr val="002060"/>
                        </a:solidFill>
                        <a:effectLst/>
                        <a:latin typeface="+mn-lt"/>
                      </a:endParaRPr>
                    </a:p>
                  </a:txBody>
                  <a:tcPr marL="37622" marR="37622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400" noProof="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</a:rPr>
                        <a:t>Requisitos obrigatórios</a:t>
                      </a:r>
                      <a:endParaRPr lang="pt-PT" sz="1400" noProof="0" dirty="0">
                        <a:solidFill>
                          <a:srgbClr val="002060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659" marR="37659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400" noProof="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</a:rPr>
                        <a:t>Critério de adjudicação</a:t>
                      </a:r>
                      <a:endParaRPr lang="pt-PT" sz="1400" noProof="0" dirty="0">
                        <a:solidFill>
                          <a:srgbClr val="002060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659" marR="37659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400" noProof="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</a:rPr>
                        <a:t>Comentários</a:t>
                      </a:r>
                      <a:endParaRPr lang="pt-PT" sz="1400" noProof="0" dirty="0">
                        <a:solidFill>
                          <a:srgbClr val="002060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659" marR="37659" marT="0" marB="0" anchor="ctr"/>
                </a:tc>
                <a:extLst>
                  <a:ext uri="{0D108BD9-81ED-4DB2-BD59-A6C34878D82A}">
                    <a16:rowId xmlns:a16="http://schemas.microsoft.com/office/drawing/2014/main" val="205502208"/>
                  </a:ext>
                </a:extLst>
              </a:tr>
              <a:tr h="4190498">
                <a:tc>
                  <a:txBody>
                    <a:bodyPr/>
                    <a:lstStyle/>
                    <a:p>
                      <a:pPr>
                        <a:lnSpc>
                          <a:spcPct val="114000"/>
                        </a:lnSpc>
                        <a:spcBef>
                          <a:spcPts val="300"/>
                        </a:spcBef>
                        <a:spcAft>
                          <a:spcPts val="1000"/>
                        </a:spcAft>
                      </a:pPr>
                      <a:r>
                        <a:rPr lang="pt-PT" sz="1400" noProof="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Garantia</a:t>
                      </a:r>
                      <a:endParaRPr lang="pt-PT" sz="1400" noProof="0" dirty="0">
                        <a:solidFill>
                          <a:srgbClr val="002060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400" noProof="0" dirty="0" smtClean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 período da garantia e / ou do contrato de serviço deve cobrir um mínimo de dez anos</a:t>
                      </a:r>
                      <a:endParaRPr lang="pt-PT" sz="1400" noProof="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pt-PT" sz="1400" b="1" noProof="0" dirty="0" smtClean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  <a:sym typeface="Wingdings" panose="05000000000000000000" pitchFamily="2" charset="2"/>
                        </a:rPr>
                        <a:t></a:t>
                      </a:r>
                      <a:endParaRPr lang="pt-PT" sz="1400" noProof="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pt-PT" sz="1400" b="1" noProof="0" dirty="0" smtClean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  <a:sym typeface="Wingdings" panose="05000000000000000000" pitchFamily="2" charset="2"/>
                        </a:rPr>
                        <a:t></a:t>
                      </a:r>
                      <a:endParaRPr lang="pt-PT" sz="1400" noProof="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400" noProof="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a) Substituição de fontes de luz com defeito,</a:t>
                      </a:r>
                      <a:r>
                        <a:rPr lang="pt-PT" sz="1400" baseline="0" noProof="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pt-PT" sz="1400" noProof="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equipamento de controlo e / ou luminária, sem custo adicional.</a:t>
                      </a:r>
                      <a:r>
                        <a:rPr lang="pt-PT" sz="1400" baseline="0" noProof="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Se o fluxo luminoso </a:t>
                      </a:r>
                      <a:r>
                        <a:rPr lang="pt-PT" sz="1400" noProof="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estiver abaixo dos níveis especificados,</a:t>
                      </a:r>
                      <a:r>
                        <a:rPr lang="pt-PT" sz="1400" baseline="0" noProof="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será considerado material defeituoso;</a:t>
                      </a:r>
                      <a:endParaRPr lang="pt-PT" sz="1400" noProof="0" dirty="0" smtClean="0">
                        <a:solidFill>
                          <a:srgbClr val="000000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400" noProof="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b) Substituição completa de lotes de luminárias caso existam mais de 10% de unidades defeituosas no lote.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400" noProof="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400" noProof="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Exclusão</a:t>
                      </a:r>
                      <a:r>
                        <a:rPr lang="pt-PT" sz="1400" baseline="0" noProof="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d</a:t>
                      </a:r>
                      <a:r>
                        <a:rPr lang="pt-PT" sz="1400" noProof="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os seguintes casos: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400" noProof="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c) Luminárias defeituosas devido a vandalismo, acidentes, raios ou tempestades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pt-PT" sz="1400" noProof="0" dirty="0" smtClean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d) Lâmpadas e luminárias em funcionamento em condições anormais (por exemplo, usadas com tensão de linha incorreta) desde que possa ser provado pelo fabricante</a:t>
                      </a:r>
                      <a:endParaRPr lang="pt-PT" sz="1400" noProof="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389381869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8763407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4. Critérios técnicos – Critérios qualidade e </a:t>
            </a:r>
            <a:r>
              <a:rPr lang="pt-PT" i="1" dirty="0" smtClean="0"/>
              <a:t>design</a:t>
            </a:r>
            <a:endParaRPr lang="pt-PT" dirty="0"/>
          </a:p>
        </p:txBody>
      </p:sp>
      <p:graphicFrame>
        <p:nvGraphicFramePr>
          <p:cNvPr id="5" name="Content Placeholder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125105874"/>
              </p:ext>
            </p:extLst>
          </p:nvPr>
        </p:nvGraphicFramePr>
        <p:xfrm>
          <a:off x="108488" y="1491450"/>
          <a:ext cx="8927024" cy="327974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821755">
                  <a:extLst>
                    <a:ext uri="{9D8B030D-6E8A-4147-A177-3AD203B41FA5}">
                      <a16:colId xmlns:a16="http://schemas.microsoft.com/office/drawing/2014/main" val="2406609896"/>
                    </a:ext>
                  </a:extLst>
                </a:gridCol>
                <a:gridCol w="2967221">
                  <a:extLst>
                    <a:ext uri="{9D8B030D-6E8A-4147-A177-3AD203B41FA5}">
                      <a16:colId xmlns:a16="http://schemas.microsoft.com/office/drawing/2014/main" val="3967471217"/>
                    </a:ext>
                  </a:extLst>
                </a:gridCol>
                <a:gridCol w="1189437">
                  <a:extLst>
                    <a:ext uri="{9D8B030D-6E8A-4147-A177-3AD203B41FA5}">
                      <a16:colId xmlns:a16="http://schemas.microsoft.com/office/drawing/2014/main" val="1186685876"/>
                    </a:ext>
                  </a:extLst>
                </a:gridCol>
                <a:gridCol w="1214651">
                  <a:extLst>
                    <a:ext uri="{9D8B030D-6E8A-4147-A177-3AD203B41FA5}">
                      <a16:colId xmlns:a16="http://schemas.microsoft.com/office/drawing/2014/main" val="2612512589"/>
                    </a:ext>
                  </a:extLst>
                </a:gridCol>
                <a:gridCol w="1733960">
                  <a:extLst>
                    <a:ext uri="{9D8B030D-6E8A-4147-A177-3AD203B41FA5}">
                      <a16:colId xmlns:a16="http://schemas.microsoft.com/office/drawing/2014/main" val="4275012587"/>
                    </a:ext>
                  </a:extLst>
                </a:gridCol>
              </a:tblGrid>
              <a:tr h="35567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400" b="1" kern="1200" noProof="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Critérios</a:t>
                      </a:r>
                      <a:endParaRPr lang="pt-PT" sz="1400" noProof="0" dirty="0">
                        <a:solidFill>
                          <a:srgbClr val="002060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622" marR="37622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400" noProof="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</a:rPr>
                        <a:t>Requisitos </a:t>
                      </a:r>
                      <a:endParaRPr lang="pt-PT" sz="1400" noProof="0" dirty="0">
                        <a:solidFill>
                          <a:srgbClr val="002060"/>
                        </a:solidFill>
                        <a:effectLst/>
                        <a:latin typeface="+mn-lt"/>
                      </a:endParaRPr>
                    </a:p>
                  </a:txBody>
                  <a:tcPr marL="37622" marR="37622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400" noProof="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</a:rPr>
                        <a:t>Requisitos obrigatórios</a:t>
                      </a:r>
                      <a:endParaRPr lang="pt-PT" sz="1400" noProof="0" dirty="0">
                        <a:solidFill>
                          <a:srgbClr val="002060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659" marR="37659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400" noProof="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</a:rPr>
                        <a:t>Critério de adjudicação</a:t>
                      </a:r>
                      <a:endParaRPr lang="pt-PT" sz="1400" noProof="0" dirty="0">
                        <a:solidFill>
                          <a:srgbClr val="002060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659" marR="37659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400" noProof="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</a:rPr>
                        <a:t>Comentários</a:t>
                      </a:r>
                      <a:endParaRPr lang="pt-PT" sz="1400" noProof="0" dirty="0">
                        <a:solidFill>
                          <a:srgbClr val="002060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659" marR="37659" marT="0" marB="0" anchor="ctr"/>
                </a:tc>
                <a:extLst>
                  <a:ext uri="{0D108BD9-81ED-4DB2-BD59-A6C34878D82A}">
                    <a16:rowId xmlns:a16="http://schemas.microsoft.com/office/drawing/2014/main" val="205502208"/>
                  </a:ext>
                </a:extLst>
              </a:tr>
              <a:tr h="736563">
                <a:tc>
                  <a:txBody>
                    <a:bodyPr/>
                    <a:lstStyle/>
                    <a:p>
                      <a:pPr>
                        <a:lnSpc>
                          <a:spcPct val="114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pt-PT" sz="1400" noProof="0" dirty="0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Disponibilidade de peças sobressalentes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400" noProof="0" dirty="0" smtClean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disponibilidade de peças sobressalentes deve ser garantida por um período de 15 anos</a:t>
                      </a:r>
                      <a:endParaRPr lang="pt-PT" sz="1400" noProof="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pt-PT" sz="1400" b="1" noProof="0" dirty="0" smtClean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  <a:sym typeface="Wingdings" panose="05000000000000000000" pitchFamily="2" charset="2"/>
                        </a:rPr>
                        <a:t></a:t>
                      </a:r>
                      <a:endParaRPr lang="pt-PT" sz="1400" noProof="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pt-PT" sz="1400" b="1" noProof="0" dirty="0" smtClean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  <a:sym typeface="Wingdings" panose="05000000000000000000" pitchFamily="2" charset="2"/>
                        </a:rPr>
                        <a:t></a:t>
                      </a:r>
                      <a:endParaRPr lang="pt-PT" sz="1400" noProof="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pt-PT" sz="1400" i="1" noProof="0" dirty="0" smtClean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pt-PT" sz="1400" noProof="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3893818693"/>
                  </a:ext>
                </a:extLst>
              </a:tr>
              <a:tr h="736563">
                <a:tc>
                  <a:txBody>
                    <a:bodyPr/>
                    <a:lstStyle/>
                    <a:p>
                      <a:pPr>
                        <a:lnSpc>
                          <a:spcPct val="114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pt-PT" sz="1400" noProof="0" dirty="0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Facilidade de reparação e reciclagem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400" noProof="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 fonte de luz (módulo de lâmpada ou LED) e auxiliares devem ser facilmente acessíveis e substituíveis no local (isto é, na altura em que a luminária está montada) </a:t>
                      </a:r>
                      <a:endParaRPr lang="pt-PT" sz="1400" noProof="0" dirty="0">
                        <a:solidFill>
                          <a:srgbClr val="000000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pt-PT" sz="1400" b="1" noProof="0" dirty="0" smtClean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  <a:sym typeface="Wingdings" panose="05000000000000000000" pitchFamily="2" charset="2"/>
                        </a:rPr>
                        <a:t></a:t>
                      </a:r>
                      <a:endParaRPr lang="pt-PT" sz="1400" noProof="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pt-PT" sz="1400" b="1" noProof="0" dirty="0" smtClean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  <a:sym typeface="Wingdings" panose="05000000000000000000" pitchFamily="2" charset="2"/>
                        </a:rPr>
                        <a:t></a:t>
                      </a:r>
                      <a:endParaRPr lang="pt-PT" sz="1400" noProof="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400" noProof="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Critério de pontuação/níveis</a:t>
                      </a:r>
                      <a:r>
                        <a:rPr lang="pt-PT" sz="1400" baseline="0" noProof="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devem ser </a:t>
                      </a:r>
                      <a:r>
                        <a:rPr lang="pt-PT" sz="1400" baseline="0" noProof="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especificados</a:t>
                      </a:r>
                      <a:endParaRPr lang="pt-PT" sz="1400" noProof="0" dirty="0">
                        <a:solidFill>
                          <a:srgbClr val="000000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1879488387"/>
                  </a:ext>
                </a:extLst>
              </a:tr>
              <a:tr h="825629">
                <a:tc>
                  <a:txBody>
                    <a:bodyPr/>
                    <a:lstStyle/>
                    <a:p>
                      <a:pPr>
                        <a:lnSpc>
                          <a:spcPct val="114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pt-PT" sz="1400" i="1" noProof="0" dirty="0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Design</a:t>
                      </a:r>
                      <a:endParaRPr lang="pt-PT" sz="1400" noProof="0" dirty="0">
                        <a:solidFill>
                          <a:srgbClr val="002060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400" noProof="0" dirty="0" smtClean="0">
                          <a:effectLst/>
                          <a:latin typeface="+mn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Os critérios </a:t>
                      </a:r>
                      <a:r>
                        <a:rPr lang="pt-PT" sz="1400" noProof="0" dirty="0" smtClean="0">
                          <a:effectLst/>
                          <a:latin typeface="+mn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de design </a:t>
                      </a:r>
                      <a:r>
                        <a:rPr lang="pt-PT" sz="1400" noProof="0" dirty="0" smtClean="0">
                          <a:effectLst/>
                          <a:latin typeface="+mn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devem</a:t>
                      </a:r>
                      <a:r>
                        <a:rPr lang="pt-PT" sz="1400" baseline="0" noProof="0" dirty="0" smtClean="0">
                          <a:effectLst/>
                          <a:latin typeface="+mn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pt-PT" sz="1400" baseline="0" noProof="0" dirty="0" smtClean="0">
                          <a:effectLst/>
                          <a:latin typeface="+mn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ser individualmente </a:t>
                      </a:r>
                      <a:r>
                        <a:rPr lang="pt-PT" sz="1400" baseline="0" noProof="0" dirty="0" smtClean="0">
                          <a:effectLst/>
                          <a:latin typeface="+mn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especificados </a:t>
                      </a:r>
                      <a:r>
                        <a:rPr lang="pt-PT" sz="1400" baseline="0" noProof="0" dirty="0" smtClean="0">
                          <a:effectLst/>
                          <a:latin typeface="+mn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e </a:t>
                      </a:r>
                      <a:r>
                        <a:rPr lang="pt-PT" sz="1400" baseline="0" noProof="0" dirty="0" smtClean="0">
                          <a:effectLst/>
                          <a:latin typeface="+mn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avaliados </a:t>
                      </a:r>
                      <a:r>
                        <a:rPr lang="pt-PT" sz="1400" baseline="0" noProof="0" dirty="0" smtClean="0">
                          <a:effectLst/>
                          <a:latin typeface="+mn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por um júri</a:t>
                      </a:r>
                      <a:endParaRPr lang="pt-PT" sz="1400" noProof="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pt-PT" sz="1400" noProof="0" dirty="0" smtClean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pt-PT" sz="1400" noProof="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pt-PT" sz="1400" b="1" noProof="0" dirty="0" smtClean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  <a:sym typeface="Wingdings" panose="05000000000000000000" pitchFamily="2" charset="2"/>
                        </a:rPr>
                        <a:t></a:t>
                      </a:r>
                      <a:endParaRPr lang="pt-PT" sz="1400" noProof="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pt-PT" sz="1400" noProof="0" dirty="0" smtClean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 ser avaliado por um júri</a:t>
                      </a:r>
                      <a:endParaRPr lang="pt-PT" sz="1400" noProof="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21492195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5795063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4. Critérios técnicos – Critérios qualidade e </a:t>
            </a:r>
            <a:r>
              <a:rPr lang="pt-PT" i="1" dirty="0" smtClean="0"/>
              <a:t>design</a:t>
            </a:r>
            <a:endParaRPr lang="pt-PT" i="1" dirty="0"/>
          </a:p>
        </p:txBody>
      </p:sp>
      <p:graphicFrame>
        <p:nvGraphicFramePr>
          <p:cNvPr id="5" name="Content Placeholder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07456239"/>
              </p:ext>
            </p:extLst>
          </p:nvPr>
        </p:nvGraphicFramePr>
        <p:xfrm>
          <a:off x="108488" y="2204372"/>
          <a:ext cx="8927024" cy="278948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821755">
                  <a:extLst>
                    <a:ext uri="{9D8B030D-6E8A-4147-A177-3AD203B41FA5}">
                      <a16:colId xmlns:a16="http://schemas.microsoft.com/office/drawing/2014/main" val="2406609896"/>
                    </a:ext>
                  </a:extLst>
                </a:gridCol>
                <a:gridCol w="2846473">
                  <a:extLst>
                    <a:ext uri="{9D8B030D-6E8A-4147-A177-3AD203B41FA5}">
                      <a16:colId xmlns:a16="http://schemas.microsoft.com/office/drawing/2014/main" val="3967471217"/>
                    </a:ext>
                  </a:extLst>
                </a:gridCol>
                <a:gridCol w="1269242">
                  <a:extLst>
                    <a:ext uri="{9D8B030D-6E8A-4147-A177-3AD203B41FA5}">
                      <a16:colId xmlns:a16="http://schemas.microsoft.com/office/drawing/2014/main" val="1186685876"/>
                    </a:ext>
                  </a:extLst>
                </a:gridCol>
                <a:gridCol w="1132764">
                  <a:extLst>
                    <a:ext uri="{9D8B030D-6E8A-4147-A177-3AD203B41FA5}">
                      <a16:colId xmlns:a16="http://schemas.microsoft.com/office/drawing/2014/main" val="2612512589"/>
                    </a:ext>
                  </a:extLst>
                </a:gridCol>
                <a:gridCol w="1856790">
                  <a:extLst>
                    <a:ext uri="{9D8B030D-6E8A-4147-A177-3AD203B41FA5}">
                      <a16:colId xmlns:a16="http://schemas.microsoft.com/office/drawing/2014/main" val="4275012587"/>
                    </a:ext>
                  </a:extLst>
                </a:gridCol>
              </a:tblGrid>
              <a:tr h="35567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400" b="1" kern="1200" noProof="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Critérios</a:t>
                      </a:r>
                      <a:endParaRPr lang="pt-PT" sz="1400" noProof="0" dirty="0">
                        <a:solidFill>
                          <a:srgbClr val="002060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622" marR="37622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400" noProof="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</a:rPr>
                        <a:t>Requisitos </a:t>
                      </a:r>
                      <a:endParaRPr lang="pt-PT" sz="1400" noProof="0" dirty="0">
                        <a:solidFill>
                          <a:srgbClr val="002060"/>
                        </a:solidFill>
                        <a:effectLst/>
                        <a:latin typeface="+mn-lt"/>
                      </a:endParaRPr>
                    </a:p>
                  </a:txBody>
                  <a:tcPr marL="37622" marR="37622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400" noProof="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</a:rPr>
                        <a:t>Requisitos obrigatórios</a:t>
                      </a:r>
                      <a:endParaRPr lang="pt-PT" sz="1400" noProof="0" dirty="0">
                        <a:solidFill>
                          <a:srgbClr val="002060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659" marR="37659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400" noProof="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</a:rPr>
                        <a:t>Critério de adjudicação</a:t>
                      </a:r>
                      <a:endParaRPr lang="pt-PT" sz="1400" noProof="0" dirty="0">
                        <a:solidFill>
                          <a:srgbClr val="002060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659" marR="37659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400" noProof="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</a:rPr>
                        <a:t>Comentários</a:t>
                      </a:r>
                      <a:endParaRPr lang="pt-PT" sz="1400" noProof="0" dirty="0">
                        <a:solidFill>
                          <a:srgbClr val="002060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659" marR="37659" marT="0" marB="0" anchor="ctr"/>
                </a:tc>
                <a:extLst>
                  <a:ext uri="{0D108BD9-81ED-4DB2-BD59-A6C34878D82A}">
                    <a16:rowId xmlns:a16="http://schemas.microsoft.com/office/drawing/2014/main" val="205502208"/>
                  </a:ext>
                </a:extLst>
              </a:tr>
              <a:tr h="736563">
                <a:tc>
                  <a:txBody>
                    <a:bodyPr/>
                    <a:lstStyle/>
                    <a:p>
                      <a:pPr>
                        <a:lnSpc>
                          <a:spcPct val="114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pt-PT" sz="1400" noProof="0" dirty="0" smtClean="0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Tempo de vida </a:t>
                      </a:r>
                      <a:r>
                        <a:rPr lang="pt-PT" sz="1400" noProof="0" dirty="0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das luminárias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400" noProof="0" dirty="0" smtClean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L</a:t>
                      </a:r>
                      <a:r>
                        <a:rPr lang="pt-PT" sz="1400" baseline="-25000" noProof="0" dirty="0" smtClean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80</a:t>
                      </a:r>
                      <a:r>
                        <a:rPr lang="pt-PT" sz="1400" noProof="0" dirty="0" smtClean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</a:t>
                      </a:r>
                      <a:r>
                        <a:rPr lang="pt-PT" sz="1400" baseline="-25000" noProof="0" dirty="0" smtClean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r>
                        <a:rPr lang="pt-PT" sz="1400" noProof="0" dirty="0" smtClean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≥ 100.000 horas</a:t>
                      </a:r>
                      <a:endParaRPr lang="pt-PT" sz="1400" noProof="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pt-PT" sz="1400" b="1" noProof="0" dirty="0" smtClean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  <a:sym typeface="Wingdings" panose="05000000000000000000" pitchFamily="2" charset="2"/>
                        </a:rPr>
                        <a:t></a:t>
                      </a:r>
                      <a:endParaRPr lang="pt-PT" sz="1400" noProof="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pt-PT" sz="1400" b="1" noProof="0" dirty="0" smtClean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  <a:sym typeface="Wingdings" panose="05000000000000000000" pitchFamily="2" charset="2"/>
                        </a:rPr>
                        <a:t></a:t>
                      </a:r>
                      <a:endParaRPr lang="pt-PT" sz="1400" noProof="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pt-PT" sz="1400" noProof="0" dirty="0" smtClean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pt-PT" sz="1400" noProof="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3893818693"/>
                  </a:ext>
                </a:extLst>
              </a:tr>
              <a:tr h="736563">
                <a:tc>
                  <a:txBody>
                    <a:bodyPr/>
                    <a:lstStyle/>
                    <a:p>
                      <a:pPr>
                        <a:lnSpc>
                          <a:spcPct val="114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pt-PT" sz="1400" noProof="0" dirty="0" smtClean="0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Tempo de vida </a:t>
                      </a:r>
                      <a:r>
                        <a:rPr lang="pt-PT" sz="1400" noProof="0" dirty="0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dos módulos LED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400" noProof="0" dirty="0" smtClean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L</a:t>
                      </a:r>
                      <a:r>
                        <a:rPr lang="pt-PT" sz="1400" baseline="-25000" noProof="0" dirty="0" smtClean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80</a:t>
                      </a:r>
                      <a:r>
                        <a:rPr lang="pt-PT" sz="1400" noProof="0" dirty="0" smtClean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</a:t>
                      </a:r>
                      <a:r>
                        <a:rPr lang="pt-PT" sz="1400" baseline="-25000" noProof="0" dirty="0" smtClean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r>
                        <a:rPr lang="pt-PT" sz="1400" noProof="0" dirty="0" smtClean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≥ 100.000 horas</a:t>
                      </a:r>
                      <a:endParaRPr lang="pt-PT" sz="1400" noProof="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pt-PT" sz="1400" b="1" noProof="0" dirty="0" smtClean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  <a:sym typeface="Wingdings" panose="05000000000000000000" pitchFamily="2" charset="2"/>
                        </a:rPr>
                        <a:t></a:t>
                      </a:r>
                      <a:endParaRPr lang="pt-PT" sz="1400" noProof="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pt-PT" sz="1400" b="1" noProof="0" dirty="0" smtClean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  <a:sym typeface="Wingdings" panose="05000000000000000000" pitchFamily="2" charset="2"/>
                        </a:rPr>
                        <a:t></a:t>
                      </a:r>
                      <a:endParaRPr lang="pt-PT" sz="1400" noProof="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pt-PT" sz="1400" noProof="0" dirty="0" smtClean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pt-PT" sz="1400" noProof="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1879488387"/>
                  </a:ext>
                </a:extLst>
              </a:tr>
              <a:tr h="825629">
                <a:tc>
                  <a:txBody>
                    <a:bodyPr/>
                    <a:lstStyle/>
                    <a:p>
                      <a:pPr>
                        <a:lnSpc>
                          <a:spcPct val="114000"/>
                        </a:lnSpc>
                        <a:spcBef>
                          <a:spcPts val="300"/>
                        </a:spcBef>
                        <a:spcAft>
                          <a:spcPts val="1000"/>
                        </a:spcAft>
                      </a:pPr>
                      <a:r>
                        <a:rPr lang="pt-PT" sz="1400" noProof="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Vida útil do driver/</a:t>
                      </a:r>
                      <a:r>
                        <a:rPr lang="pt-PT" sz="1400" baseline="0" noProof="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taxa de insucesso</a:t>
                      </a:r>
                      <a:endParaRPr lang="pt-PT" sz="1400" noProof="0" dirty="0" smtClean="0">
                        <a:solidFill>
                          <a:srgbClr val="002060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400" noProof="0" dirty="0" smtClean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taxa de insucesso 0,1% por1000h</a:t>
                      </a:r>
                      <a:endParaRPr lang="pt-PT" sz="1400" noProof="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pt-PT" sz="1400" b="1" noProof="0" dirty="0" smtClean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  <a:sym typeface="Wingdings" panose="05000000000000000000" pitchFamily="2" charset="2"/>
                        </a:rPr>
                        <a:t></a:t>
                      </a:r>
                      <a:endParaRPr lang="pt-PT" sz="1400" noProof="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pt-PT" sz="1400" b="1" noProof="0" dirty="0" smtClean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  <a:sym typeface="Wingdings" panose="05000000000000000000" pitchFamily="2" charset="2"/>
                        </a:rPr>
                        <a:t></a:t>
                      </a:r>
                      <a:endParaRPr lang="pt-PT" sz="1400" noProof="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pt-PT" sz="1400" noProof="0" dirty="0" smtClean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pt-PT" sz="1400" noProof="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2149219595"/>
                  </a:ext>
                </a:extLst>
              </a:tr>
            </a:tbl>
          </a:graphicData>
        </a:graphic>
      </p:graphicFrame>
      <p:sp>
        <p:nvSpPr>
          <p:cNvPr id="4" name="Rectangle 3"/>
          <p:cNvSpPr/>
          <p:nvPr/>
        </p:nvSpPr>
        <p:spPr>
          <a:xfrm>
            <a:off x="-1" y="1613541"/>
            <a:ext cx="761545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PT" b="1" u="sng" dirty="0" smtClean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Critérios para projetos que impliquem apenas a substituição de componentes</a:t>
            </a:r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341188473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5. Critérios técnicos – Critério do custo</a:t>
            </a:r>
            <a:endParaRPr lang="pt-PT" dirty="0"/>
          </a:p>
        </p:txBody>
      </p:sp>
      <p:graphicFrame>
        <p:nvGraphicFramePr>
          <p:cNvPr id="5" name="Content Placeholder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286573734"/>
              </p:ext>
            </p:extLst>
          </p:nvPr>
        </p:nvGraphicFramePr>
        <p:xfrm>
          <a:off x="108488" y="1491450"/>
          <a:ext cx="9004689" cy="478891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837604">
                  <a:extLst>
                    <a:ext uri="{9D8B030D-6E8A-4147-A177-3AD203B41FA5}">
                      <a16:colId xmlns:a16="http://schemas.microsoft.com/office/drawing/2014/main" val="2406609896"/>
                    </a:ext>
                  </a:extLst>
                </a:gridCol>
                <a:gridCol w="2776033">
                  <a:extLst>
                    <a:ext uri="{9D8B030D-6E8A-4147-A177-3AD203B41FA5}">
                      <a16:colId xmlns:a16="http://schemas.microsoft.com/office/drawing/2014/main" val="3967471217"/>
                    </a:ext>
                  </a:extLst>
                </a:gridCol>
                <a:gridCol w="1173708">
                  <a:extLst>
                    <a:ext uri="{9D8B030D-6E8A-4147-A177-3AD203B41FA5}">
                      <a16:colId xmlns:a16="http://schemas.microsoft.com/office/drawing/2014/main" val="1186685876"/>
                    </a:ext>
                  </a:extLst>
                </a:gridCol>
                <a:gridCol w="1121416">
                  <a:extLst>
                    <a:ext uri="{9D8B030D-6E8A-4147-A177-3AD203B41FA5}">
                      <a16:colId xmlns:a16="http://schemas.microsoft.com/office/drawing/2014/main" val="2612512589"/>
                    </a:ext>
                  </a:extLst>
                </a:gridCol>
                <a:gridCol w="2095928">
                  <a:extLst>
                    <a:ext uri="{9D8B030D-6E8A-4147-A177-3AD203B41FA5}">
                      <a16:colId xmlns:a16="http://schemas.microsoft.com/office/drawing/2014/main" val="4275012587"/>
                    </a:ext>
                  </a:extLst>
                </a:gridCol>
              </a:tblGrid>
              <a:tr h="35567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400" b="1" kern="1200" noProof="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Critérios</a:t>
                      </a:r>
                      <a:endParaRPr lang="pt-PT" sz="1400" noProof="0" dirty="0">
                        <a:solidFill>
                          <a:srgbClr val="002060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622" marR="37622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400" noProof="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</a:rPr>
                        <a:t>Requisitos </a:t>
                      </a:r>
                      <a:endParaRPr lang="pt-PT" sz="1400" noProof="0" dirty="0">
                        <a:solidFill>
                          <a:srgbClr val="002060"/>
                        </a:solidFill>
                        <a:effectLst/>
                        <a:latin typeface="+mn-lt"/>
                      </a:endParaRPr>
                    </a:p>
                  </a:txBody>
                  <a:tcPr marL="37622" marR="37622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400" noProof="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</a:rPr>
                        <a:t>Requisitos obrigatórios</a:t>
                      </a:r>
                      <a:endParaRPr lang="pt-PT" sz="1400" noProof="0" dirty="0">
                        <a:solidFill>
                          <a:srgbClr val="002060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659" marR="37659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400" noProof="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</a:rPr>
                        <a:t>Critério de adjudicação</a:t>
                      </a:r>
                      <a:endParaRPr lang="pt-PT" sz="1400" noProof="0" dirty="0">
                        <a:solidFill>
                          <a:srgbClr val="002060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659" marR="37659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400" noProof="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</a:rPr>
                        <a:t>Comentários</a:t>
                      </a:r>
                      <a:endParaRPr lang="pt-PT" sz="1400" noProof="0" dirty="0">
                        <a:solidFill>
                          <a:srgbClr val="002060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659" marR="37659" marT="0" marB="0" anchor="ctr"/>
                </a:tc>
                <a:extLst>
                  <a:ext uri="{0D108BD9-81ED-4DB2-BD59-A6C34878D82A}">
                    <a16:rowId xmlns:a16="http://schemas.microsoft.com/office/drawing/2014/main" val="205502208"/>
                  </a:ext>
                </a:extLst>
              </a:tr>
              <a:tr h="736563">
                <a:tc>
                  <a:txBody>
                    <a:bodyPr/>
                    <a:lstStyle/>
                    <a:p>
                      <a:pPr>
                        <a:lnSpc>
                          <a:spcPct val="114000"/>
                        </a:lnSpc>
                        <a:spcBef>
                          <a:spcPts val="300"/>
                        </a:spcBef>
                        <a:spcAft>
                          <a:spcPts val="1000"/>
                        </a:spcAft>
                      </a:pPr>
                      <a:r>
                        <a:rPr lang="pt-PT" sz="1400" noProof="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Custo do ciclo de vida / Cálculo TCO (opção recomendada)</a:t>
                      </a: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400" noProof="0" dirty="0" smtClean="0">
                          <a:effectLst/>
                          <a:latin typeface="+mn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Providenciar o cálculo</a:t>
                      </a:r>
                      <a:r>
                        <a:rPr lang="pt-PT" sz="1400" baseline="0" noProof="0" dirty="0" smtClean="0">
                          <a:effectLst/>
                          <a:latin typeface="+mn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do custo de ciclo de vida é obrigatório para todos os projetos, quando aplicável</a:t>
                      </a:r>
                      <a:endParaRPr lang="pt-PT" sz="1400" noProof="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pt-PT" sz="1400" noProof="0" dirty="0" smtClean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pt-PT" sz="1400" noProof="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pt-PT" sz="1400" b="1" noProof="0" dirty="0" smtClean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  <a:sym typeface="Wingdings" panose="05000000000000000000" pitchFamily="2" charset="2"/>
                        </a:rPr>
                        <a:t></a:t>
                      </a:r>
                      <a:endParaRPr lang="pt-PT" sz="1400" noProof="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pt-PT" sz="1400" noProof="0" dirty="0" smtClean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O proponente deve fornecer uma</a:t>
                      </a:r>
                      <a:r>
                        <a:rPr lang="pt-PT" sz="1400" baseline="0" noProof="0" dirty="0" smtClean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análise do custo do ciclo de vida transparente, incluindo cálculo TCO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pt-PT" sz="1400" baseline="0" noProof="0" dirty="0" smtClean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Se as ofertas são com base no cálculo TCO, o critério de adjudicação “AECI” deve ser incluído na avaliação TCO.</a:t>
                      </a: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3893818693"/>
                  </a:ext>
                </a:extLst>
              </a:tr>
              <a:tr h="736563">
                <a:tc>
                  <a:txBody>
                    <a:bodyPr/>
                    <a:lstStyle/>
                    <a:p>
                      <a:pPr>
                        <a:lnSpc>
                          <a:spcPct val="114000"/>
                        </a:lnSpc>
                        <a:spcBef>
                          <a:spcPts val="300"/>
                        </a:spcBef>
                        <a:spcAft>
                          <a:spcPts val="1000"/>
                        </a:spcAft>
                      </a:pPr>
                      <a:r>
                        <a:rPr lang="pt-PT" sz="1400" kern="1200" noProof="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Custo de investimento (opção alternativa</a:t>
                      </a:r>
                      <a:r>
                        <a:rPr lang="pt-PT" sz="1400" noProof="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)</a:t>
                      </a:r>
                      <a:endParaRPr lang="pt-PT" sz="1400" noProof="0" dirty="0">
                        <a:solidFill>
                          <a:srgbClr val="002060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400" noProof="0" dirty="0" smtClean="0">
                          <a:effectLst/>
                          <a:latin typeface="+mn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Critério</a:t>
                      </a:r>
                      <a:r>
                        <a:rPr lang="pt-PT" sz="1400" baseline="0" noProof="0" dirty="0" smtClean="0">
                          <a:effectLst/>
                          <a:latin typeface="+mn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de adjudicação para projetos onde o custo do ciclo de vida /TCO não pode ser avaliado</a:t>
                      </a:r>
                      <a:endParaRPr lang="pt-PT" sz="1400" noProof="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pt-PT" sz="1400" b="1" noProof="0" dirty="0" smtClean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pt-PT" sz="1400" noProof="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pt-PT" sz="1400" b="1" noProof="0" dirty="0" smtClean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  <a:sym typeface="Wingdings" panose="05000000000000000000" pitchFamily="2" charset="2"/>
                        </a:rPr>
                        <a:t></a:t>
                      </a:r>
                      <a:endParaRPr lang="pt-PT" sz="1400" noProof="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pt-PT" sz="1400" baseline="0" noProof="0" dirty="0" smtClean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Se as ofertas não são com base no cálculo TCO, o critério de adjudicação “AECI” e os “custos de investimento” são analisados em paralelo.</a:t>
                      </a:r>
                      <a:endParaRPr lang="pt-PT" sz="1400" noProof="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18794883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2897601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6. Questões contratuais (instalação, entrada ao serviço)</a:t>
            </a:r>
            <a:endParaRPr lang="pt-PT" dirty="0"/>
          </a:p>
        </p:txBody>
      </p:sp>
      <p:graphicFrame>
        <p:nvGraphicFramePr>
          <p:cNvPr id="4" name="Content Placeholder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023184044"/>
              </p:ext>
            </p:extLst>
          </p:nvPr>
        </p:nvGraphicFramePr>
        <p:xfrm>
          <a:off x="54244" y="1445758"/>
          <a:ext cx="9035512" cy="469303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680881">
                  <a:extLst>
                    <a:ext uri="{9D8B030D-6E8A-4147-A177-3AD203B41FA5}">
                      <a16:colId xmlns:a16="http://schemas.microsoft.com/office/drawing/2014/main" val="4216175247"/>
                    </a:ext>
                  </a:extLst>
                </a:gridCol>
                <a:gridCol w="5603970">
                  <a:extLst>
                    <a:ext uri="{9D8B030D-6E8A-4147-A177-3AD203B41FA5}">
                      <a16:colId xmlns:a16="http://schemas.microsoft.com/office/drawing/2014/main" val="1657795914"/>
                    </a:ext>
                  </a:extLst>
                </a:gridCol>
                <a:gridCol w="1750661">
                  <a:extLst>
                    <a:ext uri="{9D8B030D-6E8A-4147-A177-3AD203B41FA5}">
                      <a16:colId xmlns:a16="http://schemas.microsoft.com/office/drawing/2014/main" val="1931567666"/>
                    </a:ext>
                  </a:extLst>
                </a:gridCol>
              </a:tblGrid>
              <a:tr h="52184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400" b="1" kern="1200" noProof="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Critérios</a:t>
                      </a:r>
                      <a:endParaRPr lang="pt-PT" sz="1400" noProof="0" dirty="0">
                        <a:solidFill>
                          <a:srgbClr val="002060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622" marR="37622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400" noProof="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</a:rPr>
                        <a:t>Requisitos </a:t>
                      </a:r>
                      <a:endParaRPr lang="pt-PT" sz="1400" noProof="0" dirty="0">
                        <a:solidFill>
                          <a:srgbClr val="002060"/>
                        </a:solidFill>
                        <a:effectLst/>
                        <a:latin typeface="+mn-lt"/>
                      </a:endParaRPr>
                    </a:p>
                  </a:txBody>
                  <a:tcPr marL="37622" marR="37622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400" noProof="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</a:rPr>
                        <a:t> Comentários</a:t>
                      </a:r>
                      <a:endParaRPr lang="pt-PT" sz="1400" noProof="0" dirty="0">
                        <a:solidFill>
                          <a:srgbClr val="002060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622" marR="37622" marT="0" marB="0" anchor="ctr"/>
                </a:tc>
                <a:extLst>
                  <a:ext uri="{0D108BD9-81ED-4DB2-BD59-A6C34878D82A}">
                    <a16:rowId xmlns:a16="http://schemas.microsoft.com/office/drawing/2014/main" val="3023230915"/>
                  </a:ext>
                </a:extLst>
              </a:tr>
              <a:tr h="79041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400" noProof="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Colocar ao serviço os sistemas e controlos de iluminação</a:t>
                      </a:r>
                      <a:endParaRPr lang="pt-PT" sz="1400" noProof="0" dirty="0">
                        <a:solidFill>
                          <a:srgbClr val="002060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400" noProof="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400" noProof="0" dirty="0" smtClean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 empreiteiro deve assegurar que</a:t>
                      </a:r>
                      <a:r>
                        <a:rPr lang="pt-PT" sz="1400" noProof="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: </a:t>
                      </a: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pt-PT" sz="1400" noProof="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Os</a:t>
                      </a:r>
                      <a:r>
                        <a:rPr lang="pt-PT" sz="1400" baseline="0" noProof="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sistemas de iluminação novos ou renovados funcionam corretamente e o consumo de energia não é superior ao especificado</a:t>
                      </a:r>
                      <a:endParaRPr lang="pt-PT" sz="1400" noProof="0" dirty="0" smtClean="0">
                        <a:solidFill>
                          <a:srgbClr val="000000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pt-PT" sz="1400" noProof="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Os</a:t>
                      </a:r>
                      <a:r>
                        <a:rPr lang="pt-PT" sz="1400" baseline="0" noProof="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sensores sensíveis à luz diurna devem ser calibrados de forma a assegurar que desligam a iluminação quando a luz diurna é adequada</a:t>
                      </a:r>
                      <a:r>
                        <a:rPr lang="pt-PT" sz="1400" noProof="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pt-PT" sz="1400" noProof="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Os sensores de tráfego</a:t>
                      </a:r>
                      <a:r>
                        <a:rPr lang="pt-PT" sz="1400" baseline="0" noProof="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devem ser verificados na deteção de veículos, bicicletas e peões dependendo da aplicação</a:t>
                      </a:r>
                      <a:r>
                        <a:rPr lang="pt-PT" sz="1400" noProof="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. </a:t>
                      </a: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pt-PT" sz="1400" noProof="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Os temporizadores</a:t>
                      </a:r>
                      <a:r>
                        <a:rPr lang="pt-PT" sz="1400" baseline="0" noProof="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e controladores devem estar configurados para desligar em alturas apropriadas tendo em conta as necessidades visuais sem aumentar excessivamente o consumo energético</a:t>
                      </a:r>
                      <a:r>
                        <a:rPr lang="pt-PT" sz="1400" noProof="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. 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400" noProof="0" dirty="0" smtClean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Se</a:t>
                      </a:r>
                      <a:r>
                        <a:rPr lang="pt-PT" sz="1400" baseline="0" noProof="0" dirty="0" smtClean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depois do comissionamento, haja partes do sistema de iluminação que não estão de acordo com os requisitos e especificações listados, o contratado deve ajustar e /ou recalibrar o sistema.</a:t>
                      </a:r>
                      <a:endParaRPr lang="pt-PT" sz="1400" noProof="0" dirty="0" smtClean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400" noProof="0" dirty="0" smtClean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Adaptado</a:t>
                      </a:r>
                      <a:r>
                        <a:rPr lang="pt-PT" sz="1400" baseline="0" noProof="0" dirty="0" smtClean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de acordo com o GPP (Contratos Públicos Ecológicos)</a:t>
                      </a:r>
                      <a:endParaRPr lang="pt-PT" sz="1400" noProof="0" dirty="0" smtClean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292975344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8901408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1755"/>
          </a:xfrm>
        </p:spPr>
        <p:txBody>
          <a:bodyPr>
            <a:normAutofit fontScale="90000"/>
          </a:bodyPr>
          <a:lstStyle/>
          <a:p>
            <a:r>
              <a:rPr lang="pt-PT" dirty="0" smtClean="0"/>
              <a:t>6. Questões contratuais (instalação, entrada ao serviço)</a:t>
            </a:r>
            <a:endParaRPr lang="pt-PT" dirty="0"/>
          </a:p>
        </p:txBody>
      </p:sp>
      <p:graphicFrame>
        <p:nvGraphicFramePr>
          <p:cNvPr id="4" name="Content Placeholder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04107790"/>
              </p:ext>
            </p:extLst>
          </p:nvPr>
        </p:nvGraphicFramePr>
        <p:xfrm>
          <a:off x="54244" y="1089296"/>
          <a:ext cx="9035512" cy="493840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993506">
                  <a:extLst>
                    <a:ext uri="{9D8B030D-6E8A-4147-A177-3AD203B41FA5}">
                      <a16:colId xmlns:a16="http://schemas.microsoft.com/office/drawing/2014/main" val="4216175247"/>
                    </a:ext>
                  </a:extLst>
                </a:gridCol>
                <a:gridCol w="6638925">
                  <a:extLst>
                    <a:ext uri="{9D8B030D-6E8A-4147-A177-3AD203B41FA5}">
                      <a16:colId xmlns:a16="http://schemas.microsoft.com/office/drawing/2014/main" val="1657795914"/>
                    </a:ext>
                  </a:extLst>
                </a:gridCol>
                <a:gridCol w="1403081">
                  <a:extLst>
                    <a:ext uri="{9D8B030D-6E8A-4147-A177-3AD203B41FA5}">
                      <a16:colId xmlns:a16="http://schemas.microsoft.com/office/drawing/2014/main" val="1931567666"/>
                    </a:ext>
                  </a:extLst>
                </a:gridCol>
              </a:tblGrid>
              <a:tr h="52184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400" b="1" kern="1200" noProof="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Critérios</a:t>
                      </a:r>
                      <a:endParaRPr lang="pt-PT" sz="1400" noProof="0" dirty="0">
                        <a:solidFill>
                          <a:srgbClr val="002060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622" marR="37622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400" noProof="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</a:rPr>
                        <a:t>Requisitos </a:t>
                      </a:r>
                      <a:endParaRPr lang="pt-PT" sz="1400" noProof="0" dirty="0">
                        <a:solidFill>
                          <a:srgbClr val="002060"/>
                        </a:solidFill>
                        <a:effectLst/>
                        <a:latin typeface="+mn-lt"/>
                      </a:endParaRPr>
                    </a:p>
                  </a:txBody>
                  <a:tcPr marL="37622" marR="37622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400" noProof="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</a:rPr>
                        <a:t> Comentários</a:t>
                      </a:r>
                      <a:endParaRPr lang="pt-PT" sz="1400" noProof="0" dirty="0">
                        <a:solidFill>
                          <a:srgbClr val="002060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622" marR="37622" marT="0" marB="0" anchor="ctr"/>
                </a:tc>
                <a:extLst>
                  <a:ext uri="{0D108BD9-81ED-4DB2-BD59-A6C34878D82A}">
                    <a16:rowId xmlns:a16="http://schemas.microsoft.com/office/drawing/2014/main" val="3023230915"/>
                  </a:ext>
                </a:extLst>
              </a:tr>
              <a:tr h="79041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400" noProof="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Instalação correta</a:t>
                      </a:r>
                      <a:endParaRPr lang="pt-PT" sz="1400" noProof="0" dirty="0">
                        <a:solidFill>
                          <a:srgbClr val="002060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400" noProof="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400" noProof="0" dirty="0" smtClean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 empreiteiro deve assegurar que: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400" noProof="0" dirty="0" smtClean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1) o sistema de iluminação está instalado exatamente como requerido/especificado,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400" noProof="0" dirty="0" smtClean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2) entregar uma lista de equipamentos instalados com as faturas e notas de entrega anexas, e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400" noProof="0" dirty="0" smtClean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3) confirma que o equipamento está instalado como especificado originalmente.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400" noProof="0" dirty="0" smtClean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Para um segmento de estrada escolhido aleatoriamente pelo contratante, o empreiteiro deve selecionar dois polos e fornecer um certificado de medição para cada um onde se declare que o sistema de iluminação para este segmento de estrada está de acordo com os requisitos especificados na EN13201-2.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400" noProof="0" dirty="0" smtClean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Para o mesmo segmento, devem também ser medidos e/ou calculados a potência de pico [W] e o consumo energético [</a:t>
                      </a:r>
                      <a:r>
                        <a:rPr lang="pt-PT" sz="1400" noProof="0" dirty="0" err="1" smtClean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kWh</a:t>
                      </a:r>
                      <a:r>
                        <a:rPr lang="pt-PT" sz="1400" noProof="0" dirty="0" smtClean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] do período de uma semana. Com base nestes dados e nas medições de iluminância da EN13201-2, devem ser calculados o PDI e AECI e verificados no projeto ((+/- 10% tolerância max.).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400" noProof="0" dirty="0" smtClean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De forma a limitar a poluição luminosa, o ângulo de lança para um conjunto de luminárias no segmento selecionado deverá ser medido e comparado com as especificações do projeto (+/- 2 ° de tolerância max.).</a:t>
                      </a:r>
                      <a:r>
                        <a:rPr lang="pt-PT" sz="1400" noProof="0" dirty="0" smtClean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pt-PT" sz="1400" noProof="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400" noProof="0" dirty="0" smtClean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Adaptado</a:t>
                      </a:r>
                      <a:r>
                        <a:rPr lang="pt-PT" sz="1400" baseline="0" noProof="0" dirty="0" smtClean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de acordo com o GPP (Contratos Públicos Ecológicos)</a:t>
                      </a:r>
                      <a:endParaRPr lang="pt-PT" sz="1400" noProof="0" dirty="0" smtClean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292975344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4529426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6. Questões contratuais (instalação, entrada ao serviço)</a:t>
            </a:r>
            <a:endParaRPr lang="pt-PT" dirty="0"/>
          </a:p>
        </p:txBody>
      </p:sp>
      <p:graphicFrame>
        <p:nvGraphicFramePr>
          <p:cNvPr id="4" name="Content Placeholder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705126994"/>
              </p:ext>
            </p:extLst>
          </p:nvPr>
        </p:nvGraphicFramePr>
        <p:xfrm>
          <a:off x="54244" y="2127684"/>
          <a:ext cx="9035512" cy="174866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680881">
                  <a:extLst>
                    <a:ext uri="{9D8B030D-6E8A-4147-A177-3AD203B41FA5}">
                      <a16:colId xmlns:a16="http://schemas.microsoft.com/office/drawing/2014/main" val="4216175247"/>
                    </a:ext>
                  </a:extLst>
                </a:gridCol>
                <a:gridCol w="5603970">
                  <a:extLst>
                    <a:ext uri="{9D8B030D-6E8A-4147-A177-3AD203B41FA5}">
                      <a16:colId xmlns:a16="http://schemas.microsoft.com/office/drawing/2014/main" val="1657795914"/>
                    </a:ext>
                  </a:extLst>
                </a:gridCol>
                <a:gridCol w="1750661">
                  <a:extLst>
                    <a:ext uri="{9D8B030D-6E8A-4147-A177-3AD203B41FA5}">
                      <a16:colId xmlns:a16="http://schemas.microsoft.com/office/drawing/2014/main" val="1931567666"/>
                    </a:ext>
                  </a:extLst>
                </a:gridCol>
              </a:tblGrid>
              <a:tr h="52184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400" b="1" kern="1200" noProof="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Critérios</a:t>
                      </a:r>
                      <a:endParaRPr lang="pt-PT" sz="1400" noProof="0" dirty="0">
                        <a:solidFill>
                          <a:srgbClr val="002060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622" marR="37622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400" noProof="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</a:rPr>
                        <a:t>Requisitos </a:t>
                      </a:r>
                      <a:endParaRPr lang="pt-PT" sz="1400" noProof="0" dirty="0">
                        <a:solidFill>
                          <a:srgbClr val="002060"/>
                        </a:solidFill>
                        <a:effectLst/>
                        <a:latin typeface="+mn-lt"/>
                      </a:endParaRPr>
                    </a:p>
                  </a:txBody>
                  <a:tcPr marL="37622" marR="37622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400" noProof="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</a:rPr>
                        <a:t> Comentários</a:t>
                      </a:r>
                      <a:endParaRPr lang="pt-PT" sz="1400" noProof="0" dirty="0">
                        <a:solidFill>
                          <a:srgbClr val="002060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622" marR="37622" marT="0" marB="0" anchor="ctr"/>
                </a:tc>
                <a:extLst>
                  <a:ext uri="{0D108BD9-81ED-4DB2-BD59-A6C34878D82A}">
                    <a16:rowId xmlns:a16="http://schemas.microsoft.com/office/drawing/2014/main" val="3023230915"/>
                  </a:ext>
                </a:extLst>
              </a:tr>
              <a:tr h="79041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400" noProof="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Redução e recuperação de desperdício</a:t>
                      </a:r>
                      <a:endParaRPr lang="pt-PT" sz="1400" noProof="0" dirty="0">
                        <a:solidFill>
                          <a:srgbClr val="002060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PT" sz="1400" noProof="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</a:t>
                      </a:r>
                      <a:r>
                        <a:rPr lang="pt-PT" sz="1400" baseline="0" noProof="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proponente deve implementar medidas adequadas à redução e recuperação do desperdício produzido durante a instalação do novo ou reabilitação do sistema de iluminação. Todas as lâmpadas, luminárias e partes eletrónicas substituídas devem ser separadas e recuperadas de acordo com a diretiva REEE.</a:t>
                      </a:r>
                      <a:endParaRPr lang="pt-PT" sz="1400" noProof="0" dirty="0" smtClean="0">
                        <a:solidFill>
                          <a:srgbClr val="000000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pt-PT" sz="1400" noProof="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2929753443"/>
                  </a:ext>
                </a:extLst>
              </a:tr>
            </a:tbl>
          </a:graphicData>
        </a:graphic>
      </p:graphicFrame>
      <p:sp>
        <p:nvSpPr>
          <p:cNvPr id="2" name="Rectangle 1"/>
          <p:cNvSpPr/>
          <p:nvPr/>
        </p:nvSpPr>
        <p:spPr>
          <a:xfrm>
            <a:off x="4450813" y="3244334"/>
            <a:ext cx="2423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</a:rPr>
              <a:t> 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9586889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85992"/>
          </a:xfrm>
        </p:spPr>
        <p:txBody>
          <a:bodyPr/>
          <a:lstStyle/>
          <a:p>
            <a:r>
              <a:rPr lang="de-DE" dirty="0" smtClean="0"/>
              <a:t>Parceiros do Premium </a:t>
            </a:r>
            <a:r>
              <a:rPr lang="de-DE" dirty="0"/>
              <a:t>Light Pro</a:t>
            </a:r>
          </a:p>
        </p:txBody>
      </p:sp>
      <p:cxnSp>
        <p:nvCxnSpPr>
          <p:cNvPr id="3" name="Gerade Verbindung 2"/>
          <p:cNvCxnSpPr/>
          <p:nvPr/>
        </p:nvCxnSpPr>
        <p:spPr>
          <a:xfrm>
            <a:off x="2181225" y="1471408"/>
            <a:ext cx="0" cy="4493457"/>
          </a:xfrm>
          <a:prstGeom prst="line">
            <a:avLst/>
          </a:prstGeom>
          <a:ln w="19050">
            <a:solidFill>
              <a:schemeClr val="tx1"/>
            </a:solidFill>
          </a:ln>
          <a:effectLst>
            <a:outerShdw blurRad="50800" dist="38100" dir="2700000" algn="tl" rotWithShape="0">
              <a:schemeClr val="bg1">
                <a:alpha val="40000"/>
              </a:scheme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" name="Textfeld 3"/>
          <p:cNvSpPr txBox="1"/>
          <p:nvPr/>
        </p:nvSpPr>
        <p:spPr>
          <a:xfrm>
            <a:off x="457200" y="1492454"/>
            <a:ext cx="1600900" cy="14260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600" baseline="30000" dirty="0" smtClean="0">
                <a:latin typeface="Arial Narrow" panose="020B0606020202030204" pitchFamily="34" charset="0"/>
              </a:rPr>
              <a:t>Financiado pela Comissão Europeia no âmbito do Horizon 2020</a:t>
            </a:r>
            <a:endParaRPr lang="de-DE" sz="2600" baseline="30000" dirty="0">
              <a:latin typeface="Arial Narrow" panose="020B0606020202030204" pitchFamily="34" charset="0"/>
            </a:endParaRPr>
          </a:p>
        </p:txBody>
      </p:sp>
      <p:sp>
        <p:nvSpPr>
          <p:cNvPr id="5" name="Rechteck 4"/>
          <p:cNvSpPr/>
          <p:nvPr/>
        </p:nvSpPr>
        <p:spPr>
          <a:xfrm>
            <a:off x="457200" y="2965584"/>
            <a:ext cx="1340432" cy="3795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800" baseline="30000" dirty="0" smtClean="0">
                <a:latin typeface="Arial Narrow" panose="020B0606020202030204" pitchFamily="34" charset="0"/>
              </a:rPr>
              <a:t>Parceiros UE</a:t>
            </a:r>
            <a:endParaRPr lang="de-DE" sz="2800" baseline="30000" dirty="0">
              <a:latin typeface="Arial Narrow" panose="020B0606020202030204" pitchFamily="34" charset="0"/>
            </a:endParaRPr>
          </a:p>
        </p:txBody>
      </p:sp>
      <p:pic>
        <p:nvPicPr>
          <p:cNvPr id="6" name="Picture 4" descr="R:\10180 PremiumLight_Pro\WP 8 - Communication and Dissemination\Communication Concept\EU-Logo\flag_yellow_high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28486" y="1491744"/>
            <a:ext cx="881491" cy="5879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Bild 12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4790" y="2864415"/>
            <a:ext cx="1590372" cy="987643"/>
          </a:xfrm>
          <a:prstGeom prst="rect">
            <a:avLst/>
          </a:prstGeom>
          <a:solidFill>
            <a:srgbClr val="FFFFFF"/>
          </a:solidFill>
          <a:ln>
            <a:noFill/>
          </a:ln>
          <a:extLst/>
        </p:spPr>
      </p:pic>
      <p:pic>
        <p:nvPicPr>
          <p:cNvPr id="8" name="Picture 18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9207" y="4649343"/>
            <a:ext cx="1404788" cy="8890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19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3769" y="2902743"/>
            <a:ext cx="1203202" cy="10047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20"/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78048" y="4582697"/>
            <a:ext cx="1476672" cy="10223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21"/>
          <p:cNvPicPr/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1870" y="2945791"/>
            <a:ext cx="1179461" cy="995126"/>
          </a:xfrm>
          <a:prstGeom prst="rect">
            <a:avLst/>
          </a:prstGeom>
          <a:noFill/>
          <a:ln>
            <a:noFill/>
          </a:ln>
          <a:effectLst/>
          <a:extLst/>
        </p:spPr>
      </p:pic>
      <p:pic>
        <p:nvPicPr>
          <p:cNvPr id="12" name="Picture 22"/>
          <p:cNvPicPr/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16498" y="4649343"/>
            <a:ext cx="1697744" cy="731421"/>
          </a:xfrm>
          <a:prstGeom prst="rect">
            <a:avLst/>
          </a:prstGeom>
          <a:noFill/>
          <a:ln>
            <a:noFill/>
          </a:ln>
          <a:effectLst/>
          <a:extLst/>
        </p:spPr>
      </p:pic>
      <p:pic>
        <p:nvPicPr>
          <p:cNvPr id="13" name="Picture 23"/>
          <p:cNvPicPr/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60771" y="2902743"/>
            <a:ext cx="1111226" cy="949315"/>
          </a:xfrm>
          <a:prstGeom prst="rect">
            <a:avLst/>
          </a:prstGeom>
          <a:noFill/>
          <a:ln>
            <a:noFill/>
          </a:ln>
          <a:effectLst/>
          <a:extLst/>
        </p:spPr>
      </p:pic>
      <p:pic>
        <p:nvPicPr>
          <p:cNvPr id="14" name="Picture 25" descr="FEWE"/>
          <p:cNvPicPr/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90100" y="4704273"/>
            <a:ext cx="1639753" cy="900768"/>
          </a:xfrm>
          <a:prstGeom prst="rect">
            <a:avLst/>
          </a:prstGeom>
          <a:solidFill>
            <a:schemeClr val="bg1"/>
          </a:solidFill>
        </p:spPr>
      </p:pic>
    </p:spTree>
    <p:extLst>
      <p:ext uri="{BB962C8B-B14F-4D97-AF65-F5344CB8AC3E}">
        <p14:creationId xmlns:p14="http://schemas.microsoft.com/office/powerpoint/2010/main" val="286630336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indent="-457200">
              <a:buAutoNum type="arabicPeriod"/>
            </a:pPr>
            <a:r>
              <a:rPr lang="pt-PT" dirty="0" smtClean="0"/>
              <a:t>Objetivos </a:t>
            </a:r>
          </a:p>
          <a:p>
            <a:pPr marL="457200" indent="-457200">
              <a:buAutoNum type="arabicPeriod"/>
            </a:pPr>
            <a:r>
              <a:rPr lang="pt-PT" dirty="0" smtClean="0"/>
              <a:t>Critérios de seleção</a:t>
            </a:r>
          </a:p>
          <a:p>
            <a:pPr marL="457200" indent="-457200">
              <a:buAutoNum type="arabicPeriod"/>
            </a:pPr>
            <a:r>
              <a:rPr lang="pt-PT" dirty="0" smtClean="0"/>
              <a:t>Critérios técnicos – Critério energia</a:t>
            </a:r>
          </a:p>
          <a:p>
            <a:pPr marL="457200" indent="-457200">
              <a:buAutoNum type="arabicPeriod"/>
            </a:pPr>
            <a:r>
              <a:rPr lang="pt-PT" dirty="0" smtClean="0"/>
              <a:t>Critérios técnicos – Critério qualidade e </a:t>
            </a:r>
            <a:r>
              <a:rPr lang="pt-PT" i="1" dirty="0" smtClean="0"/>
              <a:t>design</a:t>
            </a:r>
          </a:p>
          <a:p>
            <a:pPr marL="457200" indent="-457200">
              <a:buAutoNum type="arabicPeriod"/>
            </a:pPr>
            <a:r>
              <a:rPr lang="pt-PT" dirty="0" smtClean="0"/>
              <a:t>Critérios técnicos– Critério custo</a:t>
            </a:r>
          </a:p>
          <a:p>
            <a:pPr marL="457200" indent="-457200">
              <a:buAutoNum type="arabicPeriod"/>
            </a:pPr>
            <a:r>
              <a:rPr lang="pt-PT" dirty="0" smtClean="0"/>
              <a:t>Questões contratuais </a:t>
            </a:r>
          </a:p>
          <a:p>
            <a:pPr marL="457200" indent="-457200">
              <a:buAutoNum type="arabicPeriod"/>
            </a:pPr>
            <a:endParaRPr lang="pt-PT" dirty="0" smtClean="0"/>
          </a:p>
          <a:p>
            <a:pPr marL="457200" indent="-457200">
              <a:buAutoNum type="arabicPeriod"/>
            </a:pPr>
            <a:endParaRPr lang="pt-PT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>
                <a:solidFill>
                  <a:srgbClr val="002060"/>
                </a:solidFill>
              </a:rPr>
              <a:t>Sumário</a:t>
            </a:r>
            <a:endParaRPr lang="pt-PT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658441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Marcador de Posição de Conteúdo 6"/>
          <p:cNvSpPr>
            <a:spLocks noGrp="1"/>
          </p:cNvSpPr>
          <p:nvPr>
            <p:ph idx="1"/>
          </p:nvPr>
        </p:nvSpPr>
        <p:spPr>
          <a:xfrm>
            <a:off x="457199" y="1491450"/>
            <a:ext cx="7857067" cy="4634714"/>
          </a:xfrm>
        </p:spPr>
        <p:txBody>
          <a:bodyPr>
            <a:normAutofit/>
          </a:bodyPr>
          <a:lstStyle/>
          <a:p>
            <a:r>
              <a:rPr lang="pt-PT" dirty="0"/>
              <a:t>O objetivo destes critérios é de apoiar a decisão de compra de projetos de instalação de:</a:t>
            </a:r>
          </a:p>
          <a:p>
            <a:endParaRPr lang="pt-PT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t-PT" dirty="0"/>
              <a:t>Iluminação em </a:t>
            </a:r>
            <a:r>
              <a:rPr lang="pt-PT" b="1" dirty="0"/>
              <a:t>edifícios novos 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t-PT" b="1" dirty="0"/>
              <a:t>Reabilitação </a:t>
            </a:r>
            <a:r>
              <a:rPr lang="pt-PT" dirty="0"/>
              <a:t>da iluminação em edifícios existentes</a:t>
            </a:r>
          </a:p>
          <a:p>
            <a:endParaRPr lang="pt-PT" dirty="0"/>
          </a:p>
          <a:p>
            <a:endParaRPr lang="pt-PT" dirty="0"/>
          </a:p>
          <a:p>
            <a:r>
              <a:rPr lang="pt-PT" dirty="0"/>
              <a:t>O tipo de critérios inclui requisitos ao nível: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t-PT" b="1" dirty="0"/>
              <a:t>Sistema de iluminação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t-PT" b="1" dirty="0"/>
              <a:t>componentes. </a:t>
            </a:r>
            <a:endParaRPr lang="pt-PT" b="1" u="sng" dirty="0"/>
          </a:p>
        </p:txBody>
      </p:sp>
      <p:sp>
        <p:nvSpPr>
          <p:cNvPr id="6" name="Título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1. Critérios de aquisição - objetivos</a:t>
            </a:r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37780347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748834386"/>
              </p:ext>
            </p:extLst>
          </p:nvPr>
        </p:nvGraphicFramePr>
        <p:xfrm>
          <a:off x="98963" y="1377521"/>
          <a:ext cx="8959312" cy="472808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020563">
                  <a:extLst>
                    <a:ext uri="{9D8B030D-6E8A-4147-A177-3AD203B41FA5}">
                      <a16:colId xmlns:a16="http://schemas.microsoft.com/office/drawing/2014/main" val="4216175247"/>
                    </a:ext>
                  </a:extLst>
                </a:gridCol>
                <a:gridCol w="4913194">
                  <a:extLst>
                    <a:ext uri="{9D8B030D-6E8A-4147-A177-3AD203B41FA5}">
                      <a16:colId xmlns:a16="http://schemas.microsoft.com/office/drawing/2014/main" val="1657795914"/>
                    </a:ext>
                  </a:extLst>
                </a:gridCol>
                <a:gridCol w="2025555">
                  <a:extLst>
                    <a:ext uri="{9D8B030D-6E8A-4147-A177-3AD203B41FA5}">
                      <a16:colId xmlns:a16="http://schemas.microsoft.com/office/drawing/2014/main" val="1931567666"/>
                    </a:ext>
                  </a:extLst>
                </a:gridCol>
              </a:tblGrid>
              <a:tr h="52184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400" b="1" kern="1200" noProof="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Critérios</a:t>
                      </a:r>
                      <a:endParaRPr lang="pt-PT" sz="1400" noProof="0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622" marR="37622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400" noProof="0" dirty="0" smtClean="0">
                          <a:solidFill>
                            <a:srgbClr val="002060"/>
                          </a:solidFill>
                          <a:effectLst/>
                        </a:rPr>
                        <a:t>Requisitos</a:t>
                      </a:r>
                      <a:endParaRPr lang="pt-PT" sz="1400" noProof="0" dirty="0">
                        <a:solidFill>
                          <a:srgbClr val="002060"/>
                        </a:solidFill>
                        <a:effectLst/>
                      </a:endParaRPr>
                    </a:p>
                  </a:txBody>
                  <a:tcPr marL="37622" marR="37622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400" noProof="0" dirty="0" smtClean="0">
                          <a:solidFill>
                            <a:srgbClr val="002060"/>
                          </a:solidFill>
                          <a:effectLst/>
                        </a:rPr>
                        <a:t> Comentários</a:t>
                      </a:r>
                      <a:endParaRPr lang="pt-PT" sz="1400" noProof="0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622" marR="37622" marT="0" marB="0" anchor="ctr"/>
                </a:tc>
                <a:extLst>
                  <a:ext uri="{0D108BD9-81ED-4DB2-BD59-A6C34878D82A}">
                    <a16:rowId xmlns:a16="http://schemas.microsoft.com/office/drawing/2014/main" val="3023230915"/>
                  </a:ext>
                </a:extLst>
              </a:tr>
              <a:tr h="79041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400" noProof="0" dirty="0" smtClean="0">
                          <a:solidFill>
                            <a:srgbClr val="002060"/>
                          </a:solidFill>
                          <a:effectLst/>
                        </a:rPr>
                        <a:t>Plano/configuração do sistema rodoviário</a:t>
                      </a:r>
                      <a:endParaRPr lang="pt-PT" sz="1400" noProof="0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622" marR="37622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400" noProof="0" dirty="0" smtClean="0">
                          <a:effectLst/>
                        </a:rPr>
                        <a:t>O contratante deve fornecer o mapa das estradas e vias, objeto da implementação de um sistema de iluminação rodoviária, ou especificar o tipo de estrada, objeto da proposta dos pontos de luz (luminárias e postes). Devem ser considerados para todas as partes/seções do sistema de iluminação rodoviária os requisitos da norma EN13201.</a:t>
                      </a:r>
                      <a:endParaRPr lang="pt-PT" sz="1400" noProof="0" dirty="0">
                        <a:effectLst/>
                      </a:endParaRPr>
                    </a:p>
                  </a:txBody>
                  <a:tcPr marL="37622" marR="37622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pt-PT" sz="1400" noProof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622" marR="37622" marT="0" marB="0" anchor="ctr"/>
                </a:tc>
                <a:extLst>
                  <a:ext uri="{0D108BD9-81ED-4DB2-BD59-A6C34878D82A}">
                    <a16:rowId xmlns:a16="http://schemas.microsoft.com/office/drawing/2014/main" val="2929753443"/>
                  </a:ext>
                </a:extLst>
              </a:tr>
              <a:tr h="21499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400" noProof="0" dirty="0" smtClean="0">
                          <a:solidFill>
                            <a:srgbClr val="002060"/>
                          </a:solidFill>
                          <a:effectLst/>
                        </a:rPr>
                        <a:t>Características de controlo de iluminação</a:t>
                      </a:r>
                      <a:endParaRPr lang="pt-PT" sz="1400" noProof="0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622" marR="37622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400" u="sng" noProof="0" dirty="0" smtClean="0">
                          <a:solidFill>
                            <a:schemeClr val="tx1"/>
                          </a:solidFill>
                          <a:effectLst/>
                        </a:rPr>
                        <a:t>Opcional</a:t>
                      </a:r>
                      <a:r>
                        <a:rPr lang="pt-PT" sz="1400" noProof="0" dirty="0" smtClean="0">
                          <a:solidFill>
                            <a:schemeClr val="tx1"/>
                          </a:solidFill>
                          <a:effectLst/>
                        </a:rPr>
                        <a:t>: podem ser especificadas características específicas de controlo da iluminação desde que apropriado</a:t>
                      </a:r>
                      <a:r>
                        <a:rPr lang="pt-PT" sz="1400" baseline="0" noProof="0" dirty="0" smtClean="0">
                          <a:solidFill>
                            <a:schemeClr val="tx1"/>
                          </a:solidFill>
                          <a:effectLst/>
                        </a:rPr>
                        <a:t> para o tipo de sistema de iluminação.</a:t>
                      </a:r>
                      <a:endParaRPr lang="pt-PT" sz="1400" noProof="0" dirty="0" smtClean="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37622" marR="37622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300" noProof="0" dirty="0" smtClean="0">
                          <a:solidFill>
                            <a:schemeClr val="tx1"/>
                          </a:solidFill>
                          <a:effectLst/>
                        </a:rPr>
                        <a:t>As opções para as características de controlo de iluminação devem</a:t>
                      </a:r>
                      <a:r>
                        <a:rPr lang="pt-PT" sz="1300" baseline="0" noProof="0" dirty="0" smtClean="0">
                          <a:solidFill>
                            <a:schemeClr val="tx1"/>
                          </a:solidFill>
                          <a:effectLst/>
                        </a:rPr>
                        <a:t> ser avaliadas para cada projeto e os requisitos especificados sempre que necessário.</a:t>
                      </a:r>
                      <a:r>
                        <a:rPr lang="pt-PT" sz="1300" noProof="0" dirty="0" smtClean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endParaRPr lang="pt-PT" sz="13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622" marR="37622" marT="0" marB="0" anchor="ctr"/>
                </a:tc>
                <a:extLst>
                  <a:ext uri="{0D108BD9-81ED-4DB2-BD59-A6C34878D82A}">
                    <a16:rowId xmlns:a16="http://schemas.microsoft.com/office/drawing/2014/main" val="2576383306"/>
                  </a:ext>
                </a:extLst>
              </a:tr>
              <a:tr h="21499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400" noProof="0" dirty="0" smtClean="0">
                          <a:solidFill>
                            <a:srgbClr val="002060"/>
                          </a:solidFill>
                          <a:effectLst/>
                        </a:rPr>
                        <a:t>Contagem </a:t>
                      </a:r>
                      <a:r>
                        <a:rPr lang="pt-PT" sz="1400" noProof="0" dirty="0" smtClean="0">
                          <a:solidFill>
                            <a:srgbClr val="002060"/>
                          </a:solidFill>
                          <a:effectLst/>
                        </a:rPr>
                        <a:t>do consumo energético</a:t>
                      </a:r>
                      <a:endParaRPr lang="pt-PT" sz="1400" noProof="0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622" marR="37622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400" u="sng" noProof="0" dirty="0" smtClean="0">
                          <a:solidFill>
                            <a:schemeClr val="tx1"/>
                          </a:solidFill>
                          <a:effectLst/>
                        </a:rPr>
                        <a:t>Opcional</a:t>
                      </a:r>
                      <a:r>
                        <a:rPr lang="pt-PT" sz="1400" noProof="0" dirty="0" smtClean="0">
                          <a:solidFill>
                            <a:schemeClr val="tx1"/>
                          </a:solidFill>
                          <a:effectLst/>
                        </a:rPr>
                        <a:t>: os critérios devem ser especificados</a:t>
                      </a:r>
                      <a:r>
                        <a:rPr lang="pt-PT" sz="1400" baseline="0" noProof="0" dirty="0" smtClean="0">
                          <a:solidFill>
                            <a:schemeClr val="tx1"/>
                          </a:solidFill>
                          <a:effectLst/>
                        </a:rPr>
                        <a:t> de acordo com a sua adequação ao projeto</a:t>
                      </a:r>
                      <a:endParaRPr lang="pt-PT" sz="1400" noProof="0" dirty="0" smtClean="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37622" marR="37622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300" noProof="0" dirty="0" smtClean="0">
                          <a:solidFill>
                            <a:schemeClr val="tx1"/>
                          </a:solidFill>
                          <a:effectLst/>
                        </a:rPr>
                        <a:t>A adequação das características</a:t>
                      </a:r>
                      <a:r>
                        <a:rPr lang="pt-PT" sz="1300" baseline="0" noProof="0" dirty="0" smtClean="0">
                          <a:solidFill>
                            <a:schemeClr val="tx1"/>
                          </a:solidFill>
                          <a:effectLst/>
                        </a:rPr>
                        <a:t> de </a:t>
                      </a:r>
                      <a:r>
                        <a:rPr lang="pt-PT" sz="1300" baseline="0" noProof="0" dirty="0" smtClean="0">
                          <a:solidFill>
                            <a:schemeClr val="tx1"/>
                          </a:solidFill>
                          <a:effectLst/>
                        </a:rPr>
                        <a:t>contagem </a:t>
                      </a:r>
                      <a:r>
                        <a:rPr lang="pt-PT" sz="1300" baseline="0" noProof="0" dirty="0" smtClean="0">
                          <a:solidFill>
                            <a:schemeClr val="tx1"/>
                          </a:solidFill>
                          <a:effectLst/>
                        </a:rPr>
                        <a:t>devem ser sempre avaliadas para cada proposta.</a:t>
                      </a:r>
                      <a:endParaRPr lang="pt-PT" sz="13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622" marR="37622" marT="0" marB="0" anchor="ctr"/>
                </a:tc>
                <a:extLst>
                  <a:ext uri="{0D108BD9-81ED-4DB2-BD59-A6C34878D82A}">
                    <a16:rowId xmlns:a16="http://schemas.microsoft.com/office/drawing/2014/main" val="473962236"/>
                  </a:ext>
                </a:extLst>
              </a:tr>
            </a:tbl>
          </a:graphicData>
        </a:graphic>
      </p:graphicFrame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PT" dirty="0" smtClean="0"/>
              <a:t>Elementos de especificações técnicas para sistemas de iluminação pública</a:t>
            </a:r>
            <a:endParaRPr lang="pt-PT" dirty="0"/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457200" y="237925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/>
            </a:r>
            <a:br>
              <a:rPr kumimoji="0" lang="en-US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</a:br>
            <a:endParaRPr kumimoji="0" lang="en-US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7" name="Rectangle 3"/>
          <p:cNvSpPr>
            <a:spLocks noChangeArrowheads="1"/>
          </p:cNvSpPr>
          <p:nvPr/>
        </p:nvSpPr>
        <p:spPr bwMode="auto">
          <a:xfrm>
            <a:off x="3200400" y="6243863"/>
            <a:ext cx="4819650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AT" altLang="en-US" sz="1000" b="0" i="0" u="none" strike="noStrike" cap="none" normalizeH="0" baseline="30000" dirty="0" smtClean="0">
                <a:ln>
                  <a:noFill/>
                </a:ln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3"/>
              </a:rPr>
              <a:t>[</a:t>
            </a:r>
            <a:r>
              <a:rPr kumimoji="0" lang="de-AT" altLang="en-US" sz="1000" b="0" i="0" u="none" strike="noStrike" cap="none" normalizeH="0" baseline="30000" dirty="0" smtClean="0" bmk="">
                <a:ln>
                  <a:noFill/>
                </a:ln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3"/>
              </a:rPr>
              <a:t>1]</a:t>
            </a:r>
            <a:r>
              <a:rPr kumimoji="0" lang="en-GB" altLang="en-US" sz="1000" b="0" i="0" u="none" strike="noStrike" cap="none" normalizeH="0" baseline="0" dirty="0" smtClean="0" bmk="">
                <a:ln>
                  <a:noFill/>
                </a:ln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altLang="en-US" sz="1000" dirty="0" err="1" smtClean="0" bmk="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Opcional</a:t>
            </a:r>
            <a:r>
              <a:rPr kumimoji="0" lang="en-GB" altLang="en-US" sz="1000" b="0" i="0" u="none" strike="noStrike" cap="none" normalizeH="0" baseline="0" dirty="0" smtClean="0" bmk="">
                <a:ln>
                  <a:noFill/>
                </a:ln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 A</a:t>
            </a:r>
            <a:r>
              <a:rPr kumimoji="0" lang="en-GB" altLang="en-US" sz="1000" b="0" i="0" u="none" strike="noStrike" cap="none" normalizeH="0" dirty="0" smtClean="0" bmk="">
                <a:ln>
                  <a:noFill/>
                </a:ln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GB" altLang="en-US" sz="1000" b="0" i="0" u="none" strike="noStrike" cap="none" normalizeH="0" dirty="0" err="1" smtClean="0" bmk="">
                <a:ln>
                  <a:noFill/>
                </a:ln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relevância</a:t>
            </a:r>
            <a:r>
              <a:rPr kumimoji="0" lang="en-GB" altLang="en-US" sz="1000" b="0" i="0" u="none" strike="noStrike" cap="none" normalizeH="0" dirty="0" smtClean="0" bmk="">
                <a:ln>
                  <a:noFill/>
                </a:ln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GB" altLang="en-US" sz="1000" b="0" i="0" u="none" strike="noStrike" cap="none" normalizeH="0" dirty="0" err="1" smtClean="0" bmk="">
                <a:ln>
                  <a:noFill/>
                </a:ln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respectiva</a:t>
            </a:r>
            <a:r>
              <a:rPr kumimoji="0" lang="en-GB" altLang="en-US" sz="1000" b="0" i="0" u="none" strike="noStrike" cap="none" normalizeH="0" dirty="0" smtClean="0" bmk="">
                <a:ln>
                  <a:noFill/>
                </a:ln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das </a:t>
            </a:r>
            <a:r>
              <a:rPr kumimoji="0" lang="en-GB" altLang="en-US" sz="1000" b="0" i="0" u="none" strike="noStrike" cap="none" normalizeH="0" dirty="0" err="1" smtClean="0" bmk="">
                <a:ln>
                  <a:noFill/>
                </a:ln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opções</a:t>
            </a:r>
            <a:r>
              <a:rPr kumimoji="0" lang="en-GB" altLang="en-US" sz="1000" b="0" i="0" u="none" strike="noStrike" cap="none" normalizeH="0" dirty="0" smtClean="0" bmk="">
                <a:ln>
                  <a:noFill/>
                </a:ln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GB" altLang="en-US" sz="1000" b="0" i="0" u="none" strike="noStrike" cap="none" normalizeH="0" dirty="0" err="1" smtClean="0" bmk="">
                <a:ln>
                  <a:noFill/>
                </a:ln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devem</a:t>
            </a:r>
            <a:r>
              <a:rPr kumimoji="0" lang="en-GB" altLang="en-US" sz="1000" b="0" i="0" u="none" strike="noStrike" cap="none" normalizeH="0" dirty="0" smtClean="0" bmk="">
                <a:ln>
                  <a:noFill/>
                </a:ln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GB" altLang="en-US" sz="1000" b="0" i="0" u="none" strike="noStrike" cap="none" normalizeH="0" dirty="0" err="1" smtClean="0" bmk="">
                <a:ln>
                  <a:noFill/>
                </a:ln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ser</a:t>
            </a:r>
            <a:r>
              <a:rPr kumimoji="0" lang="en-GB" altLang="en-US" sz="1000" b="0" i="0" u="none" strike="noStrike" cap="none" normalizeH="0" dirty="0" smtClean="0" bmk="">
                <a:ln>
                  <a:noFill/>
                </a:ln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GB" altLang="en-US" sz="1000" b="0" i="0" u="none" strike="noStrike" cap="none" normalizeH="0" dirty="0" err="1" smtClean="0" bmk="">
                <a:ln>
                  <a:noFill/>
                </a:ln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verificadas</a:t>
            </a:r>
            <a:r>
              <a:rPr kumimoji="0" lang="en-GB" altLang="en-US" sz="1000" b="0" i="0" u="none" strike="noStrike" cap="none" normalizeH="0" dirty="0" smtClean="0" bmk="">
                <a:ln>
                  <a:noFill/>
                </a:ln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para </a:t>
            </a:r>
            <a:r>
              <a:rPr kumimoji="0" lang="en-GB" altLang="en-US" sz="1000" b="0" i="0" u="none" strike="noStrike" cap="none" normalizeH="0" dirty="0" err="1" smtClean="0" bmk="">
                <a:ln>
                  <a:noFill/>
                </a:ln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cada</a:t>
            </a:r>
            <a:r>
              <a:rPr kumimoji="0" lang="en-GB" altLang="en-US" sz="1000" b="0" i="0" u="none" strike="noStrike" cap="none" normalizeH="0" dirty="0" smtClean="0" bmk="">
                <a:ln>
                  <a:noFill/>
                </a:ln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GB" altLang="en-US" sz="1000" b="0" i="0" u="none" strike="noStrike" cap="none" normalizeH="0" dirty="0" err="1" smtClean="0" bmk="">
                <a:ln>
                  <a:noFill/>
                </a:ln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proposta</a:t>
            </a:r>
            <a:r>
              <a:rPr kumimoji="0" lang="en-GB" altLang="en-US" sz="1000" b="0" i="0" u="none" strike="noStrike" cap="none" normalizeH="0" dirty="0" smtClean="0" bmk="">
                <a:ln>
                  <a:noFill/>
                </a:ln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kumimoji="0" lang="en-US" altLang="en-US" sz="800" b="0" i="0" u="none" strike="noStrike" cap="none" normalizeH="0" baseline="0" dirty="0" smtClean="0" bmk="">
              <a:ln>
                <a:noFill/>
              </a:ln>
              <a:effectLst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de-AT" altLang="en-US" sz="1000" b="0" i="0" u="none" strike="noStrike" cap="none" normalizeH="0" baseline="30000" dirty="0" smtClean="0" bmk="">
                <a:ln>
                  <a:noFill/>
                </a:ln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4"/>
              </a:rPr>
              <a:t>[2]</a:t>
            </a:r>
            <a:r>
              <a:rPr kumimoji="0" lang="en-GB" altLang="en-US" sz="1000" b="0" i="0" u="none" strike="noStrike" cap="none" normalizeH="0" baseline="0" dirty="0" smtClean="0">
                <a:ln>
                  <a:noFill/>
                </a:ln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altLang="en-US" sz="1000" dirty="0" err="1" bmk="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Opcional</a:t>
            </a:r>
            <a:r>
              <a:rPr lang="en-GB" altLang="en-US" sz="1000" dirty="0" bmk="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 A </a:t>
            </a:r>
            <a:r>
              <a:rPr lang="en-GB" altLang="en-US" sz="1000" dirty="0" err="1" bmk="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relevância</a:t>
            </a:r>
            <a:r>
              <a:rPr lang="en-GB" altLang="en-US" sz="1000" dirty="0" bmk="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altLang="en-US" sz="1000" dirty="0" err="1" bmk="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respectiva</a:t>
            </a:r>
            <a:r>
              <a:rPr lang="en-GB" altLang="en-US" sz="1000" dirty="0" bmk="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das </a:t>
            </a:r>
            <a:r>
              <a:rPr lang="en-GB" altLang="en-US" sz="1000" dirty="0" err="1" bmk="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opções</a:t>
            </a:r>
            <a:r>
              <a:rPr lang="en-GB" altLang="en-US" sz="1000" dirty="0" bmk="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altLang="en-US" sz="1000" dirty="0" err="1" bmk="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devem</a:t>
            </a:r>
            <a:r>
              <a:rPr lang="en-GB" altLang="en-US" sz="1000" dirty="0" bmk="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altLang="en-US" sz="1000" dirty="0" err="1" bmk="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ser</a:t>
            </a:r>
            <a:r>
              <a:rPr lang="en-GB" altLang="en-US" sz="1000" dirty="0" bmk="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altLang="en-US" sz="1000" dirty="0" err="1" bmk="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verificadas</a:t>
            </a:r>
            <a:r>
              <a:rPr lang="en-GB" altLang="en-US" sz="1000" dirty="0" bmk="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para </a:t>
            </a:r>
            <a:r>
              <a:rPr lang="en-GB" altLang="en-US" sz="1000" dirty="0" err="1" bmk="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cada</a:t>
            </a:r>
            <a:r>
              <a:rPr lang="en-GB" altLang="en-US" sz="1000" dirty="0" bmk="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altLang="en-US" sz="1000" dirty="0" err="1" bmk="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proposta</a:t>
            </a:r>
            <a:r>
              <a:rPr kumimoji="0" lang="en-GB" altLang="en-US" sz="1000" b="0" i="0" u="none" strike="noStrike" cap="none" normalizeH="0" baseline="0" dirty="0" smtClean="0">
                <a:ln>
                  <a:noFill/>
                </a:ln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kumimoji="0" lang="en-GB" altLang="en-US" sz="1800" b="0" i="0" u="none" strike="noStrike" cap="none" normalizeH="0" baseline="0" dirty="0" smtClean="0">
              <a:ln>
                <a:noFill/>
              </a:ln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494637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171798604"/>
              </p:ext>
            </p:extLst>
          </p:nvPr>
        </p:nvGraphicFramePr>
        <p:xfrm>
          <a:off x="197603" y="1409119"/>
          <a:ext cx="8748793" cy="449402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221735">
                  <a:extLst>
                    <a:ext uri="{9D8B030D-6E8A-4147-A177-3AD203B41FA5}">
                      <a16:colId xmlns:a16="http://schemas.microsoft.com/office/drawing/2014/main" val="150043928"/>
                    </a:ext>
                  </a:extLst>
                </a:gridCol>
                <a:gridCol w="3764486">
                  <a:extLst>
                    <a:ext uri="{9D8B030D-6E8A-4147-A177-3AD203B41FA5}">
                      <a16:colId xmlns:a16="http://schemas.microsoft.com/office/drawing/2014/main" val="1815188852"/>
                    </a:ext>
                  </a:extLst>
                </a:gridCol>
                <a:gridCol w="1185967">
                  <a:extLst>
                    <a:ext uri="{9D8B030D-6E8A-4147-A177-3AD203B41FA5}">
                      <a16:colId xmlns:a16="http://schemas.microsoft.com/office/drawing/2014/main" val="2169157937"/>
                    </a:ext>
                  </a:extLst>
                </a:gridCol>
                <a:gridCol w="1576605">
                  <a:extLst>
                    <a:ext uri="{9D8B030D-6E8A-4147-A177-3AD203B41FA5}">
                      <a16:colId xmlns:a16="http://schemas.microsoft.com/office/drawing/2014/main" val="3328197355"/>
                    </a:ext>
                  </a:extLst>
                </a:gridCol>
              </a:tblGrid>
              <a:tr h="84897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400" noProof="0" dirty="0" smtClean="0">
                          <a:solidFill>
                            <a:srgbClr val="002060"/>
                          </a:solidFill>
                          <a:effectLst/>
                        </a:rPr>
                        <a:t>Critérios</a:t>
                      </a:r>
                      <a:endParaRPr lang="pt-PT" sz="1400" noProof="0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630" marR="3763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400" noProof="0" dirty="0" smtClean="0">
                          <a:solidFill>
                            <a:srgbClr val="002060"/>
                          </a:solidFill>
                          <a:effectLst/>
                        </a:rPr>
                        <a:t>Requisitos</a:t>
                      </a:r>
                      <a:endParaRPr lang="pt-PT" sz="1400" noProof="0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630" marR="3763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400" noProof="0" dirty="0" smtClean="0">
                          <a:solidFill>
                            <a:srgbClr val="002060"/>
                          </a:solidFill>
                          <a:effectLst/>
                        </a:rPr>
                        <a:t>Obrigatórios</a:t>
                      </a:r>
                      <a:endParaRPr lang="pt-PT" sz="1400" noProof="0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630" marR="3763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400" noProof="0" dirty="0" smtClean="0">
                          <a:solidFill>
                            <a:srgbClr val="002060"/>
                          </a:solidFill>
                          <a:effectLst/>
                        </a:rPr>
                        <a:t>Comentários</a:t>
                      </a:r>
                      <a:endParaRPr lang="pt-PT" sz="1400" noProof="0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630" marR="37630" marT="0" marB="0" anchor="ctr"/>
                </a:tc>
                <a:extLst>
                  <a:ext uri="{0D108BD9-81ED-4DB2-BD59-A6C34878D82A}">
                    <a16:rowId xmlns:a16="http://schemas.microsoft.com/office/drawing/2014/main" val="3885709644"/>
                  </a:ext>
                </a:extLst>
              </a:tr>
              <a:tr h="108643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400" noProof="0" dirty="0" smtClean="0">
                          <a:solidFill>
                            <a:srgbClr val="002060"/>
                          </a:solidFill>
                          <a:effectLst/>
                        </a:rPr>
                        <a:t>Know-how e experiência da equipa de design e de instalação</a:t>
                      </a:r>
                      <a:endParaRPr lang="pt-PT" sz="1400" noProof="0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630" marR="3763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400" noProof="0" dirty="0" smtClean="0">
                          <a:solidFill>
                            <a:schemeClr val="tx1"/>
                          </a:solidFill>
                          <a:effectLst/>
                        </a:rPr>
                        <a:t>um mínimo de 5 projetos de iluminação relevantes nos últimos 3 anos, com um tamanho comparável ao projeto planeado. </a:t>
                      </a:r>
                    </a:p>
                  </a:txBody>
                  <a:tcPr marL="37630" marR="3763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400" noProof="0" dirty="0" smtClean="0">
                          <a:solidFill>
                            <a:schemeClr val="tx1"/>
                          </a:solidFill>
                          <a:effectLst/>
                          <a:sym typeface="Wingdings" panose="05000000000000000000" pitchFamily="2" charset="2"/>
                        </a:rPr>
                        <a:t></a:t>
                      </a:r>
                      <a:endParaRPr lang="pt-PT" sz="14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630" marR="3763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400" noProof="0" dirty="0" smtClean="0">
                          <a:solidFill>
                            <a:schemeClr val="tx1"/>
                          </a:solidFill>
                          <a:effectLst/>
                        </a:rPr>
                        <a:t>O</a:t>
                      </a:r>
                      <a:r>
                        <a:rPr lang="pt-PT" sz="1400" baseline="0" noProof="0" dirty="0" smtClean="0">
                          <a:solidFill>
                            <a:schemeClr val="tx1"/>
                          </a:solidFill>
                          <a:effectLst/>
                        </a:rPr>
                        <a:t> comprovativo de experiencia pode incluir projetos noutras empresas</a:t>
                      </a:r>
                      <a:endParaRPr lang="pt-PT" sz="1400" noProof="0" dirty="0" smtClean="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37630" marR="37630" marT="0" marB="0" anchor="ctr"/>
                </a:tc>
                <a:extLst>
                  <a:ext uri="{0D108BD9-81ED-4DB2-BD59-A6C34878D82A}">
                    <a16:rowId xmlns:a16="http://schemas.microsoft.com/office/drawing/2014/main" val="3096611221"/>
                  </a:ext>
                </a:extLst>
              </a:tr>
              <a:tr h="108643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400" noProof="0" dirty="0" smtClean="0">
                          <a:solidFill>
                            <a:srgbClr val="002060"/>
                          </a:solidFill>
                          <a:effectLst/>
                        </a:rPr>
                        <a:t>Capacidade do proponente para entrega dentro do prazo</a:t>
                      </a:r>
                      <a:endParaRPr lang="pt-PT" sz="1400" noProof="0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630" marR="3763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400" noProof="0" dirty="0" smtClean="0">
                          <a:solidFill>
                            <a:schemeClr val="tx1"/>
                          </a:solidFill>
                          <a:effectLst/>
                        </a:rPr>
                        <a:t>Capacidade de execução do projeto dentro do prazo especificado</a:t>
                      </a:r>
                    </a:p>
                  </a:txBody>
                  <a:tcPr marL="37630" marR="3763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400" noProof="0" dirty="0" smtClean="0">
                          <a:solidFill>
                            <a:schemeClr val="tx1"/>
                          </a:solidFill>
                          <a:effectLst/>
                          <a:sym typeface="Wingdings" panose="05000000000000000000" pitchFamily="2" charset="2"/>
                        </a:rPr>
                        <a:t></a:t>
                      </a:r>
                      <a:endParaRPr lang="pt-PT" sz="14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630" marR="3763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400" noProof="0" dirty="0" smtClean="0">
                          <a:solidFill>
                            <a:schemeClr val="tx1"/>
                          </a:solidFill>
                          <a:effectLst/>
                        </a:rPr>
                        <a:t>Deve</a:t>
                      </a:r>
                      <a:r>
                        <a:rPr lang="pt-PT" sz="1400" baseline="0" noProof="0" dirty="0" smtClean="0">
                          <a:solidFill>
                            <a:schemeClr val="tx1"/>
                          </a:solidFill>
                          <a:effectLst/>
                        </a:rPr>
                        <a:t> ser especificado de acordo com o tamanho e o calendário do projeto</a:t>
                      </a:r>
                      <a:endParaRPr lang="pt-PT" sz="14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630" marR="37630" marT="0" marB="0" anchor="ctr"/>
                </a:tc>
                <a:extLst>
                  <a:ext uri="{0D108BD9-81ED-4DB2-BD59-A6C34878D82A}">
                    <a16:rowId xmlns:a16="http://schemas.microsoft.com/office/drawing/2014/main" val="1214887017"/>
                  </a:ext>
                </a:extLst>
              </a:tr>
              <a:tr h="108643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400" noProof="0" dirty="0" smtClean="0">
                          <a:solidFill>
                            <a:srgbClr val="002060"/>
                          </a:solidFill>
                          <a:effectLst/>
                        </a:rPr>
                        <a:t>Conformidade com as normas ISO e EN</a:t>
                      </a:r>
                      <a:endParaRPr lang="pt-PT" sz="1400" noProof="0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630" marR="3763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 proponente deve declarar o cumprimento das normas relevantes especificadas . Por exemplo:</a:t>
                      </a:r>
                      <a:r>
                        <a:rPr lang="pt-PT" sz="140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o proponente cumprirá a EN13201.</a:t>
                      </a:r>
                      <a:endParaRPr lang="pt-PT" sz="14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7630" marR="3763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400" noProof="0" dirty="0" smtClean="0">
                          <a:solidFill>
                            <a:schemeClr val="tx1"/>
                          </a:solidFill>
                          <a:effectLst/>
                          <a:sym typeface="Wingdings" panose="05000000000000000000" pitchFamily="2" charset="2"/>
                        </a:rPr>
                        <a:t></a:t>
                      </a:r>
                      <a:endParaRPr lang="pt-PT" sz="14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630" marR="3763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400" noProof="0" dirty="0" smtClean="0">
                          <a:solidFill>
                            <a:schemeClr val="tx1"/>
                          </a:solidFill>
                          <a:effectLst/>
                        </a:rPr>
                        <a:t>Os requisitos podem incluir</a:t>
                      </a:r>
                      <a:r>
                        <a:rPr lang="pt-PT" sz="1400" baseline="0" noProof="0" dirty="0" smtClean="0">
                          <a:solidFill>
                            <a:schemeClr val="tx1"/>
                          </a:solidFill>
                          <a:effectLst/>
                        </a:rPr>
                        <a:t> diferentes normas nacionais</a:t>
                      </a:r>
                      <a:endParaRPr lang="pt-PT" sz="14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630" marR="37630" marT="0" marB="0" anchor="ctr"/>
                </a:tc>
                <a:extLst>
                  <a:ext uri="{0D108BD9-81ED-4DB2-BD59-A6C34878D82A}">
                    <a16:rowId xmlns:a16="http://schemas.microsoft.com/office/drawing/2014/main" val="3791244730"/>
                  </a:ext>
                </a:extLst>
              </a:tr>
            </a:tbl>
          </a:graphicData>
        </a:graphic>
      </p:graphicFrame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2. Critérios de seleção</a:t>
            </a:r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320284143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4" name="Content Placeholder 3"/>
              <p:cNvGraphicFramePr>
                <a:graphicFrameLocks noGrp="1"/>
              </p:cNvGraphicFramePr>
              <p:nvPr>
                <p:ph idx="1"/>
                <p:extLst>
                  <p:ext uri="{D42A27DB-BD31-4B8C-83A1-F6EECF244321}">
                    <p14:modId xmlns:p14="http://schemas.microsoft.com/office/powerpoint/2010/main" val="1243172859"/>
                  </p:ext>
                </p:extLst>
              </p:nvPr>
            </p:nvGraphicFramePr>
            <p:xfrm>
              <a:off x="108488" y="1260630"/>
              <a:ext cx="8927024" cy="4952873"/>
            </p:xfrm>
            <a:graphic>
              <a:graphicData uri="http://schemas.openxmlformats.org/drawingml/2006/table">
                <a:tbl>
                  <a:tblPr firstRow="1" firstCol="1" bandRow="1">
                    <a:tableStyleId>{5C22544A-7EE6-4342-B048-85BDC9FD1C3A}</a:tableStyleId>
                  </a:tblPr>
                  <a:tblGrid>
                    <a:gridCol w="1821755">
                      <a:extLst>
                        <a:ext uri="{9D8B030D-6E8A-4147-A177-3AD203B41FA5}">
                          <a16:colId xmlns:a16="http://schemas.microsoft.com/office/drawing/2014/main" val="2406609896"/>
                        </a:ext>
                      </a:extLst>
                    </a:gridCol>
                    <a:gridCol w="2860121">
                      <a:extLst>
                        <a:ext uri="{9D8B030D-6E8A-4147-A177-3AD203B41FA5}">
                          <a16:colId xmlns:a16="http://schemas.microsoft.com/office/drawing/2014/main" val="3967471217"/>
                        </a:ext>
                      </a:extLst>
                    </a:gridCol>
                    <a:gridCol w="1212971">
                      <a:extLst>
                        <a:ext uri="{9D8B030D-6E8A-4147-A177-3AD203B41FA5}">
                          <a16:colId xmlns:a16="http://schemas.microsoft.com/office/drawing/2014/main" val="1186685876"/>
                        </a:ext>
                      </a:extLst>
                    </a:gridCol>
                    <a:gridCol w="1107149">
                      <a:extLst>
                        <a:ext uri="{9D8B030D-6E8A-4147-A177-3AD203B41FA5}">
                          <a16:colId xmlns:a16="http://schemas.microsoft.com/office/drawing/2014/main" val="2612512589"/>
                        </a:ext>
                      </a:extLst>
                    </a:gridCol>
                    <a:gridCol w="1925028">
                      <a:extLst>
                        <a:ext uri="{9D8B030D-6E8A-4147-A177-3AD203B41FA5}">
                          <a16:colId xmlns:a16="http://schemas.microsoft.com/office/drawing/2014/main" val="4275012587"/>
                        </a:ext>
                      </a:extLst>
                    </a:gridCol>
                  </a:tblGrid>
                  <a:tr h="356363"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pt-PT" sz="1400" noProof="0" dirty="0" smtClean="0">
                              <a:solidFill>
                                <a:srgbClr val="002060"/>
                              </a:solidFill>
                              <a:effectLst/>
                              <a:latin typeface="+mn-lt"/>
                            </a:rPr>
                            <a:t>Critérios</a:t>
                          </a:r>
                          <a:endParaRPr lang="pt-PT" sz="1400" noProof="0" dirty="0">
                            <a:solidFill>
                              <a:srgbClr val="002060"/>
                            </a:solidFill>
                            <a:effectLst/>
                            <a:latin typeface="+mn-lt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37659" marR="37659" marT="0" marB="0" anchor="ctr"/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pt-PT" sz="1400" noProof="0" dirty="0" smtClean="0">
                              <a:solidFill>
                                <a:srgbClr val="002060"/>
                              </a:solidFill>
                              <a:effectLst/>
                              <a:latin typeface="+mn-lt"/>
                            </a:rPr>
                            <a:t>Requisitos</a:t>
                          </a:r>
                          <a:endParaRPr lang="pt-PT" sz="1400" noProof="0" dirty="0">
                            <a:solidFill>
                              <a:srgbClr val="002060"/>
                            </a:solidFill>
                            <a:effectLst/>
                            <a:latin typeface="+mn-lt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37659" marR="37659" marT="0" marB="0" anchor="ctr"/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pt-PT" sz="1400" noProof="0" dirty="0" smtClean="0">
                              <a:solidFill>
                                <a:srgbClr val="002060"/>
                              </a:solidFill>
                              <a:effectLst/>
                              <a:latin typeface="+mn-lt"/>
                            </a:rPr>
                            <a:t>Requisitos obrigatórios</a:t>
                          </a:r>
                          <a:endParaRPr lang="pt-PT" sz="1400" noProof="0" dirty="0">
                            <a:solidFill>
                              <a:srgbClr val="002060"/>
                            </a:solidFill>
                            <a:effectLst/>
                            <a:latin typeface="+mn-lt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37659" marR="37659" marT="0" marB="0" anchor="ctr"/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pt-PT" sz="1400" noProof="0" dirty="0" smtClean="0">
                              <a:solidFill>
                                <a:srgbClr val="002060"/>
                              </a:solidFill>
                              <a:effectLst/>
                              <a:latin typeface="+mn-lt"/>
                            </a:rPr>
                            <a:t>Critérios</a:t>
                          </a:r>
                          <a:r>
                            <a:rPr lang="pt-PT" sz="1400" baseline="0" noProof="0" dirty="0" smtClean="0">
                              <a:solidFill>
                                <a:srgbClr val="002060"/>
                              </a:solidFill>
                              <a:effectLst/>
                              <a:latin typeface="+mn-lt"/>
                            </a:rPr>
                            <a:t> de adjudicação</a:t>
                          </a:r>
                          <a:endParaRPr lang="pt-PT" sz="1400" noProof="0" dirty="0">
                            <a:solidFill>
                              <a:srgbClr val="002060"/>
                            </a:solidFill>
                            <a:effectLst/>
                            <a:latin typeface="+mn-lt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37659" marR="37659" marT="0" marB="0" anchor="ctr"/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pt-PT" sz="1400" noProof="0" dirty="0" smtClean="0">
                              <a:solidFill>
                                <a:srgbClr val="002060"/>
                              </a:solidFill>
                              <a:effectLst/>
                              <a:latin typeface="+mn-lt"/>
                            </a:rPr>
                            <a:t>Comentários</a:t>
                          </a:r>
                          <a:endParaRPr lang="pt-PT" sz="1400" noProof="0" dirty="0">
                            <a:solidFill>
                              <a:srgbClr val="002060"/>
                            </a:solidFill>
                            <a:effectLst/>
                            <a:latin typeface="+mn-lt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37659" marR="37659" marT="0" marB="0" anchor="ctr"/>
                    </a:tc>
                    <a:extLst>
                      <a:ext uri="{0D108BD9-81ED-4DB2-BD59-A6C34878D82A}">
                        <a16:rowId xmlns:a16="http://schemas.microsoft.com/office/drawing/2014/main" val="205502208"/>
                      </a:ext>
                    </a:extLst>
                  </a:tr>
                  <a:tr h="1306665"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pt-PT" sz="1400" noProof="0" dirty="0" smtClean="0">
                              <a:solidFill>
                                <a:srgbClr val="002060"/>
                              </a:solidFill>
                              <a:effectLst/>
                            </a:rPr>
                            <a:t>Indicador de consumo energético anual </a:t>
                          </a:r>
                          <a:r>
                            <a:rPr lang="pt-PT" sz="1400" u="sng" noProof="0" dirty="0" smtClean="0">
                              <a:solidFill>
                                <a:srgbClr val="002060"/>
                              </a:solidFill>
                              <a:effectLst/>
                            </a:rPr>
                            <a:t>ou</a:t>
                          </a:r>
                          <a:r>
                            <a:rPr lang="pt-PT" sz="1400" noProof="0" dirty="0" smtClean="0">
                              <a:solidFill>
                                <a:srgbClr val="002060"/>
                              </a:solidFill>
                              <a:effectLst/>
                            </a:rPr>
                            <a:t> indicador de densidade de potência</a:t>
                          </a:r>
                          <a:endParaRPr lang="pt-PT" sz="1400" noProof="0" dirty="0">
                            <a:solidFill>
                              <a:srgbClr val="002060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37659" marR="37659" marT="0" marB="0" anchor="ctr"/>
                    </a:tc>
                    <a:tc>
                      <a:txBody>
                        <a:bodyPr/>
                        <a:lstStyle/>
                        <a:p>
                          <a:r>
                            <a:rPr lang="pt-PT" sz="1400" u="sng" kern="1200" noProof="0" dirty="0" smtClean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indicador de densidade de potência (PDI)</a:t>
                          </a:r>
                        </a:p>
                        <a:p>
                          <a:r>
                            <a:rPr lang="pt-PT" sz="1800" kern="1200" noProof="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 </a:t>
                          </a:r>
                        </a:p>
                        <a:p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pt-PT" sz="1800" i="1" kern="1200" noProof="0">
                                      <a:solidFill>
                                        <a:schemeClr val="dk1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</m:ctrlPr>
                                </m:sSubPr>
                                <m:e>
                                  <m:r>
                                    <a:rPr lang="pt-PT" sz="1800" i="1" kern="1200" noProof="0">
                                      <a:solidFill>
                                        <a:schemeClr val="dk1"/>
                                      </a:solidFill>
                                      <a:effectLst/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  <m:t>𝐷</m:t>
                                  </m:r>
                                </m:e>
                                <m:sub>
                                  <m:r>
                                    <a:rPr lang="pt-PT" sz="1800" i="1" kern="1200" noProof="0">
                                      <a:solidFill>
                                        <a:schemeClr val="dk1"/>
                                      </a:solidFill>
                                      <a:effectLst/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  <m:t>𝑃</m:t>
                                  </m:r>
                                </m:sub>
                              </m:sSub>
                              <m:r>
                                <a:rPr lang="pt-PT" sz="1800" i="1" kern="1200" noProof="0">
                                  <a:solidFill>
                                    <a:schemeClr val="dk1"/>
                                  </a:solidFill>
                                  <a:effectLst/>
                                  <a:latin typeface="Cambria Math"/>
                                  <a:ea typeface="+mn-ea"/>
                                  <a:cs typeface="+mn-cs"/>
                                </a:rPr>
                                <m:t>=</m:t>
                              </m:r>
                              <m:f>
                                <m:fPr>
                                  <m:ctrlPr>
                                    <a:rPr lang="pt-PT" sz="1800" i="1" kern="1200" noProof="0">
                                      <a:solidFill>
                                        <a:schemeClr val="dk1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</m:ctrlPr>
                                </m:fPr>
                                <m:num>
                                  <m:r>
                                    <a:rPr lang="pt-PT" sz="1800" i="1" kern="1200" noProof="0">
                                      <a:solidFill>
                                        <a:schemeClr val="dk1"/>
                                      </a:solidFill>
                                      <a:effectLst/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  <m:t>𝑃</m:t>
                                  </m:r>
                                </m:num>
                                <m:den>
                                  <m:nary>
                                    <m:naryPr>
                                      <m:chr m:val="∑"/>
                                      <m:limLoc m:val="undOvr"/>
                                      <m:ctrlPr>
                                        <a:rPr lang="pt-PT" sz="1800" i="1" kern="1200" noProof="0">
                                          <a:solidFill>
                                            <a:schemeClr val="dk1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+mn-ea"/>
                                          <a:cs typeface="+mn-cs"/>
                                        </a:rPr>
                                      </m:ctrlPr>
                                    </m:naryPr>
                                    <m:sub>
                                      <m:r>
                                        <a:rPr lang="pt-PT" sz="1800" i="1" kern="1200" noProof="0">
                                          <a:solidFill>
                                            <a:schemeClr val="dk1"/>
                                          </a:solidFill>
                                          <a:effectLst/>
                                          <a:latin typeface="Cambria Math"/>
                                          <a:ea typeface="+mn-ea"/>
                                          <a:cs typeface="+mn-cs"/>
                                        </a:rPr>
                                        <m:t>𝑖</m:t>
                                      </m:r>
                                      <m:r>
                                        <a:rPr lang="pt-PT" sz="1800" i="1" kern="1200" noProof="0">
                                          <a:solidFill>
                                            <a:schemeClr val="dk1"/>
                                          </a:solidFill>
                                          <a:effectLst/>
                                          <a:latin typeface="Cambria Math"/>
                                          <a:ea typeface="+mn-ea"/>
                                          <a:cs typeface="+mn-cs"/>
                                        </a:rPr>
                                        <m:t>=1</m:t>
                                      </m:r>
                                    </m:sub>
                                    <m:sup>
                                      <m:r>
                                        <a:rPr lang="pt-PT" sz="1800" i="1" kern="1200" noProof="0">
                                          <a:solidFill>
                                            <a:schemeClr val="dk1"/>
                                          </a:solidFill>
                                          <a:effectLst/>
                                          <a:latin typeface="Cambria Math"/>
                                          <a:ea typeface="+mn-ea"/>
                                          <a:cs typeface="+mn-cs"/>
                                        </a:rPr>
                                        <m:t>𝑛</m:t>
                                      </m:r>
                                    </m:sup>
                                    <m:e>
                                      <m:r>
                                        <a:rPr lang="pt-PT" sz="1800" i="1" kern="1200" noProof="0">
                                          <a:solidFill>
                                            <a:schemeClr val="dk1"/>
                                          </a:solidFill>
                                          <a:effectLst/>
                                          <a:latin typeface="Cambria Math"/>
                                          <a:ea typeface="+mn-ea"/>
                                          <a:cs typeface="+mn-cs"/>
                                        </a:rPr>
                                        <m:t>(</m:t>
                                      </m:r>
                                      <m:acc>
                                        <m:accPr>
                                          <m:chr m:val="̅"/>
                                          <m:ctrlPr>
                                            <a:rPr lang="pt-PT" sz="1800" i="1" kern="1200" noProof="0">
                                              <a:solidFill>
                                                <a:schemeClr val="dk1"/>
                                              </a:solidFill>
                                              <a:effectLst/>
                                              <a:latin typeface="Cambria Math" panose="02040503050406030204" pitchFamily="18" charset="0"/>
                                              <a:ea typeface="+mn-ea"/>
                                              <a:cs typeface="+mn-cs"/>
                                            </a:rPr>
                                          </m:ctrlPr>
                                        </m:accPr>
                                        <m:e>
                                          <m:sSub>
                                            <m:sSubPr>
                                              <m:ctrlPr>
                                                <a:rPr lang="pt-PT" sz="1800" i="1" kern="1200" noProof="0">
                                                  <a:solidFill>
                                                    <a:schemeClr val="dk1"/>
                                                  </a:solidFill>
                                                  <a:effectLst/>
                                                  <a:latin typeface="Cambria Math" panose="02040503050406030204" pitchFamily="18" charset="0"/>
                                                  <a:ea typeface="+mn-ea"/>
                                                  <a:cs typeface="+mn-cs"/>
                                                </a:rPr>
                                              </m:ctrlPr>
                                            </m:sSubPr>
                                            <m:e>
                                              <m:r>
                                                <a:rPr lang="pt-PT" sz="1800" i="1" kern="1200" noProof="0">
                                                  <a:solidFill>
                                                    <a:schemeClr val="dk1"/>
                                                  </a:solidFill>
                                                  <a:effectLst/>
                                                  <a:latin typeface="Cambria Math"/>
                                                  <a:ea typeface="+mn-ea"/>
                                                  <a:cs typeface="+mn-cs"/>
                                                </a:rPr>
                                                <m:t>𝐸</m:t>
                                              </m:r>
                                            </m:e>
                                            <m:sub>
                                              <m:r>
                                                <a:rPr lang="pt-PT" sz="1800" i="1" kern="1200" noProof="0">
                                                  <a:solidFill>
                                                    <a:schemeClr val="dk1"/>
                                                  </a:solidFill>
                                                  <a:effectLst/>
                                                  <a:latin typeface="Cambria Math"/>
                                                  <a:ea typeface="+mn-ea"/>
                                                  <a:cs typeface="+mn-cs"/>
                                                </a:rPr>
                                                <m:t>𝑖</m:t>
                                              </m:r>
                                            </m:sub>
                                          </m:sSub>
                                        </m:e>
                                      </m:acc>
                                      <m:r>
                                        <a:rPr lang="pt-PT" sz="1800" i="1" kern="1200" noProof="0">
                                          <a:solidFill>
                                            <a:schemeClr val="dk1"/>
                                          </a:solidFill>
                                          <a:effectLst/>
                                          <a:latin typeface="Cambria Math"/>
                                          <a:ea typeface="+mn-ea"/>
                                          <a:cs typeface="+mn-cs"/>
                                        </a:rPr>
                                        <m:t>∙</m:t>
                                      </m:r>
                                      <m:sSub>
                                        <m:sSubPr>
                                          <m:ctrlPr>
                                            <a:rPr lang="pt-PT" sz="1800" i="1" kern="1200" noProof="0">
                                              <a:solidFill>
                                                <a:schemeClr val="dk1"/>
                                              </a:solidFill>
                                              <a:effectLst/>
                                              <a:latin typeface="Cambria Math" panose="02040503050406030204" pitchFamily="18" charset="0"/>
                                              <a:ea typeface="+mn-ea"/>
                                              <a:cs typeface="+mn-cs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pt-PT" sz="1800" i="1" kern="1200" noProof="0">
                                              <a:solidFill>
                                                <a:schemeClr val="dk1"/>
                                              </a:solidFill>
                                              <a:effectLst/>
                                              <a:latin typeface="Cambria Math"/>
                                              <a:ea typeface="+mn-ea"/>
                                              <a:cs typeface="+mn-cs"/>
                                            </a:rPr>
                                            <m:t>𝐴</m:t>
                                          </m:r>
                                        </m:e>
                                        <m:sub>
                                          <m:r>
                                            <a:rPr lang="pt-PT" sz="1800" i="1" kern="1200" noProof="0">
                                              <a:solidFill>
                                                <a:schemeClr val="dk1"/>
                                              </a:solidFill>
                                              <a:effectLst/>
                                              <a:latin typeface="Cambria Math"/>
                                              <a:ea typeface="+mn-ea"/>
                                              <a:cs typeface="+mn-cs"/>
                                            </a:rPr>
                                            <m:t>𝑖</m:t>
                                          </m:r>
                                        </m:sub>
                                      </m:sSub>
                                      <m:r>
                                        <a:rPr lang="pt-PT" sz="1800" i="1" kern="1200" noProof="0">
                                          <a:solidFill>
                                            <a:schemeClr val="dk1"/>
                                          </a:solidFill>
                                          <a:effectLst/>
                                          <a:latin typeface="Cambria Math"/>
                                          <a:ea typeface="+mn-ea"/>
                                          <a:cs typeface="+mn-cs"/>
                                        </a:rPr>
                                        <m:t>)</m:t>
                                      </m:r>
                                    </m:e>
                                  </m:nary>
                                </m:den>
                              </m:f>
                            </m:oMath>
                          </a14:m>
                          <a:r>
                            <a:rPr lang="pt-PT" sz="1800" b="1" u="sng" kern="1200" noProof="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 </a:t>
                          </a:r>
                          <a:endParaRPr lang="pt-PT" sz="1800" kern="1200" noProof="0" dirty="0">
                            <a:solidFill>
                              <a:schemeClr val="dk1"/>
                            </a:solidFill>
                            <a:effectLst/>
                            <a:latin typeface="+mn-lt"/>
                            <a:ea typeface="+mn-ea"/>
                            <a:cs typeface="+mn-cs"/>
                          </a:endParaRPr>
                        </a:p>
                        <a:p>
                          <a:r>
                            <a:rPr lang="pt-PT" sz="1800" u="none" strike="noStrike" kern="1200" noProof="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 </a:t>
                          </a:r>
                          <a:endParaRPr lang="pt-PT" sz="1800" kern="1200" noProof="0" dirty="0">
                            <a:solidFill>
                              <a:schemeClr val="dk1"/>
                            </a:solidFill>
                            <a:effectLst/>
                            <a:latin typeface="+mn-lt"/>
                            <a:ea typeface="+mn-ea"/>
                            <a:cs typeface="+mn-cs"/>
                          </a:endParaRPr>
                        </a:p>
                        <a:p>
                          <a:r>
                            <a:rPr lang="pt-PT" sz="1400" u="sng" kern="1200" noProof="0" dirty="0" smtClean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Indicador de consumo energético anual </a:t>
                          </a:r>
                          <a:endParaRPr lang="pt-PT" sz="1400" kern="1200" noProof="0" dirty="0">
                            <a:solidFill>
                              <a:schemeClr val="dk1"/>
                            </a:solidFill>
                            <a:effectLst/>
                            <a:latin typeface="+mn-lt"/>
                            <a:ea typeface="+mn-ea"/>
                            <a:cs typeface="+mn-cs"/>
                          </a:endParaRPr>
                        </a:p>
                        <a:p>
                          <a:r>
                            <a:rPr lang="pt-PT" sz="1800" u="none" strike="noStrike" kern="1200" noProof="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 </a:t>
                          </a:r>
                          <a:endParaRPr lang="pt-PT" sz="1800" kern="1200" noProof="0" dirty="0">
                            <a:solidFill>
                              <a:schemeClr val="dk1"/>
                            </a:solidFill>
                            <a:effectLst/>
                            <a:latin typeface="+mn-lt"/>
                            <a:ea typeface="+mn-ea"/>
                            <a:cs typeface="+mn-cs"/>
                          </a:endParaRPr>
                        </a:p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pt-PT" sz="1800" i="1" kern="1200" noProof="0">
                                        <a:solidFill>
                                          <a:schemeClr val="dk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</m:ctrlPr>
                                  </m:sSubPr>
                                  <m:e>
                                    <m:r>
                                      <a:rPr lang="pt-PT" sz="1800" i="1" kern="1200" noProof="0">
                                        <a:solidFill>
                                          <a:schemeClr val="dk1"/>
                                        </a:solidFill>
                                        <a:effectLst/>
                                        <a:latin typeface="Cambria Math"/>
                                        <a:ea typeface="+mn-ea"/>
                                        <a:cs typeface="+mn-cs"/>
                                      </a:rPr>
                                      <m:t>𝐷</m:t>
                                    </m:r>
                                  </m:e>
                                  <m:sub>
                                    <m:r>
                                      <a:rPr lang="pt-PT" sz="1800" i="1" kern="1200" noProof="0">
                                        <a:solidFill>
                                          <a:schemeClr val="dk1"/>
                                        </a:solidFill>
                                        <a:effectLst/>
                                        <a:latin typeface="Cambria Math"/>
                                        <a:ea typeface="+mn-ea"/>
                                        <a:cs typeface="+mn-cs"/>
                                      </a:rPr>
                                      <m:t>𝐸</m:t>
                                    </m:r>
                                  </m:sub>
                                </m:sSub>
                                <m:r>
                                  <a:rPr lang="pt-PT" sz="1800" i="1" kern="1200" noProof="0">
                                    <a:solidFill>
                                      <a:schemeClr val="dk1"/>
                                    </a:solidFill>
                                    <a:effectLst/>
                                    <a:latin typeface="Cambria Math"/>
                                    <a:ea typeface="+mn-ea"/>
                                    <a:cs typeface="+mn-cs"/>
                                  </a:rPr>
                                  <m:t>=</m:t>
                                </m:r>
                                <m:f>
                                  <m:fPr>
                                    <m:ctrlPr>
                                      <a:rPr lang="pt-PT" sz="1800" i="1" kern="1200" noProof="0">
                                        <a:solidFill>
                                          <a:schemeClr val="dk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</m:ctrlPr>
                                  </m:fPr>
                                  <m:num>
                                    <m:nary>
                                      <m:naryPr>
                                        <m:chr m:val="∑"/>
                                        <m:limLoc m:val="undOvr"/>
                                        <m:ctrlPr>
                                          <a:rPr lang="pt-PT" sz="1800" i="1" kern="1200" noProof="0">
                                            <a:solidFill>
                                              <a:schemeClr val="dk1"/>
                                            </a:solidFill>
                                            <a:effectLst/>
                                            <a:latin typeface="Cambria Math" panose="02040503050406030204" pitchFamily="18" charset="0"/>
                                            <a:ea typeface="+mn-ea"/>
                                            <a:cs typeface="+mn-cs"/>
                                          </a:rPr>
                                        </m:ctrlPr>
                                      </m:naryPr>
                                      <m:sub>
                                        <m:r>
                                          <a:rPr lang="pt-PT" sz="1800" i="1" kern="1200" noProof="0">
                                            <a:solidFill>
                                              <a:schemeClr val="dk1"/>
                                            </a:solidFill>
                                            <a:effectLst/>
                                            <a:latin typeface="Cambria Math"/>
                                            <a:ea typeface="+mn-ea"/>
                                            <a:cs typeface="+mn-cs"/>
                                          </a:rPr>
                                          <m:t>𝑗</m:t>
                                        </m:r>
                                        <m:r>
                                          <a:rPr lang="pt-PT" sz="1800" i="1" kern="1200" noProof="0">
                                            <a:solidFill>
                                              <a:schemeClr val="dk1"/>
                                            </a:solidFill>
                                            <a:effectLst/>
                                            <a:latin typeface="Cambria Math"/>
                                            <a:ea typeface="+mn-ea"/>
                                            <a:cs typeface="+mn-cs"/>
                                          </a:rPr>
                                          <m:t>=1</m:t>
                                        </m:r>
                                      </m:sub>
                                      <m:sup>
                                        <m:r>
                                          <a:rPr lang="pt-PT" sz="1800" i="1" kern="1200" noProof="0">
                                            <a:solidFill>
                                              <a:schemeClr val="dk1"/>
                                            </a:solidFill>
                                            <a:effectLst/>
                                            <a:latin typeface="Cambria Math"/>
                                            <a:ea typeface="+mn-ea"/>
                                            <a:cs typeface="+mn-cs"/>
                                          </a:rPr>
                                          <m:t>𝑚</m:t>
                                        </m:r>
                                      </m:sup>
                                      <m:e>
                                        <m:r>
                                          <a:rPr lang="pt-PT" sz="1800" i="1" kern="1200" noProof="0">
                                            <a:solidFill>
                                              <a:schemeClr val="dk1"/>
                                            </a:solidFill>
                                            <a:effectLst/>
                                            <a:latin typeface="Cambria Math"/>
                                            <a:ea typeface="+mn-ea"/>
                                            <a:cs typeface="+mn-cs"/>
                                          </a:rPr>
                                          <m:t>(</m:t>
                                        </m:r>
                                        <m:sSub>
                                          <m:sSubPr>
                                            <m:ctrlPr>
                                              <a:rPr lang="pt-PT" sz="1800" i="1" kern="1200" noProof="0">
                                                <a:solidFill>
                                                  <a:schemeClr val="dk1"/>
                                                </a:solidFill>
                                                <a:effectLst/>
                                                <a:latin typeface="Cambria Math" panose="02040503050406030204" pitchFamily="18" charset="0"/>
                                                <a:ea typeface="+mn-ea"/>
                                                <a:cs typeface="+mn-cs"/>
                                              </a:rPr>
                                            </m:ctrlPr>
                                          </m:sSubPr>
                                          <m:e>
                                            <m:r>
                                              <a:rPr lang="pt-PT" sz="1800" i="1" kern="1200" noProof="0">
                                                <a:solidFill>
                                                  <a:schemeClr val="dk1"/>
                                                </a:solidFill>
                                                <a:effectLst/>
                                                <a:latin typeface="Cambria Math"/>
                                                <a:ea typeface="+mn-ea"/>
                                                <a:cs typeface="+mn-cs"/>
                                              </a:rPr>
                                              <m:t>𝑃</m:t>
                                            </m:r>
                                          </m:e>
                                          <m:sub>
                                            <m:r>
                                              <a:rPr lang="pt-PT" sz="1800" i="1" kern="1200" noProof="0">
                                                <a:solidFill>
                                                  <a:schemeClr val="dk1"/>
                                                </a:solidFill>
                                                <a:effectLst/>
                                                <a:latin typeface="Cambria Math"/>
                                                <a:ea typeface="+mn-ea"/>
                                                <a:cs typeface="+mn-cs"/>
                                              </a:rPr>
                                              <m:t>𝑗</m:t>
                                            </m:r>
                                          </m:sub>
                                        </m:sSub>
                                        <m:r>
                                          <a:rPr lang="pt-PT" sz="1800" i="1" kern="1200" noProof="0">
                                            <a:solidFill>
                                              <a:schemeClr val="dk1"/>
                                            </a:solidFill>
                                            <a:effectLst/>
                                            <a:latin typeface="Cambria Math"/>
                                            <a:ea typeface="+mn-ea"/>
                                            <a:cs typeface="+mn-cs"/>
                                          </a:rPr>
                                          <m:t>∙</m:t>
                                        </m:r>
                                        <m:sSub>
                                          <m:sSubPr>
                                            <m:ctrlPr>
                                              <a:rPr lang="pt-PT" sz="1800" i="1" kern="1200" noProof="0">
                                                <a:solidFill>
                                                  <a:schemeClr val="dk1"/>
                                                </a:solidFill>
                                                <a:effectLst/>
                                                <a:latin typeface="Cambria Math" panose="02040503050406030204" pitchFamily="18" charset="0"/>
                                                <a:ea typeface="+mn-ea"/>
                                                <a:cs typeface="+mn-cs"/>
                                              </a:rPr>
                                            </m:ctrlPr>
                                          </m:sSubPr>
                                          <m:e>
                                            <m:r>
                                              <a:rPr lang="pt-PT" sz="1800" i="1" kern="1200" noProof="0">
                                                <a:solidFill>
                                                  <a:schemeClr val="dk1"/>
                                                </a:solidFill>
                                                <a:effectLst/>
                                                <a:latin typeface="Cambria Math"/>
                                                <a:ea typeface="+mn-ea"/>
                                                <a:cs typeface="+mn-cs"/>
                                              </a:rPr>
                                              <m:t>𝑡</m:t>
                                            </m:r>
                                          </m:e>
                                          <m:sub>
                                            <m:r>
                                              <a:rPr lang="pt-PT" sz="1800" i="1" kern="1200" noProof="0">
                                                <a:solidFill>
                                                  <a:schemeClr val="dk1"/>
                                                </a:solidFill>
                                                <a:effectLst/>
                                                <a:latin typeface="Cambria Math"/>
                                                <a:ea typeface="+mn-ea"/>
                                                <a:cs typeface="+mn-cs"/>
                                              </a:rPr>
                                              <m:t>𝑗</m:t>
                                            </m:r>
                                          </m:sub>
                                        </m:sSub>
                                        <m:r>
                                          <a:rPr lang="pt-PT" sz="1800" i="1" kern="1200" noProof="0">
                                            <a:solidFill>
                                              <a:schemeClr val="dk1"/>
                                            </a:solidFill>
                                            <a:effectLst/>
                                            <a:latin typeface="Cambria Math"/>
                                            <a:ea typeface="+mn-ea"/>
                                            <a:cs typeface="+mn-cs"/>
                                          </a:rPr>
                                          <m:t>)</m:t>
                                        </m:r>
                                      </m:e>
                                    </m:nary>
                                  </m:num>
                                  <m:den>
                                    <m:r>
                                      <a:rPr lang="pt-PT" sz="1800" i="1" kern="1200" noProof="0">
                                        <a:solidFill>
                                          <a:schemeClr val="dk1"/>
                                        </a:solidFill>
                                        <a:effectLst/>
                                        <a:latin typeface="Cambria Math"/>
                                        <a:ea typeface="+mn-ea"/>
                                        <a:cs typeface="+mn-cs"/>
                                      </a:rPr>
                                      <m:t>𝐴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pt-PT" sz="1800" kern="1200" noProof="0" dirty="0">
                            <a:solidFill>
                              <a:schemeClr val="dk1"/>
                            </a:solidFill>
                            <a:effectLst/>
                            <a:latin typeface="+mn-lt"/>
                            <a:ea typeface="+mn-ea"/>
                            <a:cs typeface="+mn-cs"/>
                          </a:endParaRPr>
                        </a:p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pt-PT" sz="1400" noProof="0" dirty="0">
                              <a:effectLst/>
                            </a:rPr>
                            <a:t> </a:t>
                          </a:r>
                        </a:p>
                        <a:p>
                          <a:pPr marL="0" marR="0" lvl="0" indent="0" algn="l" defTabSz="457200" rtl="0" eaLnBrk="1" fontAlgn="auto" latinLnBrk="0" hangingPunct="1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pt-PT" sz="1100" noProof="0" dirty="0" smtClean="0">
                              <a:effectLst/>
                            </a:rPr>
                            <a:t>D</a:t>
                          </a:r>
                          <a:r>
                            <a:rPr lang="pt-PT" sz="1100" baseline="-25000" noProof="0" dirty="0" smtClean="0">
                              <a:effectLst/>
                            </a:rPr>
                            <a:t>P</a:t>
                          </a:r>
                          <a:r>
                            <a:rPr lang="pt-PT" sz="1100" noProof="0" dirty="0" smtClean="0">
                              <a:effectLst/>
                            </a:rPr>
                            <a:t> (PDI): Indicador de densidade de potência</a:t>
                          </a:r>
                        </a:p>
                        <a:p>
                          <a:pPr marL="0" marR="0" lvl="0" indent="0" algn="l" defTabSz="457200" rtl="0" eaLnBrk="1" fontAlgn="auto" latinLnBrk="0" hangingPunct="1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pt-PT" sz="1100" noProof="0" dirty="0" smtClean="0">
                              <a:effectLst/>
                            </a:rPr>
                            <a:t>D</a:t>
                          </a:r>
                          <a:r>
                            <a:rPr lang="pt-PT" sz="1100" baseline="-25000" noProof="0" dirty="0" smtClean="0">
                              <a:effectLst/>
                            </a:rPr>
                            <a:t>E </a:t>
                          </a:r>
                          <a:r>
                            <a:rPr lang="pt-PT" sz="1100" baseline="0" noProof="0" dirty="0" smtClean="0">
                              <a:effectLst/>
                            </a:rPr>
                            <a:t>(</a:t>
                          </a:r>
                          <a:r>
                            <a:rPr lang="pt-PT" sz="1100" noProof="0" dirty="0" smtClean="0">
                              <a:effectLst/>
                            </a:rPr>
                            <a:t>AECI</a:t>
                          </a:r>
                          <a:r>
                            <a:rPr lang="pt-PT" sz="1100" noProof="0" dirty="0" smtClean="0">
                              <a:effectLst/>
                              <a:sym typeface="Wingdings" panose="05000000000000000000" pitchFamily="2" charset="2"/>
                            </a:rPr>
                            <a:t>):</a:t>
                          </a:r>
                          <a:r>
                            <a:rPr lang="pt-PT" sz="1100" noProof="0" dirty="0" smtClean="0">
                              <a:effectLst/>
                            </a:rPr>
                            <a:t> Indicador de consumo energético anual</a:t>
                          </a:r>
                        </a:p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pt-PT" sz="1100" noProof="0" dirty="0" smtClean="0">
                              <a:effectLst/>
                            </a:rPr>
                            <a:t>RW </a:t>
                          </a:r>
                          <a:r>
                            <a:rPr lang="pt-PT" sz="1100" noProof="0" dirty="0">
                              <a:effectLst/>
                            </a:rPr>
                            <a:t>: </a:t>
                          </a:r>
                          <a:r>
                            <a:rPr lang="pt-PT" sz="1100" noProof="0" dirty="0" smtClean="0">
                              <a:effectLst/>
                            </a:rPr>
                            <a:t>largura</a:t>
                          </a:r>
                          <a:r>
                            <a:rPr lang="pt-PT" sz="1100" baseline="0" noProof="0" dirty="0" smtClean="0">
                              <a:effectLst/>
                            </a:rPr>
                            <a:t> total da estrada incluindo vias de emergência, passeios e ciclovias </a:t>
                          </a:r>
                        </a:p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pt-PT" sz="1100" noProof="0" dirty="0" smtClean="0">
                              <a:effectLst/>
                            </a:rPr>
                            <a:t>Em</a:t>
                          </a:r>
                          <a:r>
                            <a:rPr lang="pt-PT" sz="1100" noProof="0" dirty="0">
                              <a:effectLst/>
                            </a:rPr>
                            <a:t>: </a:t>
                          </a:r>
                          <a:r>
                            <a:rPr lang="pt-PT" sz="1100" noProof="0" dirty="0" smtClean="0">
                              <a:effectLst/>
                            </a:rPr>
                            <a:t>Iluminância mínima</a:t>
                          </a:r>
                          <a:r>
                            <a:rPr lang="pt-PT" sz="1100" baseline="0" noProof="0" dirty="0" smtClean="0">
                              <a:effectLst/>
                            </a:rPr>
                            <a:t> média mantida de acordo com a classes da estrada</a:t>
                          </a:r>
                          <a:endParaRPr lang="pt-PT" sz="1100" noProof="0" dirty="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37659" marR="37659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pt-PT" sz="1400" noProof="0" dirty="0" smtClean="0">
                              <a:effectLst/>
                              <a:sym typeface="Wingdings" panose="05000000000000000000" pitchFamily="2" charset="2"/>
                            </a:rPr>
                            <a:t></a:t>
                          </a:r>
                          <a:endParaRPr lang="pt-PT" sz="1400" noProof="0" dirty="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37659" marR="37659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pt-PT" sz="1400" noProof="0" dirty="0" smtClean="0">
                              <a:effectLst/>
                              <a:sym typeface="Wingdings" panose="05000000000000000000" pitchFamily="2" charset="2"/>
                            </a:rPr>
                            <a:t></a:t>
                          </a:r>
                          <a:endParaRPr lang="pt-PT" sz="1400" noProof="0" dirty="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37659" marR="37659" marT="0" marB="0" anchor="ctr"/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pt-PT" sz="1400" noProof="0" dirty="0" smtClean="0">
                              <a:effectLst/>
                            </a:rPr>
                            <a:t>Os requisitos</a:t>
                          </a:r>
                          <a:r>
                            <a:rPr lang="pt-PT" sz="1400" baseline="0" noProof="0" dirty="0" smtClean="0">
                              <a:effectLst/>
                            </a:rPr>
                            <a:t> são baseados na EN13201 -5:2016 e na versão </a:t>
                          </a:r>
                          <a:r>
                            <a:rPr lang="pt-PT" sz="1400" i="1" baseline="0" noProof="0" dirty="0" err="1" smtClean="0">
                              <a:effectLst/>
                            </a:rPr>
                            <a:t>draft</a:t>
                          </a:r>
                          <a:r>
                            <a:rPr lang="pt-PT" sz="1400" baseline="0" noProof="0" dirty="0" smtClean="0">
                              <a:effectLst/>
                            </a:rPr>
                            <a:t> do Contratos Públicos Ecológicos (GPP) para iluminação pública.</a:t>
                          </a:r>
                          <a:endParaRPr lang="pt-PT" sz="1400" noProof="0" dirty="0" smtClean="0">
                            <a:effectLst/>
                          </a:endParaRPr>
                        </a:p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pt-PT" sz="1400" noProof="0" dirty="0" smtClean="0">
                              <a:effectLst/>
                            </a:rPr>
                            <a:t>O</a:t>
                          </a:r>
                          <a:r>
                            <a:rPr lang="pt-PT" sz="1400" baseline="0" noProof="0" dirty="0" smtClean="0">
                              <a:effectLst/>
                            </a:rPr>
                            <a:t> PDI e o AECI devem ser utilizados como critérios de adjudicação para serem calculados pelo  proponente de uma forma transparente e verificados através de medições num segmento especifico da estrada.</a:t>
                          </a:r>
                          <a:endParaRPr lang="pt-PT" sz="1400" noProof="0" dirty="0">
                            <a:effectLst/>
                          </a:endParaRPr>
                        </a:p>
                      </a:txBody>
                      <a:tcPr marL="37659" marR="37659" marT="0" marB="0" anchor="ctr"/>
                    </a:tc>
                    <a:extLst>
                      <a:ext uri="{0D108BD9-81ED-4DB2-BD59-A6C34878D82A}">
                        <a16:rowId xmlns:a16="http://schemas.microsoft.com/office/drawing/2014/main" val="3893818693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4" name="Content Placeholder 3"/>
              <p:cNvGraphicFramePr>
                <a:graphicFrameLocks noGrp="1"/>
              </p:cNvGraphicFramePr>
              <p:nvPr>
                <p:ph idx="1"/>
                <p:extLst>
                  <p:ext uri="{D42A27DB-BD31-4B8C-83A1-F6EECF244321}">
                    <p14:modId xmlns:p14="http://schemas.microsoft.com/office/powerpoint/2010/main" val="1243172859"/>
                  </p:ext>
                </p:extLst>
              </p:nvPr>
            </p:nvGraphicFramePr>
            <p:xfrm>
              <a:off x="108488" y="1260630"/>
              <a:ext cx="8927024" cy="4952873"/>
            </p:xfrm>
            <a:graphic>
              <a:graphicData uri="http://schemas.openxmlformats.org/drawingml/2006/table">
                <a:tbl>
                  <a:tblPr firstRow="1" firstCol="1" bandRow="1">
                    <a:tableStyleId>{5C22544A-7EE6-4342-B048-85BDC9FD1C3A}</a:tableStyleId>
                  </a:tblPr>
                  <a:tblGrid>
                    <a:gridCol w="1821755">
                      <a:extLst>
                        <a:ext uri="{9D8B030D-6E8A-4147-A177-3AD203B41FA5}">
                          <a16:colId xmlns:a16="http://schemas.microsoft.com/office/drawing/2014/main" val="2406609896"/>
                        </a:ext>
                      </a:extLst>
                    </a:gridCol>
                    <a:gridCol w="2860121">
                      <a:extLst>
                        <a:ext uri="{9D8B030D-6E8A-4147-A177-3AD203B41FA5}">
                          <a16:colId xmlns:a16="http://schemas.microsoft.com/office/drawing/2014/main" val="3967471217"/>
                        </a:ext>
                      </a:extLst>
                    </a:gridCol>
                    <a:gridCol w="1212971">
                      <a:extLst>
                        <a:ext uri="{9D8B030D-6E8A-4147-A177-3AD203B41FA5}">
                          <a16:colId xmlns:a16="http://schemas.microsoft.com/office/drawing/2014/main" val="1186685876"/>
                        </a:ext>
                      </a:extLst>
                    </a:gridCol>
                    <a:gridCol w="1107149">
                      <a:extLst>
                        <a:ext uri="{9D8B030D-6E8A-4147-A177-3AD203B41FA5}">
                          <a16:colId xmlns:a16="http://schemas.microsoft.com/office/drawing/2014/main" val="2612512589"/>
                        </a:ext>
                      </a:extLst>
                    </a:gridCol>
                    <a:gridCol w="1925028">
                      <a:extLst>
                        <a:ext uri="{9D8B030D-6E8A-4147-A177-3AD203B41FA5}">
                          <a16:colId xmlns:a16="http://schemas.microsoft.com/office/drawing/2014/main" val="4275012587"/>
                        </a:ext>
                      </a:extLst>
                    </a:gridCol>
                  </a:tblGrid>
                  <a:tr h="490728"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pt-PT" sz="1400" noProof="0" dirty="0" smtClean="0">
                              <a:solidFill>
                                <a:srgbClr val="002060"/>
                              </a:solidFill>
                              <a:effectLst/>
                              <a:latin typeface="+mn-lt"/>
                            </a:rPr>
                            <a:t>Critérios</a:t>
                          </a:r>
                          <a:endParaRPr lang="pt-PT" sz="1400" noProof="0" dirty="0">
                            <a:solidFill>
                              <a:srgbClr val="002060"/>
                            </a:solidFill>
                            <a:effectLst/>
                            <a:latin typeface="+mn-lt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37659" marR="37659" marT="0" marB="0" anchor="ctr"/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pt-PT" sz="1400" noProof="0" dirty="0" smtClean="0">
                              <a:solidFill>
                                <a:srgbClr val="002060"/>
                              </a:solidFill>
                              <a:effectLst/>
                              <a:latin typeface="+mn-lt"/>
                            </a:rPr>
                            <a:t>Requisitos</a:t>
                          </a:r>
                          <a:endParaRPr lang="pt-PT" sz="1400" noProof="0" dirty="0">
                            <a:solidFill>
                              <a:srgbClr val="002060"/>
                            </a:solidFill>
                            <a:effectLst/>
                            <a:latin typeface="+mn-lt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37659" marR="37659" marT="0" marB="0" anchor="ctr"/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pt-PT" sz="1400" noProof="0" dirty="0" smtClean="0">
                              <a:solidFill>
                                <a:srgbClr val="002060"/>
                              </a:solidFill>
                              <a:effectLst/>
                              <a:latin typeface="+mn-lt"/>
                            </a:rPr>
                            <a:t>Requisitos obrigatórios</a:t>
                          </a:r>
                          <a:endParaRPr lang="pt-PT" sz="1400" noProof="0" dirty="0">
                            <a:solidFill>
                              <a:srgbClr val="002060"/>
                            </a:solidFill>
                            <a:effectLst/>
                            <a:latin typeface="+mn-lt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37659" marR="37659" marT="0" marB="0" anchor="ctr"/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pt-PT" sz="1400" noProof="0" dirty="0" smtClean="0">
                              <a:solidFill>
                                <a:srgbClr val="002060"/>
                              </a:solidFill>
                              <a:effectLst/>
                              <a:latin typeface="+mn-lt"/>
                            </a:rPr>
                            <a:t>Critérios</a:t>
                          </a:r>
                          <a:r>
                            <a:rPr lang="pt-PT" sz="1400" baseline="0" noProof="0" dirty="0" smtClean="0">
                              <a:solidFill>
                                <a:srgbClr val="002060"/>
                              </a:solidFill>
                              <a:effectLst/>
                              <a:latin typeface="+mn-lt"/>
                            </a:rPr>
                            <a:t> de adjudicação</a:t>
                          </a:r>
                          <a:endParaRPr lang="pt-PT" sz="1400" noProof="0" dirty="0">
                            <a:solidFill>
                              <a:srgbClr val="002060"/>
                            </a:solidFill>
                            <a:effectLst/>
                            <a:latin typeface="+mn-lt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37659" marR="37659" marT="0" marB="0" anchor="ctr"/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pt-PT" sz="1400" noProof="0" dirty="0" smtClean="0">
                              <a:solidFill>
                                <a:srgbClr val="002060"/>
                              </a:solidFill>
                              <a:effectLst/>
                              <a:latin typeface="+mn-lt"/>
                            </a:rPr>
                            <a:t>Comentários</a:t>
                          </a:r>
                          <a:endParaRPr lang="pt-PT" sz="1400" noProof="0" dirty="0">
                            <a:solidFill>
                              <a:srgbClr val="002060"/>
                            </a:solidFill>
                            <a:effectLst/>
                            <a:latin typeface="+mn-lt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37659" marR="37659" marT="0" marB="0" anchor="ctr"/>
                    </a:tc>
                    <a:extLst>
                      <a:ext uri="{0D108BD9-81ED-4DB2-BD59-A6C34878D82A}">
                        <a16:rowId xmlns:a16="http://schemas.microsoft.com/office/drawing/2014/main" val="205502208"/>
                      </a:ext>
                    </a:extLst>
                  </a:tr>
                  <a:tr h="4462145"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pt-PT" sz="1400" noProof="0" dirty="0" smtClean="0">
                              <a:solidFill>
                                <a:srgbClr val="002060"/>
                              </a:solidFill>
                              <a:effectLst/>
                            </a:rPr>
                            <a:t>Indicador de consumo energético anual </a:t>
                          </a:r>
                          <a:r>
                            <a:rPr lang="pt-PT" sz="1400" u="sng" noProof="0" dirty="0" smtClean="0">
                              <a:solidFill>
                                <a:srgbClr val="002060"/>
                              </a:solidFill>
                              <a:effectLst/>
                            </a:rPr>
                            <a:t>ou</a:t>
                          </a:r>
                          <a:r>
                            <a:rPr lang="pt-PT" sz="1400" noProof="0" dirty="0" smtClean="0">
                              <a:solidFill>
                                <a:srgbClr val="002060"/>
                              </a:solidFill>
                              <a:effectLst/>
                            </a:rPr>
                            <a:t> indicador de densidade de potência</a:t>
                          </a:r>
                          <a:endParaRPr lang="pt-PT" sz="1400" noProof="0" dirty="0">
                            <a:solidFill>
                              <a:srgbClr val="002060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37659" marR="37659" marT="0" marB="0" anchor="ctr"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37659" marR="37659" marT="0" marB="0" anchor="ctr">
                        <a:blipFill>
                          <a:blip r:embed="rId3"/>
                          <a:stretch>
                            <a:fillRect l="-63830" t="-11869" r="-149149" b="-150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pt-PT" sz="1400" noProof="0" dirty="0" smtClean="0">
                              <a:effectLst/>
                              <a:sym typeface="Wingdings" panose="05000000000000000000" pitchFamily="2" charset="2"/>
                            </a:rPr>
                            <a:t></a:t>
                          </a:r>
                          <a:endParaRPr lang="pt-PT" sz="1400" noProof="0" dirty="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37659" marR="37659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pt-PT" sz="1400" noProof="0" dirty="0" smtClean="0">
                              <a:effectLst/>
                              <a:sym typeface="Wingdings" panose="05000000000000000000" pitchFamily="2" charset="2"/>
                            </a:rPr>
                            <a:t></a:t>
                          </a:r>
                          <a:endParaRPr lang="pt-PT" sz="1400" noProof="0" dirty="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37659" marR="37659" marT="0" marB="0" anchor="ctr"/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pt-PT" sz="1400" noProof="0" dirty="0" smtClean="0">
                              <a:effectLst/>
                            </a:rPr>
                            <a:t>Os requisitos</a:t>
                          </a:r>
                          <a:r>
                            <a:rPr lang="pt-PT" sz="1400" baseline="0" noProof="0" dirty="0" smtClean="0">
                              <a:effectLst/>
                            </a:rPr>
                            <a:t> são baseados na EN13201 -5:2016 e na versão </a:t>
                          </a:r>
                          <a:r>
                            <a:rPr lang="pt-PT" sz="1400" i="1" baseline="0" noProof="0" dirty="0" err="1" smtClean="0">
                              <a:effectLst/>
                            </a:rPr>
                            <a:t>draft</a:t>
                          </a:r>
                          <a:r>
                            <a:rPr lang="pt-PT" sz="1400" baseline="0" noProof="0" dirty="0" smtClean="0">
                              <a:effectLst/>
                            </a:rPr>
                            <a:t> do Contratos Públicos Ecológicos (GPP) para iluminação pública.</a:t>
                          </a:r>
                          <a:endParaRPr lang="pt-PT" sz="1400" noProof="0" dirty="0" smtClean="0">
                            <a:effectLst/>
                          </a:endParaRPr>
                        </a:p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pt-PT" sz="1400" noProof="0" dirty="0" smtClean="0">
                              <a:effectLst/>
                            </a:rPr>
                            <a:t>O</a:t>
                          </a:r>
                          <a:r>
                            <a:rPr lang="pt-PT" sz="1400" baseline="0" noProof="0" dirty="0" smtClean="0">
                              <a:effectLst/>
                            </a:rPr>
                            <a:t> PDI e o AECI devem ser utilizados como critérios de adjudicação para serem calculados pelo  proponente de uma forma transparente e verificados através de medições num segmento especifico da estrada.</a:t>
                          </a:r>
                          <a:endParaRPr lang="pt-PT" sz="1400" noProof="0" dirty="0">
                            <a:effectLst/>
                          </a:endParaRPr>
                        </a:p>
                      </a:txBody>
                      <a:tcPr marL="37659" marR="37659" marT="0" marB="0" anchor="ctr"/>
                    </a:tc>
                    <a:extLst>
                      <a:ext uri="{0D108BD9-81ED-4DB2-BD59-A6C34878D82A}">
                        <a16:rowId xmlns:a16="http://schemas.microsoft.com/office/drawing/2014/main" val="3893818693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3. Critérios técnicos – Critérios energia</a:t>
            </a:r>
            <a:endParaRPr lang="pt-PT" dirty="0"/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286718" y="143708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/>
            </a:r>
            <a:br>
              <a:rPr kumimoji="0" lang="en-US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</a:br>
            <a:endParaRPr kumimoji="0" lang="en-US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468806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52639443"/>
              </p:ext>
            </p:extLst>
          </p:nvPr>
        </p:nvGraphicFramePr>
        <p:xfrm>
          <a:off x="108488" y="1437085"/>
          <a:ext cx="8927024" cy="469892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821755">
                  <a:extLst>
                    <a:ext uri="{9D8B030D-6E8A-4147-A177-3AD203B41FA5}">
                      <a16:colId xmlns:a16="http://schemas.microsoft.com/office/drawing/2014/main" val="2406609896"/>
                    </a:ext>
                  </a:extLst>
                </a:gridCol>
                <a:gridCol w="2819178">
                  <a:extLst>
                    <a:ext uri="{9D8B030D-6E8A-4147-A177-3AD203B41FA5}">
                      <a16:colId xmlns:a16="http://schemas.microsoft.com/office/drawing/2014/main" val="3967471217"/>
                    </a:ext>
                  </a:extLst>
                </a:gridCol>
                <a:gridCol w="1253914">
                  <a:extLst>
                    <a:ext uri="{9D8B030D-6E8A-4147-A177-3AD203B41FA5}">
                      <a16:colId xmlns:a16="http://schemas.microsoft.com/office/drawing/2014/main" val="1186685876"/>
                    </a:ext>
                  </a:extLst>
                </a:gridCol>
                <a:gridCol w="1161740">
                  <a:extLst>
                    <a:ext uri="{9D8B030D-6E8A-4147-A177-3AD203B41FA5}">
                      <a16:colId xmlns:a16="http://schemas.microsoft.com/office/drawing/2014/main" val="2612512589"/>
                    </a:ext>
                  </a:extLst>
                </a:gridCol>
                <a:gridCol w="1870437">
                  <a:extLst>
                    <a:ext uri="{9D8B030D-6E8A-4147-A177-3AD203B41FA5}">
                      <a16:colId xmlns:a16="http://schemas.microsoft.com/office/drawing/2014/main" val="4275012587"/>
                    </a:ext>
                  </a:extLst>
                </a:gridCol>
              </a:tblGrid>
              <a:tr h="35636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400" noProof="0" dirty="0" smtClean="0">
                          <a:solidFill>
                            <a:srgbClr val="002060"/>
                          </a:solidFill>
                          <a:effectLst/>
                        </a:rPr>
                        <a:t>Critérios</a:t>
                      </a:r>
                      <a:endParaRPr lang="pt-PT" sz="1400" noProof="0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659" marR="37659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400" noProof="0" dirty="0" smtClean="0">
                          <a:solidFill>
                            <a:srgbClr val="002060"/>
                          </a:solidFill>
                          <a:effectLst/>
                        </a:rPr>
                        <a:t>Requisitos</a:t>
                      </a:r>
                      <a:endParaRPr lang="pt-PT" sz="1400" noProof="0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659" marR="37659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400" noProof="0" dirty="0" smtClean="0">
                          <a:solidFill>
                            <a:srgbClr val="002060"/>
                          </a:solidFill>
                          <a:effectLst/>
                        </a:rPr>
                        <a:t>Requisitos obrigatórios</a:t>
                      </a:r>
                      <a:endParaRPr lang="pt-PT" sz="1400" noProof="0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659" marR="37659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400" noProof="0" dirty="0" smtClean="0">
                          <a:solidFill>
                            <a:srgbClr val="002060"/>
                          </a:solidFill>
                          <a:effectLst/>
                        </a:rPr>
                        <a:t>Critérios de adjudicação</a:t>
                      </a:r>
                      <a:endParaRPr lang="pt-PT" sz="1400" noProof="0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659" marR="37659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400" noProof="0" dirty="0" smtClean="0">
                          <a:solidFill>
                            <a:srgbClr val="002060"/>
                          </a:solidFill>
                          <a:effectLst/>
                        </a:rPr>
                        <a:t>Comentários</a:t>
                      </a:r>
                      <a:endParaRPr lang="pt-PT" sz="1400" noProof="0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659" marR="37659" marT="0" marB="0" anchor="ctr"/>
                </a:tc>
                <a:extLst>
                  <a:ext uri="{0D108BD9-81ED-4DB2-BD59-A6C34878D82A}">
                    <a16:rowId xmlns:a16="http://schemas.microsoft.com/office/drawing/2014/main" val="205502208"/>
                  </a:ext>
                </a:extLst>
              </a:tr>
              <a:tr h="130666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400" noProof="0" dirty="0" smtClean="0">
                          <a:solidFill>
                            <a:srgbClr val="002060"/>
                          </a:solidFill>
                          <a:effectLst/>
                        </a:rPr>
                        <a:t>Fator de potência</a:t>
                      </a:r>
                      <a:endParaRPr lang="pt-PT" sz="1400" noProof="0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659" marR="37659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400" noProof="0" dirty="0" smtClean="0">
                          <a:effectLst/>
                        </a:rPr>
                        <a:t>100% da carga: cos phi ≥ 0.9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400" noProof="0" dirty="0" smtClean="0">
                          <a:effectLst/>
                        </a:rPr>
                        <a:t>50% da carga</a:t>
                      </a:r>
                      <a:r>
                        <a:rPr lang="pt-PT" sz="1400" baseline="0" noProof="0" dirty="0" smtClean="0">
                          <a:effectLst/>
                        </a:rPr>
                        <a:t> </a:t>
                      </a:r>
                      <a:r>
                        <a:rPr lang="pt-PT" sz="1400" noProof="0" dirty="0" smtClean="0">
                          <a:effectLst/>
                        </a:rPr>
                        <a:t>(regulação): cos phi ≥ 0.8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400" u="none" strike="noStrike" noProof="0" dirty="0" smtClean="0">
                          <a:effectLst/>
                        </a:rPr>
                        <a:t> </a:t>
                      </a:r>
                      <a:endParaRPr lang="pt-PT" sz="1400" noProof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659" marR="3765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400" noProof="0" dirty="0" smtClean="0">
                          <a:effectLst/>
                          <a:sym typeface="Wingdings" panose="05000000000000000000" pitchFamily="2" charset="2"/>
                        </a:rPr>
                        <a:t></a:t>
                      </a:r>
                      <a:endParaRPr lang="pt-PT" sz="1400" noProof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659" marR="3765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400" noProof="0" dirty="0" smtClean="0">
                          <a:effectLst/>
                        </a:rPr>
                        <a:t> </a:t>
                      </a:r>
                      <a:endParaRPr lang="pt-PT" sz="1400" noProof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659" marR="37659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pt-PT" sz="1400" noProof="0" dirty="0" smtClean="0">
                          <a:effectLst/>
                        </a:rPr>
                        <a:t> </a:t>
                      </a:r>
                      <a:endParaRPr lang="pt-PT" sz="1400" noProof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659" marR="37659" marT="0" marB="0" anchor="ctr"/>
                </a:tc>
                <a:extLst>
                  <a:ext uri="{0D108BD9-81ED-4DB2-BD59-A6C34878D82A}">
                    <a16:rowId xmlns:a16="http://schemas.microsoft.com/office/drawing/2014/main" val="3893818693"/>
                  </a:ext>
                </a:extLst>
              </a:tr>
              <a:tr h="130666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400" noProof="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Características de controlo da iluminação</a:t>
                      </a:r>
                      <a:endParaRPr lang="pt-PT" sz="1400" noProof="0" dirty="0">
                        <a:solidFill>
                          <a:srgbClr val="002060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400" u="sng" noProof="0" dirty="0" smtClean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Opcional</a:t>
                      </a:r>
                      <a:r>
                        <a:rPr lang="pt-PT" sz="1400" noProof="0" dirty="0" smtClean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: se especificado nas</a:t>
                      </a:r>
                      <a:r>
                        <a:rPr lang="pt-PT" sz="1400" baseline="0" noProof="0" dirty="0" smtClean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“Especificações técnicas”</a:t>
                      </a:r>
                      <a:endParaRPr lang="pt-PT" sz="1400" noProof="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400" noProof="0" dirty="0" smtClean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pt-PT" sz="1400" noProof="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400" b="1" noProof="0" dirty="0" smtClean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  <a:sym typeface="Wingdings" panose="05000000000000000000" pitchFamily="2" charset="2"/>
                        </a:rPr>
                        <a:t></a:t>
                      </a:r>
                      <a:endParaRPr lang="pt-PT" sz="1400" noProof="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300" noProof="0" dirty="0" smtClean="0">
                          <a:solidFill>
                            <a:schemeClr val="tx1"/>
                          </a:solidFill>
                          <a:effectLst/>
                        </a:rPr>
                        <a:t>As opções para as características de controlo de iluminação devem</a:t>
                      </a:r>
                      <a:r>
                        <a:rPr lang="pt-PT" sz="1300" baseline="0" noProof="0" dirty="0" smtClean="0">
                          <a:solidFill>
                            <a:schemeClr val="tx1"/>
                          </a:solidFill>
                          <a:effectLst/>
                        </a:rPr>
                        <a:t> ser avaliadas para cada projeto e os requisitos especificados sempre que necessário.</a:t>
                      </a:r>
                      <a:r>
                        <a:rPr lang="pt-PT" sz="1300" noProof="0" dirty="0" smtClean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endParaRPr lang="pt-PT" sz="13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622" marR="37622" marT="0" marB="0" anchor="ctr"/>
                </a:tc>
                <a:extLst>
                  <a:ext uri="{0D108BD9-81ED-4DB2-BD59-A6C34878D82A}">
                    <a16:rowId xmlns:a16="http://schemas.microsoft.com/office/drawing/2014/main" val="1879488387"/>
                  </a:ext>
                </a:extLst>
              </a:tr>
              <a:tr h="130666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400" noProof="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Medição do consumo energético</a:t>
                      </a:r>
                      <a:endParaRPr lang="pt-PT" sz="1400" noProof="0" dirty="0">
                        <a:solidFill>
                          <a:srgbClr val="002060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400" u="sng" noProof="0" dirty="0" smtClean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Opcional</a:t>
                      </a:r>
                      <a:r>
                        <a:rPr lang="pt-PT" sz="1400" noProof="0" dirty="0" smtClean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: ase especificado nas</a:t>
                      </a:r>
                      <a:r>
                        <a:rPr lang="pt-PT" sz="1400" baseline="0" noProof="0" dirty="0" smtClean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“Especificações técnicas”</a:t>
                      </a:r>
                      <a:endParaRPr lang="pt-PT" sz="1400" noProof="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400" noProof="0" dirty="0" smtClean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pt-PT" sz="1400" noProof="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400" b="1" noProof="0" dirty="0" smtClean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  <a:sym typeface="Wingdings" panose="05000000000000000000" pitchFamily="2" charset="2"/>
                        </a:rPr>
                        <a:t></a:t>
                      </a:r>
                      <a:endParaRPr lang="pt-PT" sz="1400" noProof="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300" noProof="0" dirty="0" smtClean="0">
                          <a:solidFill>
                            <a:schemeClr val="tx1"/>
                          </a:solidFill>
                          <a:effectLst/>
                        </a:rPr>
                        <a:t>A adequação das características</a:t>
                      </a:r>
                      <a:r>
                        <a:rPr lang="pt-PT" sz="1300" baseline="0" noProof="0" dirty="0" smtClean="0">
                          <a:solidFill>
                            <a:schemeClr val="tx1"/>
                          </a:solidFill>
                          <a:effectLst/>
                        </a:rPr>
                        <a:t> de medição devem ser sempre avaliadas para cada proposta.</a:t>
                      </a:r>
                      <a:endParaRPr lang="pt-PT" sz="13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622" marR="37622" marT="0" marB="0" anchor="ctr"/>
                </a:tc>
                <a:extLst>
                  <a:ext uri="{0D108BD9-81ED-4DB2-BD59-A6C34878D82A}">
                    <a16:rowId xmlns:a16="http://schemas.microsoft.com/office/drawing/2014/main" val="3227606646"/>
                  </a:ext>
                </a:extLst>
              </a:tr>
            </a:tbl>
          </a:graphicData>
        </a:graphic>
      </p:graphicFrame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3. Critérios técnicos – Critérios energia</a:t>
            </a:r>
            <a:endParaRPr lang="pt-PT" dirty="0"/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286718" y="143708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/>
            </a:r>
            <a:br>
              <a:rPr kumimoji="0" lang="en-US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</a:br>
            <a:endParaRPr kumimoji="0" lang="en-US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3448050" y="6130935"/>
            <a:ext cx="558746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altLang="en-US" sz="1200" dirty="0" err="1" bmk="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Opcional</a:t>
            </a:r>
            <a:r>
              <a:rPr lang="en-GB" altLang="en-US" sz="1200" dirty="0" bmk="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 A </a:t>
            </a:r>
            <a:r>
              <a:rPr lang="en-GB" altLang="en-US" sz="1200" dirty="0" err="1" bmk="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relevância</a:t>
            </a:r>
            <a:r>
              <a:rPr lang="en-GB" altLang="en-US" sz="1200" dirty="0" bmk="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altLang="en-US" sz="1200" dirty="0" err="1" bmk="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respectiva</a:t>
            </a:r>
            <a:r>
              <a:rPr lang="en-GB" altLang="en-US" sz="1200" dirty="0" bmk="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das </a:t>
            </a:r>
            <a:r>
              <a:rPr lang="en-GB" altLang="en-US" sz="1200" dirty="0" err="1" bmk="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opções</a:t>
            </a:r>
            <a:r>
              <a:rPr lang="en-GB" altLang="en-US" sz="1200" dirty="0" bmk="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altLang="en-US" sz="1200" dirty="0" err="1" bmk="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devem</a:t>
            </a:r>
            <a:r>
              <a:rPr lang="en-GB" altLang="en-US" sz="1200" dirty="0" bmk="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altLang="en-US" sz="1200" dirty="0" err="1" bmk="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ser</a:t>
            </a:r>
            <a:r>
              <a:rPr lang="en-GB" altLang="en-US" sz="1200" dirty="0" bmk="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altLang="en-US" sz="1200" dirty="0" err="1" bmk="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verificadas</a:t>
            </a:r>
            <a:r>
              <a:rPr lang="en-GB" altLang="en-US" sz="1200" dirty="0" bmk="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para </a:t>
            </a:r>
            <a:r>
              <a:rPr lang="en-GB" altLang="en-US" sz="1200" dirty="0" err="1" bmk="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cada</a:t>
            </a:r>
            <a:r>
              <a:rPr lang="en-GB" altLang="en-US" sz="1200" dirty="0" bmk="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altLang="en-US" sz="1200" dirty="0" err="1" bmk="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proposta</a:t>
            </a:r>
            <a:r>
              <a:rPr lang="en-GB" sz="12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38645385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707822853"/>
              </p:ext>
            </p:extLst>
          </p:nvPr>
        </p:nvGraphicFramePr>
        <p:xfrm>
          <a:off x="108488" y="2342591"/>
          <a:ext cx="8927024" cy="310405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821755">
                  <a:extLst>
                    <a:ext uri="{9D8B030D-6E8A-4147-A177-3AD203B41FA5}">
                      <a16:colId xmlns:a16="http://schemas.microsoft.com/office/drawing/2014/main" val="2406609896"/>
                    </a:ext>
                  </a:extLst>
                </a:gridCol>
                <a:gridCol w="2967221">
                  <a:extLst>
                    <a:ext uri="{9D8B030D-6E8A-4147-A177-3AD203B41FA5}">
                      <a16:colId xmlns:a16="http://schemas.microsoft.com/office/drawing/2014/main" val="3967471217"/>
                    </a:ext>
                  </a:extLst>
                </a:gridCol>
                <a:gridCol w="1216733">
                  <a:extLst>
                    <a:ext uri="{9D8B030D-6E8A-4147-A177-3AD203B41FA5}">
                      <a16:colId xmlns:a16="http://schemas.microsoft.com/office/drawing/2014/main" val="1186685876"/>
                    </a:ext>
                  </a:extLst>
                </a:gridCol>
                <a:gridCol w="1105469">
                  <a:extLst>
                    <a:ext uri="{9D8B030D-6E8A-4147-A177-3AD203B41FA5}">
                      <a16:colId xmlns:a16="http://schemas.microsoft.com/office/drawing/2014/main" val="2612512589"/>
                    </a:ext>
                  </a:extLst>
                </a:gridCol>
                <a:gridCol w="1815846">
                  <a:extLst>
                    <a:ext uri="{9D8B030D-6E8A-4147-A177-3AD203B41FA5}">
                      <a16:colId xmlns:a16="http://schemas.microsoft.com/office/drawing/2014/main" val="4275012587"/>
                    </a:ext>
                  </a:extLst>
                </a:gridCol>
              </a:tblGrid>
              <a:tr h="35636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400" noProof="0" dirty="0" smtClean="0">
                          <a:solidFill>
                            <a:srgbClr val="002060"/>
                          </a:solidFill>
                          <a:effectLst/>
                        </a:rPr>
                        <a:t>Critérios</a:t>
                      </a:r>
                      <a:endParaRPr lang="pt-PT" sz="1400" noProof="0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659" marR="37659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400" noProof="0" dirty="0" smtClean="0">
                          <a:solidFill>
                            <a:srgbClr val="002060"/>
                          </a:solidFill>
                          <a:effectLst/>
                        </a:rPr>
                        <a:t>Requisitos</a:t>
                      </a:r>
                      <a:endParaRPr lang="pt-PT" sz="1400" noProof="0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659" marR="37659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400" noProof="0" dirty="0" smtClean="0">
                          <a:solidFill>
                            <a:srgbClr val="002060"/>
                          </a:solidFill>
                          <a:effectLst/>
                        </a:rPr>
                        <a:t>Requisitos obrigatórios</a:t>
                      </a:r>
                      <a:endParaRPr lang="pt-PT" sz="1400" noProof="0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659" marR="37659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400" noProof="0" dirty="0" smtClean="0">
                          <a:solidFill>
                            <a:srgbClr val="002060"/>
                          </a:solidFill>
                          <a:effectLst/>
                        </a:rPr>
                        <a:t>Critérios de adjudicação</a:t>
                      </a:r>
                      <a:endParaRPr lang="pt-PT" sz="1400" noProof="0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659" marR="37659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400" noProof="0" dirty="0" smtClean="0">
                          <a:solidFill>
                            <a:srgbClr val="002060"/>
                          </a:solidFill>
                          <a:effectLst/>
                        </a:rPr>
                        <a:t>Comentários</a:t>
                      </a:r>
                      <a:endParaRPr lang="pt-PT" sz="1400" noProof="0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659" marR="37659" marT="0" marB="0" anchor="ctr"/>
                </a:tc>
                <a:extLst>
                  <a:ext uri="{0D108BD9-81ED-4DB2-BD59-A6C34878D82A}">
                    <a16:rowId xmlns:a16="http://schemas.microsoft.com/office/drawing/2014/main" val="205502208"/>
                  </a:ext>
                </a:extLst>
              </a:tr>
              <a:tr h="130666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400" noProof="0" dirty="0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Eficiência energética das luminárias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400" noProof="0" dirty="0" smtClean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Eficácia</a:t>
                      </a:r>
                      <a:r>
                        <a:rPr lang="pt-PT" sz="1400" baseline="0" noProof="0" dirty="0" smtClean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mínima</a:t>
                      </a:r>
                      <a:r>
                        <a:rPr lang="pt-PT" sz="1400" noProof="0" dirty="0" smtClean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: 120 lm/W</a:t>
                      </a:r>
                      <a:endParaRPr lang="pt-PT" sz="1400" noProof="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400" b="1" noProof="0" dirty="0" smtClean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  <a:sym typeface="Wingdings" panose="05000000000000000000" pitchFamily="2" charset="2"/>
                        </a:rPr>
                        <a:t></a:t>
                      </a:r>
                      <a:endParaRPr lang="pt-PT" sz="1400" noProof="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400" b="1" noProof="0" dirty="0" smtClean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  <a:sym typeface="Wingdings" panose="05000000000000000000" pitchFamily="2" charset="2"/>
                        </a:rPr>
                        <a:t></a:t>
                      </a:r>
                      <a:endParaRPr lang="pt-PT" sz="1400" noProof="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pt-PT" sz="1400" noProof="0" dirty="0" smtClean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Valores alvo</a:t>
                      </a:r>
                      <a:r>
                        <a:rPr lang="pt-PT" sz="1400" baseline="0" noProof="0" dirty="0" smtClean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revistos anualmente</a:t>
                      </a:r>
                      <a:endParaRPr lang="pt-PT" sz="1400" noProof="0" dirty="0" smtClean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3893818693"/>
                  </a:ext>
                </a:extLst>
              </a:tr>
              <a:tr h="130666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400" noProof="0" dirty="0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Eficiência energética dos módulos LED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400" noProof="0" dirty="0" smtClean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Eficácia</a:t>
                      </a:r>
                      <a:r>
                        <a:rPr lang="pt-PT" sz="1400" baseline="0" noProof="0" dirty="0" smtClean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mínima</a:t>
                      </a:r>
                      <a:r>
                        <a:rPr lang="pt-PT" sz="1400" noProof="0" dirty="0" smtClean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: 160 lm/W</a:t>
                      </a:r>
                      <a:endParaRPr lang="pt-PT" sz="1400" noProof="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400" b="1" noProof="0" dirty="0" smtClean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  <a:sym typeface="Wingdings" panose="05000000000000000000" pitchFamily="2" charset="2"/>
                        </a:rPr>
                        <a:t></a:t>
                      </a:r>
                      <a:endParaRPr lang="pt-PT" sz="1400" noProof="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400" b="1" noProof="0" dirty="0" smtClean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  <a:sym typeface="Wingdings" panose="05000000000000000000" pitchFamily="2" charset="2"/>
                        </a:rPr>
                        <a:t></a:t>
                      </a:r>
                      <a:endParaRPr lang="pt-PT" sz="1400" noProof="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pt-PT" sz="1400" noProof="0" dirty="0" smtClean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Valores alvo</a:t>
                      </a:r>
                      <a:r>
                        <a:rPr lang="pt-PT" sz="1400" baseline="0" noProof="0" dirty="0" smtClean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revistos anualmente</a:t>
                      </a:r>
                      <a:endParaRPr lang="pt-PT" sz="1400" noProof="0" dirty="0" smtClean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1879488387"/>
                  </a:ext>
                </a:extLst>
              </a:tr>
            </a:tbl>
          </a:graphicData>
        </a:graphic>
      </p:graphicFrame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3. Critérios técnicos – Critérios energia</a:t>
            </a:r>
            <a:endParaRPr lang="pt-PT" dirty="0"/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286718" y="143708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/>
            </a:r>
            <a:br>
              <a:rPr kumimoji="0" lang="en-US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</a:br>
            <a:endParaRPr kumimoji="0" lang="en-US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0" y="1613541"/>
            <a:ext cx="730155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PT" b="1" u="sng" dirty="0" smtClean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Critérios para projetos que apenas envolvam substituição de componentes</a:t>
            </a:r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20712807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4. Critérios técnicos – Critérios qualidade e </a:t>
            </a:r>
            <a:r>
              <a:rPr lang="pt-PT" i="1" dirty="0" smtClean="0"/>
              <a:t>design</a:t>
            </a:r>
            <a:endParaRPr lang="pt-PT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77586016"/>
              </p:ext>
            </p:extLst>
          </p:nvPr>
        </p:nvGraphicFramePr>
        <p:xfrm>
          <a:off x="108488" y="1357966"/>
          <a:ext cx="8927024" cy="490548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821755">
                  <a:extLst>
                    <a:ext uri="{9D8B030D-6E8A-4147-A177-3AD203B41FA5}">
                      <a16:colId xmlns:a16="http://schemas.microsoft.com/office/drawing/2014/main" val="2406609896"/>
                    </a:ext>
                  </a:extLst>
                </a:gridCol>
                <a:gridCol w="2805530">
                  <a:extLst>
                    <a:ext uri="{9D8B030D-6E8A-4147-A177-3AD203B41FA5}">
                      <a16:colId xmlns:a16="http://schemas.microsoft.com/office/drawing/2014/main" val="3967471217"/>
                    </a:ext>
                  </a:extLst>
                </a:gridCol>
                <a:gridCol w="1267562">
                  <a:extLst>
                    <a:ext uri="{9D8B030D-6E8A-4147-A177-3AD203B41FA5}">
                      <a16:colId xmlns:a16="http://schemas.microsoft.com/office/drawing/2014/main" val="1186685876"/>
                    </a:ext>
                  </a:extLst>
                </a:gridCol>
                <a:gridCol w="1148092">
                  <a:extLst>
                    <a:ext uri="{9D8B030D-6E8A-4147-A177-3AD203B41FA5}">
                      <a16:colId xmlns:a16="http://schemas.microsoft.com/office/drawing/2014/main" val="2612512589"/>
                    </a:ext>
                  </a:extLst>
                </a:gridCol>
                <a:gridCol w="1884085">
                  <a:extLst>
                    <a:ext uri="{9D8B030D-6E8A-4147-A177-3AD203B41FA5}">
                      <a16:colId xmlns:a16="http://schemas.microsoft.com/office/drawing/2014/main" val="4275012587"/>
                    </a:ext>
                  </a:extLst>
                </a:gridCol>
              </a:tblGrid>
              <a:tr h="44380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400" noProof="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</a:rPr>
                        <a:t>Critérios</a:t>
                      </a:r>
                      <a:endParaRPr lang="pt-PT" sz="1400" noProof="0" dirty="0">
                        <a:solidFill>
                          <a:srgbClr val="002060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659" marR="37659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400" noProof="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</a:rPr>
                        <a:t>Requisitos</a:t>
                      </a:r>
                      <a:endParaRPr lang="pt-PT" sz="1400" noProof="0" dirty="0">
                        <a:solidFill>
                          <a:srgbClr val="002060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659" marR="37659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400" noProof="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</a:rPr>
                        <a:t>Requisitos obrigatórios</a:t>
                      </a:r>
                      <a:endParaRPr lang="pt-PT" sz="1400" noProof="0" dirty="0">
                        <a:solidFill>
                          <a:srgbClr val="002060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659" marR="37659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400" noProof="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</a:rPr>
                        <a:t>Critérios</a:t>
                      </a:r>
                      <a:r>
                        <a:rPr lang="pt-PT" sz="1400" baseline="0" noProof="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</a:rPr>
                        <a:t> de adjudicação</a:t>
                      </a:r>
                      <a:endParaRPr lang="pt-PT" sz="1400" noProof="0" dirty="0">
                        <a:solidFill>
                          <a:srgbClr val="002060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659" marR="37659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400" noProof="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</a:rPr>
                        <a:t>Comentários</a:t>
                      </a:r>
                      <a:endParaRPr lang="pt-PT" sz="1400" noProof="0" dirty="0">
                        <a:solidFill>
                          <a:srgbClr val="002060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659" marR="37659" marT="0" marB="0" anchor="ctr"/>
                </a:tc>
                <a:extLst>
                  <a:ext uri="{0D108BD9-81ED-4DB2-BD59-A6C34878D82A}">
                    <a16:rowId xmlns:a16="http://schemas.microsoft.com/office/drawing/2014/main" val="205502208"/>
                  </a:ext>
                </a:extLst>
              </a:tr>
              <a:tr h="1016238">
                <a:tc>
                  <a:txBody>
                    <a:bodyPr/>
                    <a:lstStyle/>
                    <a:p>
                      <a:pPr>
                        <a:lnSpc>
                          <a:spcPct val="114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pt-PT" sz="1400" noProof="0" dirty="0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Cor da luz (temperatura da cor)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400" noProof="0" dirty="0" smtClean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Áreas residenciais</a:t>
                      </a:r>
                      <a:r>
                        <a:rPr lang="pt-PT" sz="1400" baseline="0" noProof="0" dirty="0" smtClean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e áreas sobretudo para peões</a:t>
                      </a:r>
                      <a:r>
                        <a:rPr lang="pt-PT" sz="1400" noProof="0" dirty="0" smtClean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: ≤3000 K</a:t>
                      </a:r>
                      <a:endParaRPr lang="pt-PT" sz="1400" noProof="0" dirty="0" smtClean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400" noProof="0" dirty="0" smtClean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Estradas principais,</a:t>
                      </a:r>
                      <a:r>
                        <a:rPr lang="pt-PT" sz="1400" baseline="0" noProof="0" dirty="0" smtClean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autoestradas e áreas com tráfego misto</a:t>
                      </a:r>
                      <a:r>
                        <a:rPr lang="pt-PT" sz="1400" noProof="0" dirty="0" smtClean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: ≤4000K</a:t>
                      </a:r>
                      <a:endParaRPr lang="pt-PT" sz="1400" noProof="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400" b="1" noProof="0" dirty="0" smtClean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  <a:sym typeface="Wingdings" panose="05000000000000000000" pitchFamily="2" charset="2"/>
                        </a:rPr>
                        <a:t></a:t>
                      </a:r>
                      <a:endParaRPr lang="pt-PT" sz="1400" noProof="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400" noProof="0" dirty="0" smtClean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pt-PT" sz="1400" noProof="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pt-PT" sz="1400" noProof="0" dirty="0" smtClean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Temperatura</a:t>
                      </a:r>
                      <a:r>
                        <a:rPr lang="pt-PT" sz="1400" baseline="0" noProof="0" dirty="0" smtClean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de cor desejável deve ser especificada de acordo com o tipo de estrada.</a:t>
                      </a:r>
                      <a:endParaRPr lang="pt-PT" sz="1400" noProof="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3893818693"/>
                  </a:ext>
                </a:extLst>
              </a:tr>
              <a:tr h="1016238">
                <a:tc>
                  <a:txBody>
                    <a:bodyPr/>
                    <a:lstStyle/>
                    <a:p>
                      <a:pPr>
                        <a:lnSpc>
                          <a:spcPct val="114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pt-PT" sz="1400" noProof="0" dirty="0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Restituição da cor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400" i="1" noProof="0" dirty="0" smtClean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Estradas com tráfego misto incluindo ciclistas e peões:</a:t>
                      </a:r>
                      <a:r>
                        <a:rPr lang="pt-PT" sz="1400" noProof="0" dirty="0" smtClean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Ra≥80</a:t>
                      </a:r>
                      <a:endParaRPr lang="pt-PT" sz="1400" noProof="0" dirty="0" smtClean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400" i="1" noProof="0" dirty="0" smtClean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Estradas principais, autoestradas: </a:t>
                      </a:r>
                      <a:r>
                        <a:rPr lang="pt-PT" sz="1400" noProof="0" dirty="0" smtClean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Ra≥70</a:t>
                      </a:r>
                      <a:endParaRPr lang="pt-PT" sz="1400" noProof="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400" b="1" noProof="0" dirty="0" smtClean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  <a:sym typeface="Wingdings" panose="05000000000000000000" pitchFamily="2" charset="2"/>
                        </a:rPr>
                        <a:t></a:t>
                      </a:r>
                      <a:endParaRPr lang="pt-PT" sz="1400" noProof="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400" noProof="0" dirty="0" smtClean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pt-PT" sz="1400" noProof="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pt-PT" sz="1400" baseline="0" noProof="0" dirty="0" smtClean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Restituição de cor desejável deve ser especificada de acordo com o tipo de estrada.</a:t>
                      </a:r>
                      <a:endParaRPr lang="pt-PT" sz="1400" noProof="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1879488387"/>
                  </a:ext>
                </a:extLst>
              </a:tr>
              <a:tr h="1139123">
                <a:tc>
                  <a:txBody>
                    <a:bodyPr/>
                    <a:lstStyle/>
                    <a:p>
                      <a:pPr>
                        <a:lnSpc>
                          <a:spcPct val="114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pt-PT" sz="1400" noProof="0" dirty="0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Consistência da cor e manutenção da cor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400" noProof="0" dirty="0" smtClean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 consistência da</a:t>
                      </a:r>
                      <a:r>
                        <a:rPr lang="pt-PT" sz="1400" baseline="0" noProof="0" dirty="0" smtClean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cor deve estar entre a etapa 5 da elipse de </a:t>
                      </a:r>
                      <a:r>
                        <a:rPr lang="pt-PT" sz="1400" baseline="0" noProof="0" dirty="0" err="1" smtClean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MacAdams</a:t>
                      </a:r>
                      <a:r>
                        <a:rPr lang="pt-PT" sz="1400" baseline="0" noProof="0" dirty="0" smtClean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na altura de início de vida e na etapa 7 no final da vida útil da luminária.</a:t>
                      </a:r>
                      <a:endParaRPr lang="pt-PT" sz="1400" noProof="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400" b="1" noProof="0" dirty="0" smtClean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  <a:sym typeface="Wingdings" panose="05000000000000000000" pitchFamily="2" charset="2"/>
                        </a:rPr>
                        <a:t></a:t>
                      </a:r>
                      <a:endParaRPr lang="pt-PT" sz="1400" noProof="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400" noProof="0" dirty="0" smtClean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pt-PT" sz="1400" noProof="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pt-PT" sz="1400" noProof="0" dirty="0" smtClean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pt-PT" sz="1400" noProof="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2149219595"/>
                  </a:ext>
                </a:extLst>
              </a:tr>
              <a:tr h="734294">
                <a:tc>
                  <a:txBody>
                    <a:bodyPr/>
                    <a:lstStyle/>
                    <a:p>
                      <a:pPr>
                        <a:lnSpc>
                          <a:spcPct val="114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pt-PT" sz="1400" noProof="0" dirty="0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Luminância e iluminância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400" noProof="0" dirty="0" smtClean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De</a:t>
                      </a:r>
                      <a:r>
                        <a:rPr lang="pt-PT" sz="1400" baseline="0" noProof="0" dirty="0" smtClean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acordo com a </a:t>
                      </a:r>
                      <a:r>
                        <a:rPr lang="pt-PT" sz="1400" noProof="0" dirty="0" smtClean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EN13201</a:t>
                      </a:r>
                      <a:endParaRPr lang="pt-PT" sz="1400" noProof="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400" b="1" noProof="0" dirty="0" smtClean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  <a:sym typeface="Wingdings" panose="05000000000000000000" pitchFamily="2" charset="2"/>
                        </a:rPr>
                        <a:t></a:t>
                      </a:r>
                      <a:endParaRPr lang="pt-PT" sz="1400" noProof="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400" noProof="0" dirty="0" smtClean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pt-PT" sz="1400" noProof="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pt-PT" sz="1400" noProof="0" dirty="0" smtClean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De acordo</a:t>
                      </a:r>
                      <a:r>
                        <a:rPr lang="pt-PT" sz="1400" baseline="0" noProof="0" dirty="0" smtClean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com os requisitos na norma</a:t>
                      </a:r>
                      <a:r>
                        <a:rPr lang="pt-PT" sz="1400" noProof="0" dirty="0" smtClean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pt-PT" sz="1400" noProof="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24013034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56576070"/>
      </p:ext>
    </p:extLst>
  </p:cSld>
  <p:clrMapOvr>
    <a:masterClrMapping/>
  </p:clrMapOvr>
</p:sld>
</file>

<file path=ppt/theme/theme1.xml><?xml version="1.0" encoding="utf-8"?>
<a:theme xmlns:a="http://schemas.openxmlformats.org/drawingml/2006/main" name="Master_Präsenation 160225">
  <a:themeElements>
    <a:clrScheme name="Graustufe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Larissa Klassisch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187E91"/>
        </a:solidFill>
        <a:ln w="9525">
          <a:solidFill>
            <a:schemeClr val="bg1"/>
          </a:solidFill>
        </a:ln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37815</TotalTime>
  <Words>1846</Words>
  <Application>Microsoft Office PowerPoint</Application>
  <PresentationFormat>On-screen Show (4:3)</PresentationFormat>
  <Paragraphs>367</Paragraphs>
  <Slides>19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7" baseType="lpstr">
      <vt:lpstr>Calibri</vt:lpstr>
      <vt:lpstr>Arial</vt:lpstr>
      <vt:lpstr>Arial Narrow</vt:lpstr>
      <vt:lpstr>Wingdings</vt:lpstr>
      <vt:lpstr>Symbol</vt:lpstr>
      <vt:lpstr>Times New Roman</vt:lpstr>
      <vt:lpstr>Cambria Math</vt:lpstr>
      <vt:lpstr>Master_Präsenation 160225</vt:lpstr>
      <vt:lpstr>PowerPoint Presentation</vt:lpstr>
      <vt:lpstr>Sumário</vt:lpstr>
      <vt:lpstr>1. Critérios de aquisição - objetivos</vt:lpstr>
      <vt:lpstr>Elementos de especificações técnicas para sistemas de iluminação pública</vt:lpstr>
      <vt:lpstr>2. Critérios de seleção</vt:lpstr>
      <vt:lpstr>3. Critérios técnicos – Critérios energia</vt:lpstr>
      <vt:lpstr>3. Critérios técnicos – Critérios energia</vt:lpstr>
      <vt:lpstr>3. Critérios técnicos – Critérios energia</vt:lpstr>
      <vt:lpstr>4. Critérios técnicos – Critérios qualidade e design</vt:lpstr>
      <vt:lpstr>4. Critérios técnicos – Critérios qualidade e design</vt:lpstr>
      <vt:lpstr>4. Critérios técnicos – Critérios qualidade e design</vt:lpstr>
      <vt:lpstr>4. Critérios técnicos – Critérios qualidade e design</vt:lpstr>
      <vt:lpstr>4. Critérios técnicos – Critérios qualidade e design</vt:lpstr>
      <vt:lpstr>4. Critérios técnicos – Critérios qualidade e design</vt:lpstr>
      <vt:lpstr>5. Critérios técnicos – Critério do custo</vt:lpstr>
      <vt:lpstr>6. Questões contratuais (instalação, entrada ao serviço)</vt:lpstr>
      <vt:lpstr>6. Questões contratuais (instalação, entrada ao serviço)</vt:lpstr>
      <vt:lpstr>6. Questões contratuais (instalação, entrada ao serviço)</vt:lpstr>
      <vt:lpstr>Parceiros do Premium Light Pro</vt:lpstr>
    </vt:vector>
  </TitlesOfParts>
  <Company>Hewlett-Packard Company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PremiumLightPro - presentation - english</dc:title>
  <dc:creator>Laura Abbate</dc:creator>
  <cp:lastModifiedBy>Joao Fong</cp:lastModifiedBy>
  <cp:revision>333</cp:revision>
  <dcterms:created xsi:type="dcterms:W3CDTF">2016-02-25T13:19:28Z</dcterms:created>
  <dcterms:modified xsi:type="dcterms:W3CDTF">2017-11-30T22:57:10Z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PremiumLightPro - presentation - english</vt:lpwstr>
  </property>
  <property fmtid="{D5CDD505-2E9C-101B-9397-08002B2CF9AE}" pid="3" name="SlideDescription">
    <vt:lpwstr/>
  </property>
</Properties>
</file>