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2"/>
  </p:notesMasterIdLst>
  <p:sldIdLst>
    <p:sldId id="323" r:id="rId2"/>
    <p:sldId id="357" r:id="rId3"/>
    <p:sldId id="325" r:id="rId4"/>
    <p:sldId id="326" r:id="rId5"/>
    <p:sldId id="327" r:id="rId6"/>
    <p:sldId id="329" r:id="rId7"/>
    <p:sldId id="330" r:id="rId8"/>
    <p:sldId id="331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4" r:id="rId20"/>
    <p:sldId id="343" r:id="rId21"/>
    <p:sldId id="345" r:id="rId22"/>
    <p:sldId id="346" r:id="rId23"/>
    <p:sldId id="347" r:id="rId24"/>
    <p:sldId id="348" r:id="rId25"/>
    <p:sldId id="350" r:id="rId26"/>
    <p:sldId id="352" r:id="rId27"/>
    <p:sldId id="353" r:id="rId28"/>
    <p:sldId id="354" r:id="rId29"/>
    <p:sldId id="355" r:id="rId30"/>
    <p:sldId id="356" r:id="rId31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33"/>
      <p:bold r:id="rId34"/>
      <p:italic r:id="rId35"/>
      <p:boldItalic r:id="rId36"/>
    </p:embeddedFont>
  </p:embeddedFontLst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los Patrão" initials="CP" lastIdx="16" clrIdx="0">
    <p:extLst/>
  </p:cmAuthor>
  <p:cmAuthor id="2" name="Joao Fong" initials="JF" lastIdx="1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9BD5"/>
    <a:srgbClr val="CCCCFF"/>
    <a:srgbClr val="B46A15"/>
    <a:srgbClr val="CC9900"/>
    <a:srgbClr val="DDDDDD"/>
    <a:srgbClr val="FFA4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Estilo com Tema 1 - Destaqu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édio 2 - Destaqu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Estilo Mé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21" autoAdjust="0"/>
    <p:restoredTop sz="74453" autoAdjust="0"/>
  </p:normalViewPr>
  <p:slideViewPr>
    <p:cSldViewPr snapToGrid="0">
      <p:cViewPr>
        <p:scale>
          <a:sx n="100" d="100"/>
          <a:sy n="100" d="100"/>
        </p:scale>
        <p:origin x="25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2F2202-6E2D-4034-AD9D-000FA66EA9F1}" type="datetimeFigureOut">
              <a:rPr lang="pt-PT" smtClean="0"/>
              <a:t>30/11/2017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7C40DC-1A3F-44D6-94E0-280E93A6C73A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48520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205056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Para o fornecedor de energia elétrica, o fator de potência é de grande importância. Os grandes clientes no setor de serviços podem estar sujeitos a uma taxa de penalidade se o fator de potência for inferior a 0,9. A importância do alto fator de potência pode variar dependendo da combinação de cargas na rede de distribuição de energia.</a:t>
            </a:r>
            <a:endParaRPr lang="pt-PT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12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852400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IEC 61000-3-2</a:t>
            </a:r>
            <a:r>
              <a:rPr lang="en-US" dirty="0" smtClean="0"/>
              <a:t> "Electromagnetic compatibility (EMC) - Part 3-2: Limits - Limits for harmonic current emissions (equipment input current ≤ 16 A per phase)" é </a:t>
            </a:r>
            <a:r>
              <a:rPr lang="en-US" dirty="0" err="1" smtClean="0"/>
              <a:t>uma</a:t>
            </a:r>
            <a:r>
              <a:rPr lang="en-US" dirty="0" smtClean="0"/>
              <a:t> </a:t>
            </a:r>
            <a:r>
              <a:rPr lang="en-US" dirty="0" err="1" smtClean="0"/>
              <a:t>norma</a:t>
            </a:r>
            <a:r>
              <a:rPr lang="en-US" dirty="0" smtClean="0"/>
              <a:t> international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relativa</a:t>
            </a:r>
            <a:r>
              <a:rPr lang="en-US" baseline="0" dirty="0" smtClean="0"/>
              <a:t> à harmonica </a:t>
            </a:r>
            <a:r>
              <a:rPr lang="en-US" baseline="0" dirty="0" err="1" smtClean="0"/>
              <a:t>emitida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pelo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equipamento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eletrico</a:t>
            </a:r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13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031805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compatibilidade do regulador é de grande importância, uma vez que muitos produtos LEDs não são completamente compatíveis com os reguladores atualmente instalados. Como os fabricantes ainda estão a tentar definir e adotar um novo padrão de regulação, a compatibilidade dos reguladores nos produtos LED provavelmente continuará a ser um problema </a:t>
            </a:r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14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296211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b="0" i="0" u="none" strike="noStrike" kern="1200" baseline="0" noProof="0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A </a:t>
            </a:r>
            <a:r>
              <a:rPr lang="pt-PT" sz="1200" b="1" i="0" u="none" strike="noStrike" kern="1200" baseline="0" noProof="0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temperatura ambiente nominal (ta)</a:t>
            </a:r>
            <a:r>
              <a:rPr lang="pt-PT" sz="1200" b="0" i="0" u="none" strike="noStrike" kern="1200" baseline="0" noProof="0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é temperatura constante mais elevada em que uma luminária pode funcionar em condições normais de funcionamento.</a:t>
            </a:r>
          </a:p>
          <a:p>
            <a:r>
              <a:rPr lang="pt-PT" sz="1200" b="0" i="0" u="none" strike="noStrike" kern="1200" baseline="0" noProof="0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A </a:t>
            </a:r>
            <a:r>
              <a:rPr lang="pt-PT" sz="1200" b="1" i="0" u="none" strike="noStrike" kern="1200" baseline="0" noProof="0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temperatura tq (qualidade) </a:t>
            </a:r>
            <a:r>
              <a:rPr lang="pt-PT" sz="1200" b="0" i="0" u="none" strike="noStrike" kern="1200" baseline="0" noProof="0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indica a temperatura ambiente mais alta permitida para um determinado nível de desempenho (incluindo vida útil e características da iluminação). Pode ser declarado mais do que um valor </a:t>
            </a:r>
            <a:r>
              <a:rPr lang="pt-PT" sz="1200" b="0" i="0" u="none" strike="noStrike" kern="1200" baseline="0" noProof="0" dirty="0" err="1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tq</a:t>
            </a:r>
            <a:r>
              <a:rPr lang="pt-PT" sz="1200" b="0" i="0" u="none" strike="noStrike" kern="1200" baseline="0" noProof="0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para características diferentes de desempenho.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15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50606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fontes </a:t>
            </a: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 </a:t>
            </a: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alimentação que usam </a:t>
            </a: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PWM fazem com que o LED pisque / tremule com uma certa frequência (tipicamente entre 100 e 150 Hz). A frequência de tremulação não é diretamente visível, mas pode causar distúrbios visuais como: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 Efeitos estroboscópicos em objetos rotativos (fazendo com que pareça que o objeto não está em movimento ou como se estivesse a girar noutra velocidade ou direção).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 "Cascatas" de pontos brilhantes no campo visual ao mudar a direção visual rapidamente, isto é, ao girar a cabeça.</a:t>
            </a:r>
          </a:p>
          <a:p>
            <a:endParaRPr lang="pt-PT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IEEE 1789: 2015 inclui requisitos de tremulação com prioridade na restrição da modulação visível da luz (incluindo tremulação) em frequências ≤ 90 Hz, uma vez que é necessária mais pesquisa além de 90 Hz (ou seja, efeitos não visíveis). Atualmente, não há norma para a medição fotométrica de luz modulada disponível.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recomendações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são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feitas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com base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IEA 4E SSL [1] e IEEE 1789:2015 </a:t>
            </a:r>
            <a:endParaRPr lang="en-GB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16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360105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brilho aparece quando os níveis de luminosidade são muito altos ou o contraste de luminância é muito elevado, muitas vezes devido à falta de proteções para uma janela, reflexos ou visão direta para as fontes de luz LED na luminária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17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851097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horas de funcionamento da iluminação no setor de serviços são muitas vezes longas com luz constante durante todo o dia. A implementação de diferentes tipos de controlo de iluminação pode gerar elevadas poupanças energéticas.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comprador tem de especificar os tipos de controlo de iluminação, níveis de iluminação e outros recursos. Portanto, nenhum critério geral pode ser deixado ao acaso.</a:t>
            </a:r>
          </a:p>
          <a:p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18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709225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 custos de compra para o sistema de iluminação LED são tipicamente mais elevados em comparação com os sistemas de iluminação tradicionais, enquanto os custos de funcionamento e manutenção são mais baixos. Um cálculo do custo do ciclo de vida pode justificar os custos iniciais de investimento ao considerar os custos e as poupanças ao longo da vida útil do sistema de iluminação</a:t>
            </a:r>
            <a:endParaRPr lang="pt-P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19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316077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20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873124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21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618916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698499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22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888311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23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656779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24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159940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25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196698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26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8485338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b="0" i="0" u="none" strike="noStrike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Os critérios mínimos e os requisitos especificados nos slides anteriores devem ser discutidos em qualquer proposta. A qualidade superior e eficiência além dos critérios mínimos podem ser concedidos e avaliados através de um esquema de pontuação. Naturalmente que a seleção dos critérios de adjudicação e a ponderação aplicada dependem do tipo de projeto, tipo de edifício(s) e tipo de divisões.</a:t>
            </a:r>
          </a:p>
          <a:p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27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7859019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b="0" i="0" u="none" strike="noStrike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Os critérios mínimos e os requisitos especificados nos slides anteriores devem ser discutidos em qualquer proposta. A qualidade superior e eficiência além dos critérios mínimos podem ser concedidos e avaliados através de um esquema de pontuação. Naturalmente que a seleção dos critérios de adjudicação e a ponderação aplicada dependem do tipo de projeto, tipo de edifício(s) e tipo de divisões.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28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1951745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b="0" i="0" u="none" strike="noStrike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Os critérios mínimos e os requisitos especificados nos slides anteriores devem ser discutidos em qualquer proposta. A qualidade superior e eficiência além dos critérios mínimos podem ser concedidos e avaliados através de um esquema de pontuação. Naturalmente que a seleção dos critérios de adjudicação e a ponderação aplicada dependem do tipo de projeto, tipo de edifício(s) e tipo de divisões.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29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6374018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30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411593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 2012, a UE definiu os critérios para os Contratos Públicos Ecológicos (GPP - </a:t>
            </a:r>
            <a:r>
              <a:rPr lang="pt-PT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Green </a:t>
            </a:r>
            <a:r>
              <a:rPr lang="pt-PT" sz="120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Public</a:t>
            </a:r>
            <a:r>
              <a:rPr lang="pt-PT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PT" sz="120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Procurement</a:t>
            </a: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para a iluminação interior como um instrumento voluntário [6]. No entanto, esses critérios estão desatualizados devido ao desenvolvimento tecnológicos de LEDs.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 Suíça, está prestes a ser publicada uma nova norma [3], incluindo o máximo de W / m</a:t>
            </a:r>
            <a:r>
              <a:rPr lang="pt-PT" sz="1200" kern="1200" baseline="30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para o projeto de novas instalações, incluindo lâmpadas, balastros / </a:t>
            </a:r>
            <a:r>
              <a:rPr lang="pt-PT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driver</a:t>
            </a: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 equipamentos de controlo (ainda de acordo com os níveis de iluminância na EN 12464-1: 2011). A norma suíça funciona com um valor máximo de W / m</a:t>
            </a:r>
            <a:r>
              <a:rPr lang="pt-PT" sz="1200" kern="1200" baseline="30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 um valor alvo mais baixo. Depois de avaliar esses dois conjuntos de valores, foi decidido calcular a média dos dois conjuntos de valores e usá-los como recomendações com a mesma divisão de categorias de clientes que na norma suíça [3]. Esta média entre os níveis alvo e limiar também é recomendada pelo programa </a:t>
            </a:r>
            <a:r>
              <a:rPr lang="pt-P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Minergie</a:t>
            </a: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[3]</a:t>
            </a:r>
            <a:endParaRPr lang="pt-PT" sz="1200" b="0" i="0" u="none" strike="noStrike" kern="1200" baseline="0" noProof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186538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 novembro de 2016, a IEA 4E SSL [1] publicou requisitos de eficácia atualizados para fontes de luz. Nesta referência, o nível 2 abrange os 20-30% dos produtos do mercado em 2015. </a:t>
            </a:r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1597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 avanços tecnológicos em comunicações sem fio e LEDs abriram as portas para um mercado em rápido crescimento com lâmpadas e luminárias inteligentes com muitos recursos: ajuste de cor, regulação, conectividade para ativação de serviços, monitorização de segurança e envio de dados, monitorização de consumo de energia ou visitas / Movimentos de clientes mais armazenamento de dados, aumento / extensão de sinal, detetor de presença embutido que está ligado ao sistema de automação de edifícios para controlar a iluminação e a ventilação, etc.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uso de comunicação sem fios implica que as lâmpadas e luminárias inteligentes consomem energia sempre que a energia da rede seja ligada, mesmo quando não fornecem iluminação, mas aguardam uma instrução de um dispositivo de controlo.</a:t>
            </a:r>
            <a:endParaRPr lang="pt-P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517415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404264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36725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restituição cromática define a capacidade de uma fonte de luz branca para restituir as cores do objeto com precisão. A norma EN_12464-1 especifica os requisitos mínimos de restituição de cores para praticamente todos os tipos de tarefas pelo CRI (</a:t>
            </a:r>
            <a:r>
              <a:rPr lang="pt-P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</a:t>
            </a: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Em geral, um CRI acima de 80 é considerado suficiente para um juízo acertado de cor na maioria dos espaços interiores. De qualquer forma, foi descoberto [1] que, para fontes de luz LED, a medida de cores vermelhas deve ser positiva para obter uma boa restituição de cores vermelhas </a:t>
            </a:r>
            <a:r>
              <a:rPr lang="pt-PT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R9&gt; 0</a:t>
            </a:r>
            <a:r>
              <a:rPr lang="pt-P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10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897208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11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981036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5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Text Box 174"/>
          <p:cNvSpPr txBox="1">
            <a:spLocks noChangeArrowheads="1"/>
          </p:cNvSpPr>
          <p:nvPr userDrawn="1"/>
        </p:nvSpPr>
        <p:spPr bwMode="auto">
          <a:xfrm>
            <a:off x="7932737" y="6406518"/>
            <a:ext cx="7540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fld id="{AA39F9B6-8327-CB47-BEEA-8B503213E9D8}" type="slidenum">
              <a:rPr lang="de-DE" sz="1200" b="0">
                <a:solidFill>
                  <a:schemeClr val="tx1"/>
                </a:solidFill>
              </a:rPr>
              <a:pPr algn="r">
                <a:spcBef>
                  <a:spcPct val="50000"/>
                </a:spcBef>
              </a:pPr>
              <a:t>‹#›</a:t>
            </a:fld>
            <a:endParaRPr lang="de-DE" sz="1200" b="0" dirty="0">
              <a:solidFill>
                <a:schemeClr val="tx1"/>
              </a:solidFill>
            </a:endParaRPr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85992"/>
          </a:xfrm>
        </p:spPr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pic>
        <p:nvPicPr>
          <p:cNvPr id="1026" name="Picture 2" descr="C:\Users\boris\Desktop\EU-Funded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528" y="6312873"/>
            <a:ext cx="950120" cy="3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Bild 1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274756"/>
            <a:ext cx="1108856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136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57200" y="2130425"/>
            <a:ext cx="8001000" cy="1470025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57200" y="3680268"/>
            <a:ext cx="8001000" cy="102007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cxnSp>
        <p:nvCxnSpPr>
          <p:cNvPr id="5" name="Gerade Verbindung 4"/>
          <p:cNvCxnSpPr/>
          <p:nvPr userDrawn="1"/>
        </p:nvCxnSpPr>
        <p:spPr>
          <a:xfrm>
            <a:off x="0" y="1260630"/>
            <a:ext cx="9144000" cy="0"/>
          </a:xfrm>
          <a:prstGeom prst="line">
            <a:avLst/>
          </a:prstGeom>
          <a:ln w="19050">
            <a:solidFill>
              <a:schemeClr val="bg1"/>
            </a:solidFill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9523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859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491450"/>
            <a:ext cx="8229600" cy="4634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  <p:cxnSp>
        <p:nvCxnSpPr>
          <p:cNvPr id="6" name="Gerade Verbindung 5"/>
          <p:cNvCxnSpPr/>
          <p:nvPr/>
        </p:nvCxnSpPr>
        <p:spPr>
          <a:xfrm>
            <a:off x="0" y="1260630"/>
            <a:ext cx="9144000" cy="0"/>
          </a:xfrm>
          <a:prstGeom prst="line">
            <a:avLst/>
          </a:prstGeom>
          <a:ln w="19050">
            <a:solidFill>
              <a:srgbClr val="FDEA29"/>
            </a:solidFill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4073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457200" rtl="0" eaLnBrk="1" latinLnBrk="0" hangingPunct="1">
        <a:spcBef>
          <a:spcPct val="0"/>
        </a:spcBef>
        <a:buNone/>
        <a:defRPr sz="24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58000" indent="-2700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2800" indent="-1944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530000" indent="-23040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4pPr>
      <a:lvl5pPr marL="1987200" indent="-194400" algn="l" defTabSz="457200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Untertitel 5"/>
          <p:cNvSpPr>
            <a:spLocks noGrp="1"/>
          </p:cNvSpPr>
          <p:nvPr>
            <p:ph type="subTitle" idx="1"/>
          </p:nvPr>
        </p:nvSpPr>
        <p:spPr>
          <a:xfrm>
            <a:off x="457200" y="3915141"/>
            <a:ext cx="8001000" cy="1404083"/>
          </a:xfrm>
        </p:spPr>
        <p:txBody>
          <a:bodyPr>
            <a:noAutofit/>
          </a:bodyPr>
          <a:lstStyle/>
          <a:p>
            <a:pPr lvl="0" algn="r"/>
            <a:r>
              <a:rPr lang="pt-PT" sz="3600" b="1" dirty="0" smtClean="0"/>
              <a:t>Critérios de aquisição</a:t>
            </a:r>
            <a:endParaRPr lang="de-DE" sz="3600" b="1" i="1" dirty="0">
              <a:latin typeface="+mj-lt"/>
            </a:endParaRPr>
          </a:p>
        </p:txBody>
      </p:sp>
      <p:sp>
        <p:nvSpPr>
          <p:cNvPr id="7" name="Untertitel 2"/>
          <p:cNvSpPr txBox="1">
            <a:spLocks/>
          </p:cNvSpPr>
          <p:nvPr/>
        </p:nvSpPr>
        <p:spPr>
          <a:xfrm>
            <a:off x="457200" y="5319224"/>
            <a:ext cx="8001000" cy="1057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de-DE" sz="1400" dirty="0" smtClean="0">
                <a:solidFill>
                  <a:srgbClr val="595959"/>
                </a:solidFill>
                <a:latin typeface="Arial"/>
              </a:rPr>
              <a:t>Elaborado por </a:t>
            </a:r>
            <a:r>
              <a:rPr lang="de-DE" sz="1400" dirty="0">
                <a:solidFill>
                  <a:srgbClr val="595959"/>
                </a:solidFill>
                <a:latin typeface="Arial"/>
              </a:rPr>
              <a:t>ISR – </a:t>
            </a:r>
            <a:r>
              <a:rPr lang="de-DE" sz="1400" dirty="0" smtClean="0">
                <a:solidFill>
                  <a:srgbClr val="595959"/>
                </a:solidFill>
                <a:latin typeface="Arial"/>
              </a:rPr>
              <a:t>Universidade de </a:t>
            </a:r>
            <a:r>
              <a:rPr lang="de-DE" sz="1400" dirty="0">
                <a:solidFill>
                  <a:srgbClr val="595959"/>
                </a:solidFill>
                <a:latin typeface="Arial"/>
              </a:rPr>
              <a:t>Coimbra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Julho 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2017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8" name="Picture 2" descr="C:\Users\boris\Desktop\premiumlightpro_logo_rgb_b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799" y="1247228"/>
            <a:ext cx="5095875" cy="1968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38057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ção de Conteúdo 6"/>
          <p:cNvSpPr>
            <a:spLocks noGrp="1"/>
          </p:cNvSpPr>
          <p:nvPr>
            <p:ph idx="1"/>
          </p:nvPr>
        </p:nvSpPr>
        <p:spPr>
          <a:xfrm>
            <a:off x="457200" y="1651000"/>
            <a:ext cx="7857067" cy="2755900"/>
          </a:xfrm>
        </p:spPr>
        <p:txBody>
          <a:bodyPr>
            <a:normAutofit fontScale="92500"/>
          </a:bodyPr>
          <a:lstStyle/>
          <a:p>
            <a:r>
              <a:rPr lang="pt-PT" dirty="0"/>
              <a:t>A </a:t>
            </a:r>
            <a:r>
              <a:rPr lang="pt-PT" b="1" dirty="0"/>
              <a:t>recomendação </a:t>
            </a:r>
            <a:r>
              <a:rPr lang="pt-PT" b="1" dirty="0" err="1"/>
              <a:t>PremiumLight</a:t>
            </a:r>
            <a:r>
              <a:rPr lang="pt-PT" b="1" dirty="0"/>
              <a:t>-Pro </a:t>
            </a:r>
            <a:r>
              <a:rPr lang="pt-PT" dirty="0"/>
              <a:t>é de exigir</a:t>
            </a:r>
            <a:r>
              <a:rPr lang="pt-PT" dirty="0" smtClean="0"/>
              <a:t>:</a:t>
            </a:r>
          </a:p>
          <a:p>
            <a:endParaRPr lang="pt-PT" dirty="0"/>
          </a:p>
          <a:p>
            <a:r>
              <a:rPr lang="pt-PT" dirty="0"/>
              <a:t>•	</a:t>
            </a:r>
            <a:r>
              <a:rPr lang="pt-PT" b="1" dirty="0"/>
              <a:t>CRI ≥ 80</a:t>
            </a:r>
            <a:r>
              <a:rPr lang="pt-PT" dirty="0"/>
              <a:t> mais </a:t>
            </a:r>
            <a:r>
              <a:rPr lang="pt-PT" b="1" dirty="0"/>
              <a:t>R9&gt; 0 </a:t>
            </a:r>
            <a:r>
              <a:rPr lang="pt-PT" dirty="0"/>
              <a:t>como critério mínimo </a:t>
            </a:r>
            <a:r>
              <a:rPr lang="pt-PT" b="1" dirty="0"/>
              <a:t>em </a:t>
            </a:r>
            <a:r>
              <a:rPr lang="pt-PT" b="1" dirty="0" smtClean="0"/>
              <a:t>geral</a:t>
            </a:r>
          </a:p>
          <a:p>
            <a:endParaRPr lang="pt-PT" b="1" dirty="0"/>
          </a:p>
          <a:p>
            <a:r>
              <a:rPr lang="pt-PT" dirty="0"/>
              <a:t>•	</a:t>
            </a:r>
            <a:r>
              <a:rPr lang="pt-PT" b="1" dirty="0"/>
              <a:t>CRI≥90 </a:t>
            </a:r>
            <a:r>
              <a:rPr lang="pt-PT" dirty="0"/>
              <a:t>mais </a:t>
            </a:r>
            <a:r>
              <a:rPr lang="pt-PT" b="1" dirty="0"/>
              <a:t>R9&gt; 0 </a:t>
            </a:r>
            <a:r>
              <a:rPr lang="pt-PT" dirty="0"/>
              <a:t>para trabalho com tarefas visuais de alta prioridade, por </a:t>
            </a:r>
            <a:r>
              <a:rPr lang="pt-PT" dirty="0" err="1"/>
              <a:t>ex</a:t>
            </a:r>
            <a:r>
              <a:rPr lang="pt-PT" dirty="0"/>
              <a:t>: áreas clínicas em hospitais, outros tipos de cuidados de saúde, museus, teatros, trabalho com inspeção / controlo / seleção de cores e alguns tipos de lojas, por </a:t>
            </a:r>
            <a:r>
              <a:rPr lang="pt-PT" dirty="0" err="1"/>
              <a:t>ex</a:t>
            </a:r>
            <a:r>
              <a:rPr lang="pt-PT" dirty="0"/>
              <a:t>: venda de roupas</a:t>
            </a:r>
            <a:r>
              <a:rPr lang="pt-PT" dirty="0" smtClean="0"/>
              <a:t>. </a:t>
            </a:r>
          </a:p>
          <a:p>
            <a:endParaRPr lang="pt-PT" dirty="0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Qualidade da iluminação e </a:t>
            </a:r>
            <a:r>
              <a:rPr lang="pt-PT" i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Design</a:t>
            </a:r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t-PT" dirty="0" smtClean="0"/>
              <a:t>Restituição de cor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0256924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ção de Conteúdo 6"/>
          <p:cNvSpPr>
            <a:spLocks noGrp="1"/>
          </p:cNvSpPr>
          <p:nvPr>
            <p:ph idx="1"/>
          </p:nvPr>
        </p:nvSpPr>
        <p:spPr>
          <a:xfrm>
            <a:off x="457200" y="1651000"/>
            <a:ext cx="7857067" cy="825500"/>
          </a:xfrm>
        </p:spPr>
        <p:txBody>
          <a:bodyPr>
            <a:normAutofit fontScale="92500"/>
          </a:bodyPr>
          <a:lstStyle/>
          <a:p>
            <a:r>
              <a:rPr lang="pt-PT" dirty="0"/>
              <a:t>Os </a:t>
            </a:r>
            <a:r>
              <a:rPr lang="pt-PT" b="1" dirty="0"/>
              <a:t>requisitos do </a:t>
            </a:r>
            <a:r>
              <a:rPr lang="pt-PT" b="1" dirty="0" err="1"/>
              <a:t>PremiumLightPro</a:t>
            </a:r>
            <a:r>
              <a:rPr lang="pt-PT" dirty="0"/>
              <a:t> relativos a </a:t>
            </a:r>
            <a:r>
              <a:rPr lang="pt-PT" b="1" dirty="0"/>
              <a:t>durações mínimas nominais</a:t>
            </a:r>
            <a:r>
              <a:rPr lang="pt-PT" dirty="0"/>
              <a:t> são </a:t>
            </a:r>
            <a:r>
              <a:rPr lang="pt-PT" dirty="0" smtClean="0"/>
              <a:t>(</a:t>
            </a:r>
            <a:r>
              <a:rPr lang="pt-PT" dirty="0"/>
              <a:t>F80B50</a:t>
            </a:r>
            <a:r>
              <a:rPr lang="pt-PT" dirty="0" smtClean="0"/>
              <a:t>) </a:t>
            </a:r>
            <a:r>
              <a:rPr lang="pt-PT" dirty="0"/>
              <a:t>e a </a:t>
            </a:r>
            <a:r>
              <a:rPr lang="pt-PT" b="1" dirty="0"/>
              <a:t>manutenção do lúmen</a:t>
            </a:r>
            <a:r>
              <a:rPr lang="pt-PT" dirty="0"/>
              <a:t> a </a:t>
            </a:r>
            <a:r>
              <a:rPr lang="pt-PT" dirty="0" smtClean="0"/>
              <a:t>6000h:</a:t>
            </a: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Qualidade da iluminação e </a:t>
            </a:r>
            <a:r>
              <a:rPr lang="pt-PT" i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Design</a:t>
            </a: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Vida útil avaliada</a:t>
            </a:r>
            <a:endParaRPr lang="pt-PT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5545535"/>
              </p:ext>
            </p:extLst>
          </p:nvPr>
        </p:nvGraphicFramePr>
        <p:xfrm>
          <a:off x="457201" y="2476500"/>
          <a:ext cx="8229600" cy="18278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387292038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4213398906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62767177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300"/>
                        </a:spcAft>
                      </a:pPr>
                      <a:r>
                        <a:rPr lang="pt-PT" sz="1400" b="1" i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</a:rPr>
                        <a:t>Lâmpada / luminária</a:t>
                      </a:r>
                      <a:endParaRPr lang="pt-PT" sz="1400" b="1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 smtClean="0">
                          <a:effectLst/>
                        </a:rPr>
                        <a:t>Durações</a:t>
                      </a:r>
                      <a:r>
                        <a:rPr lang="en-US" sz="1400" b="1" dirty="0" smtClean="0">
                          <a:effectLst/>
                        </a:rPr>
                        <a:t> </a:t>
                      </a:r>
                      <a:r>
                        <a:rPr lang="en-US" sz="1400" b="1" dirty="0" err="1" smtClean="0">
                          <a:effectLst/>
                        </a:rPr>
                        <a:t>mínimas</a:t>
                      </a:r>
                      <a:r>
                        <a:rPr lang="en-US" sz="1400" b="1" dirty="0" smtClean="0">
                          <a:effectLst/>
                        </a:rPr>
                        <a:t> </a:t>
                      </a:r>
                      <a:r>
                        <a:rPr lang="en-US" sz="1400" b="1" dirty="0" err="1" smtClean="0">
                          <a:effectLst/>
                        </a:rPr>
                        <a:t>nominais</a:t>
                      </a:r>
                      <a:r>
                        <a:rPr lang="en-US" sz="1400" b="1" dirty="0" smtClean="0">
                          <a:effectLst/>
                        </a:rPr>
                        <a:t> F80B50 (horas)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dirty="0" err="1" smtClean="0">
                          <a:effectLst/>
                        </a:rPr>
                        <a:t>Manutenção</a:t>
                      </a:r>
                      <a:r>
                        <a:rPr lang="en-US" sz="1400" b="1" dirty="0" smtClean="0">
                          <a:effectLst/>
                        </a:rPr>
                        <a:t> do </a:t>
                      </a:r>
                      <a:r>
                        <a:rPr lang="en-US" sz="1400" b="1" dirty="0" err="1" smtClean="0">
                          <a:effectLst/>
                        </a:rPr>
                        <a:t>lúmen</a:t>
                      </a:r>
                      <a:r>
                        <a:rPr lang="en-US" sz="1400" b="1" dirty="0" smtClean="0">
                          <a:effectLst/>
                        </a:rPr>
                        <a:t>, 6000h 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363580"/>
                  </a:ext>
                </a:extLst>
              </a:tr>
              <a:tr h="59055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300"/>
                        </a:spcAft>
                      </a:pPr>
                      <a:r>
                        <a:rPr lang="pt-PT" sz="14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</a:rPr>
                        <a:t>Lâmpadas LED direcionais e não direcionais</a:t>
                      </a:r>
                      <a:endParaRPr lang="pt-PT" sz="1400" b="1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20 000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≥ 91.8% </a:t>
                      </a:r>
                      <a:r>
                        <a:rPr lang="en-US" sz="1400" dirty="0" smtClean="0">
                          <a:effectLst/>
                        </a:rPr>
                        <a:t>do </a:t>
                      </a:r>
                      <a:r>
                        <a:rPr lang="en-US" sz="1400" dirty="0" err="1" smtClean="0">
                          <a:effectLst/>
                        </a:rPr>
                        <a:t>fluxo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en-US" sz="1400" dirty="0" err="1" smtClean="0">
                          <a:effectLst/>
                        </a:rPr>
                        <a:t>inicial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0325486"/>
                  </a:ext>
                </a:extLst>
              </a:tr>
              <a:tr h="59055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300"/>
                        </a:spcAft>
                      </a:pPr>
                      <a:r>
                        <a:rPr lang="pt-PT" sz="14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</a:rPr>
                        <a:t>Tubos LED lineares</a:t>
                      </a:r>
                      <a:endParaRPr lang="pt-PT" sz="1400" b="1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35 000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≥ 94.1% </a:t>
                      </a:r>
                      <a:r>
                        <a:rPr lang="en-US" sz="1400" dirty="0" smtClean="0">
                          <a:effectLst/>
                        </a:rPr>
                        <a:t>do </a:t>
                      </a:r>
                      <a:r>
                        <a:rPr lang="en-US" sz="1400" dirty="0" err="1" smtClean="0">
                          <a:effectLst/>
                        </a:rPr>
                        <a:t>fluxo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en-US" sz="1400" dirty="0" err="1" smtClean="0">
                          <a:effectLst/>
                        </a:rPr>
                        <a:t>inicial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8970834"/>
                  </a:ext>
                </a:extLst>
              </a:tr>
              <a:tr h="59055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300"/>
                        </a:spcAft>
                      </a:pPr>
                      <a:r>
                        <a:rPr lang="pt-PT" sz="14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</a:rPr>
                        <a:t>Luminárias LED pequenas integradas (&lt; 2500lm)</a:t>
                      </a:r>
                      <a:endParaRPr lang="pt-PT" sz="1400" b="1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40 000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≥ 94.8% </a:t>
                      </a:r>
                      <a:r>
                        <a:rPr lang="en-US" sz="1400" dirty="0" smtClean="0">
                          <a:effectLst/>
                        </a:rPr>
                        <a:t>do </a:t>
                      </a:r>
                      <a:r>
                        <a:rPr lang="en-US" sz="1400" dirty="0" err="1" smtClean="0">
                          <a:effectLst/>
                        </a:rPr>
                        <a:t>fluxo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en-US" sz="1400" dirty="0" err="1" smtClean="0">
                          <a:effectLst/>
                        </a:rPr>
                        <a:t>inicial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0074225"/>
                  </a:ext>
                </a:extLst>
              </a:tr>
              <a:tr h="59055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300"/>
                        </a:spcAft>
                      </a:pPr>
                      <a:r>
                        <a:rPr lang="pt-PT" sz="14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</a:rPr>
                        <a:t>Luminárias LED grandes integradas (2500 – 50000lm)</a:t>
                      </a:r>
                      <a:endParaRPr lang="pt-PT" sz="1400" b="1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50 000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≥ 95.4% </a:t>
                      </a:r>
                      <a:r>
                        <a:rPr lang="en-US" sz="1400" dirty="0" smtClean="0">
                          <a:effectLst/>
                        </a:rPr>
                        <a:t>do </a:t>
                      </a:r>
                      <a:r>
                        <a:rPr lang="en-US" sz="1400" dirty="0" err="1" smtClean="0">
                          <a:effectLst/>
                        </a:rPr>
                        <a:t>fluxo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en-US" sz="1400" dirty="0" err="1" smtClean="0">
                          <a:effectLst/>
                        </a:rPr>
                        <a:t>inicial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0717292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457199" y="4761523"/>
            <a:ext cx="82296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/>
              <a:t>A recomendação </a:t>
            </a:r>
            <a:r>
              <a:rPr lang="pt-PT" dirty="0" smtClean="0"/>
              <a:t>relativa </a:t>
            </a:r>
            <a:r>
              <a:rPr lang="pt-PT" b="1" dirty="0"/>
              <a:t>à taxa de falha precoce</a:t>
            </a:r>
            <a:r>
              <a:rPr lang="pt-PT" dirty="0"/>
              <a:t> é exigir o </a:t>
            </a:r>
            <a:r>
              <a:rPr lang="pt-PT" b="1" dirty="0"/>
              <a:t>máximo de 5% de falhas precoce às 6000 horas.</a:t>
            </a:r>
            <a:endParaRPr lang="pt-PT" dirty="0"/>
          </a:p>
          <a:p>
            <a:r>
              <a:rPr lang="pt-PT" dirty="0"/>
              <a:t>Também é recomendado </a:t>
            </a:r>
            <a:r>
              <a:rPr lang="pt-PT" b="1" dirty="0"/>
              <a:t>exigir documentação por relatórios de teste</a:t>
            </a:r>
            <a:r>
              <a:rPr lang="pt-PT" dirty="0"/>
              <a:t> dos fabricantes (incluindo extrapolação para atingir a vida útil </a:t>
            </a:r>
            <a:r>
              <a:rPr lang="pt-PT" dirty="0" smtClean="0"/>
              <a:t>estimada).</a:t>
            </a:r>
            <a:r>
              <a:rPr lang="pt-PT" dirty="0" smtClean="0">
                <a:solidFill>
                  <a:srgbClr val="000000"/>
                </a:solidFill>
              </a:rPr>
              <a:t> 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2144017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Qualidade de iluminação e </a:t>
            </a:r>
            <a:r>
              <a:rPr lang="pt-PT" i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design</a:t>
            </a: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Fator de potência</a:t>
            </a:r>
            <a:endParaRPr lang="pt-PT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655151"/>
              </p:ext>
            </p:extLst>
          </p:nvPr>
        </p:nvGraphicFramePr>
        <p:xfrm>
          <a:off x="368300" y="2235200"/>
          <a:ext cx="8318500" cy="21945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159250">
                  <a:extLst>
                    <a:ext uri="{9D8B030D-6E8A-4147-A177-3AD203B41FA5}">
                      <a16:colId xmlns:a16="http://schemas.microsoft.com/office/drawing/2014/main" val="2745390635"/>
                    </a:ext>
                  </a:extLst>
                </a:gridCol>
                <a:gridCol w="4159250">
                  <a:extLst>
                    <a:ext uri="{9D8B030D-6E8A-4147-A177-3AD203B41FA5}">
                      <a16:colId xmlns:a16="http://schemas.microsoft.com/office/drawing/2014/main" val="7000152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800" noProof="0" dirty="0" smtClean="0"/>
                        <a:t>Lâmpadas não direcionais e direcionais: </a:t>
                      </a:r>
                    </a:p>
                    <a:p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noProof="0" dirty="0" smtClean="0"/>
                        <a:t>&lt; 25W: PF &gt; 0.50</a:t>
                      </a:r>
                    </a:p>
                    <a:p>
                      <a:r>
                        <a:rPr lang="pt-PT" noProof="0" dirty="0" smtClean="0"/>
                        <a:t>≥ 25W: PF &gt; 0.90</a:t>
                      </a:r>
                    </a:p>
                    <a:p>
                      <a:endParaRPr lang="pt-PT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87362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PT" sz="1800" noProof="0" dirty="0" smtClean="0"/>
                        <a:t>Tubos lineares LED (com</a:t>
                      </a:r>
                      <a:r>
                        <a:rPr lang="pt-PT" sz="1800" baseline="0" noProof="0" dirty="0" smtClean="0"/>
                        <a:t> driver integrado</a:t>
                      </a:r>
                      <a:r>
                        <a:rPr lang="pt-PT" sz="1800" noProof="0" dirty="0" smtClean="0"/>
                        <a:t>): </a:t>
                      </a:r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800" noProof="0" dirty="0" smtClean="0"/>
                        <a:t>PF &gt; 0.90</a:t>
                      </a:r>
                    </a:p>
                    <a:p>
                      <a:endParaRPr lang="pt-PT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60921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800" noProof="0" dirty="0" smtClean="0"/>
                        <a:t>Pequenas e grandes luminárias LED integradas:</a:t>
                      </a:r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800" noProof="0" dirty="0" smtClean="0"/>
                        <a:t>PF &gt; 0.90</a:t>
                      </a:r>
                    </a:p>
                    <a:p>
                      <a:endParaRPr lang="pt-PT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33385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71660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ção de Conteúdo 6"/>
          <p:cNvSpPr>
            <a:spLocks noGrp="1"/>
          </p:cNvSpPr>
          <p:nvPr>
            <p:ph idx="1"/>
          </p:nvPr>
        </p:nvSpPr>
        <p:spPr>
          <a:xfrm>
            <a:off x="567408" y="1602290"/>
            <a:ext cx="7857067" cy="1709716"/>
          </a:xfrm>
        </p:spPr>
        <p:txBody>
          <a:bodyPr>
            <a:normAutofit/>
          </a:bodyPr>
          <a:lstStyle/>
          <a:p>
            <a:r>
              <a:rPr lang="pt-PT" sz="1800" dirty="0"/>
              <a:t>Para </a:t>
            </a:r>
            <a:r>
              <a:rPr lang="pt-PT" sz="1800" b="1" dirty="0"/>
              <a:t>distorção harmónica</a:t>
            </a:r>
            <a:r>
              <a:rPr lang="pt-PT" sz="1800" dirty="0"/>
              <a:t>, para produtos com potência&gt; 25W, recomenda-se a utilização dos requisitos para os equipamentos de classe C na norma IEC </a:t>
            </a:r>
            <a:r>
              <a:rPr lang="pt-PT" sz="1800" dirty="0" smtClean="0"/>
              <a:t>61000-3-2</a:t>
            </a: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Qualidade da iluminação e </a:t>
            </a:r>
            <a:r>
              <a:rPr lang="pt-PT" i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Design</a:t>
            </a: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Distorção harmónica</a:t>
            </a:r>
            <a:endParaRPr lang="pt-PT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3100" y="2658863"/>
            <a:ext cx="4845684" cy="2948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3979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ção de Conteúdo 6"/>
          <p:cNvSpPr>
            <a:spLocks noGrp="1"/>
          </p:cNvSpPr>
          <p:nvPr>
            <p:ph idx="1"/>
          </p:nvPr>
        </p:nvSpPr>
        <p:spPr>
          <a:xfrm>
            <a:off x="457200" y="1651000"/>
            <a:ext cx="7857067" cy="4318000"/>
          </a:xfrm>
        </p:spPr>
        <p:txBody>
          <a:bodyPr>
            <a:normAutofit/>
          </a:bodyPr>
          <a:lstStyle/>
          <a:p>
            <a:r>
              <a:rPr lang="pt-PT" sz="1800" dirty="0"/>
              <a:t>No que diz respeito à </a:t>
            </a:r>
            <a:r>
              <a:rPr lang="pt-PT" sz="1800" b="1" dirty="0"/>
              <a:t>compatibilidade dos </a:t>
            </a:r>
            <a:r>
              <a:rPr lang="pt-PT" sz="1800" b="1" dirty="0" smtClean="0"/>
              <a:t>reguladores de fluxo</a:t>
            </a:r>
            <a:r>
              <a:rPr lang="pt-PT" sz="1800" dirty="0" smtClean="0"/>
              <a:t>, </a:t>
            </a:r>
            <a:r>
              <a:rPr lang="pt-PT" sz="1800" dirty="0"/>
              <a:t>recomenda-se que o fabricante: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t-PT" sz="1800" dirty="0"/>
              <a:t>Forneça um endereço Web que </a:t>
            </a:r>
            <a:r>
              <a:rPr lang="pt-PT" sz="1800" b="1" dirty="0"/>
              <a:t>liste os reguladores compatíveis</a:t>
            </a:r>
            <a:endParaRPr lang="pt-PT" sz="18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t-PT" sz="1800" dirty="0"/>
              <a:t>Para cada regulador compatível, </a:t>
            </a:r>
            <a:r>
              <a:rPr lang="pt-PT" sz="1800" b="1" dirty="0"/>
              <a:t>liste a gama de níveis de fluxo luminoso</a:t>
            </a:r>
            <a:r>
              <a:rPr lang="pt-PT" sz="1800" dirty="0"/>
              <a:t> que uma dada combinação </a:t>
            </a:r>
            <a:r>
              <a:rPr lang="pt-PT" sz="1800" dirty="0" smtClean="0"/>
              <a:t>luminária-regulador </a:t>
            </a:r>
            <a:r>
              <a:rPr lang="pt-PT" sz="1800" dirty="0"/>
              <a:t>pode alcançar.</a:t>
            </a:r>
          </a:p>
          <a:p>
            <a:endParaRPr lang="pt-PT" sz="1800" dirty="0" smtClean="0"/>
          </a:p>
          <a:p>
            <a:r>
              <a:rPr lang="pt-PT" sz="1800" dirty="0"/>
              <a:t>No que diz respeito </a:t>
            </a:r>
            <a:r>
              <a:rPr lang="pt-PT" sz="1800" b="1" dirty="0"/>
              <a:t>ao funcionamento do regulador</a:t>
            </a:r>
            <a:r>
              <a:rPr lang="pt-PT" sz="1800" dirty="0"/>
              <a:t>, recomenda-se que exijam: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t-PT" sz="1800" b="1" dirty="0"/>
              <a:t>Diminuição suave até 30% do fluxo</a:t>
            </a:r>
            <a:r>
              <a:rPr lang="pt-PT" sz="1800" dirty="0"/>
              <a:t> luminoso total sem tremulação observável e sem ruído audível.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t-PT" sz="1800" dirty="0"/>
              <a:t>Quando o </a:t>
            </a:r>
            <a:r>
              <a:rPr lang="pt-PT" sz="1800" b="1" dirty="0"/>
              <a:t>regulador é ajustado para 100%, a saída da luz deve ser ≥ 90%</a:t>
            </a:r>
            <a:r>
              <a:rPr lang="pt-PT" sz="1800" dirty="0"/>
              <a:t> do fluxo luminoso sem regulador.</a:t>
            </a:r>
          </a:p>
          <a:p>
            <a:endParaRPr lang="pt-PT" sz="1800" dirty="0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Qualidade da iluminação e </a:t>
            </a:r>
            <a:r>
              <a:rPr lang="pt-PT" i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Design</a:t>
            </a: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Compatibilidade e funcionamento do regulador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6341879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ção de Conteúdo 6"/>
          <p:cNvSpPr>
            <a:spLocks noGrp="1"/>
          </p:cNvSpPr>
          <p:nvPr>
            <p:ph idx="1"/>
          </p:nvPr>
        </p:nvSpPr>
        <p:spPr>
          <a:xfrm>
            <a:off x="457200" y="1651000"/>
            <a:ext cx="7857067" cy="4318000"/>
          </a:xfrm>
        </p:spPr>
        <p:txBody>
          <a:bodyPr>
            <a:normAutofit/>
          </a:bodyPr>
          <a:lstStyle/>
          <a:p>
            <a:r>
              <a:rPr lang="pt-PT" sz="1800" b="1" dirty="0" smtClean="0"/>
              <a:t>A Recomendação </a:t>
            </a:r>
            <a:r>
              <a:rPr lang="pt-PT" sz="1800" b="1" dirty="0" err="1"/>
              <a:t>PremiumLight</a:t>
            </a:r>
            <a:r>
              <a:rPr lang="pt-PT" sz="1800" b="1" dirty="0"/>
              <a:t>-Pro</a:t>
            </a:r>
            <a:r>
              <a:rPr lang="pt-PT" sz="1800" dirty="0"/>
              <a:t> é considerar comprar para uma </a:t>
            </a:r>
            <a:r>
              <a:rPr lang="pt-PT" sz="1800" b="1" dirty="0"/>
              <a:t>temperatura ambiente ta = 30 ° C</a:t>
            </a:r>
            <a:r>
              <a:rPr lang="pt-PT" sz="1800" dirty="0"/>
              <a:t>, pois esta poderá ser a temperatura ambiente no verão com ar parado no teto.</a:t>
            </a:r>
          </a:p>
          <a:p>
            <a:r>
              <a:rPr lang="pt-PT" sz="1800" b="1" dirty="0" smtClean="0"/>
              <a:t> </a:t>
            </a:r>
          </a:p>
          <a:p>
            <a:r>
              <a:rPr lang="pt-PT" sz="1800" dirty="0"/>
              <a:t>No que diz respeito à </a:t>
            </a:r>
            <a:r>
              <a:rPr lang="pt-PT" sz="1800" b="1" dirty="0"/>
              <a:t>longevidade</a:t>
            </a:r>
            <a:r>
              <a:rPr lang="pt-PT" sz="1800" dirty="0"/>
              <a:t> do sistema de iluminação LED, recomenda-se a inclusão de </a:t>
            </a:r>
            <a:r>
              <a:rPr lang="pt-PT" sz="1800" b="1" dirty="0"/>
              <a:t>controlos</a:t>
            </a:r>
            <a:r>
              <a:rPr lang="pt-PT" sz="1800" dirty="0"/>
              <a:t> que assegurem que a </a:t>
            </a:r>
            <a:r>
              <a:rPr lang="pt-PT" sz="1800" b="1" dirty="0"/>
              <a:t>temperatura de funcionamento permaneça abaixo do limite </a:t>
            </a:r>
            <a:r>
              <a:rPr lang="pt-PT" sz="1800" b="1" dirty="0" err="1"/>
              <a:t>t</a:t>
            </a:r>
            <a:r>
              <a:rPr lang="pt-PT" sz="1800" b="1" baseline="-25000" dirty="0" err="1"/>
              <a:t>q</a:t>
            </a:r>
            <a:r>
              <a:rPr lang="pt-PT" sz="1800" b="1" dirty="0"/>
              <a:t>.</a:t>
            </a:r>
            <a:endParaRPr lang="pt-PT" sz="1800" dirty="0"/>
          </a:p>
          <a:p>
            <a:r>
              <a:rPr lang="pt-PT" sz="1800" dirty="0" smtClean="0"/>
              <a:t> </a:t>
            </a:r>
          </a:p>
          <a:p>
            <a:r>
              <a:rPr lang="pt-PT" sz="1800" b="1" dirty="0"/>
              <a:t>Se o </a:t>
            </a:r>
            <a:r>
              <a:rPr lang="pt-PT" sz="1800" b="1" i="1" dirty="0"/>
              <a:t>driver</a:t>
            </a:r>
            <a:r>
              <a:rPr lang="pt-PT" sz="1800" b="1" dirty="0"/>
              <a:t> for substituível</a:t>
            </a:r>
            <a:r>
              <a:rPr lang="pt-PT" sz="1800" dirty="0"/>
              <a:t>, é recomendado que </a:t>
            </a:r>
            <a:r>
              <a:rPr lang="pt-PT" sz="1800" dirty="0" smtClean="0"/>
              <a:t>se peçam </a:t>
            </a:r>
            <a:r>
              <a:rPr lang="pt-PT" sz="1800" b="1" dirty="0" smtClean="0"/>
              <a:t>informações </a:t>
            </a:r>
            <a:r>
              <a:rPr lang="pt-PT" sz="1800" b="1" dirty="0"/>
              <a:t>sobre se o tipo de </a:t>
            </a:r>
            <a:r>
              <a:rPr lang="pt-PT" sz="1800" b="1" i="1" dirty="0"/>
              <a:t>driver</a:t>
            </a:r>
            <a:r>
              <a:rPr lang="pt-PT" sz="1800" b="1" dirty="0"/>
              <a:t> é SELV (</a:t>
            </a:r>
            <a:r>
              <a:rPr lang="pt-PT" sz="1800" i="1" dirty="0"/>
              <a:t>Safety Extra Low Voltage</a:t>
            </a:r>
            <a:r>
              <a:rPr lang="pt-PT" sz="1800" b="1" dirty="0"/>
              <a:t>) ou </a:t>
            </a:r>
            <a:r>
              <a:rPr lang="pt-PT" sz="1800" b="1" dirty="0" smtClean="0"/>
              <a:t>NON-SELV, </a:t>
            </a:r>
            <a:r>
              <a:rPr lang="pt-PT" sz="1800" dirty="0" smtClean="0"/>
              <a:t>para efeitos de manutenção.</a:t>
            </a:r>
            <a:endParaRPr lang="pt-PT" sz="1800" dirty="0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>
                <a:solidFill>
                  <a:schemeClr val="tx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Qualidade da iluminação e </a:t>
            </a:r>
            <a:r>
              <a:rPr lang="pt-PT" i="1" dirty="0">
                <a:solidFill>
                  <a:schemeClr val="tx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Design</a:t>
            </a:r>
            <a:r>
              <a:rPr lang="pt-PT" dirty="0" smtClean="0">
                <a:solidFill>
                  <a:schemeClr val="tx1"/>
                </a:solidFill>
              </a:rPr>
              <a:t/>
            </a:r>
            <a:br>
              <a:rPr lang="pt-PT" dirty="0" smtClean="0">
                <a:solidFill>
                  <a:schemeClr val="tx1"/>
                </a:solidFill>
              </a:rPr>
            </a:br>
            <a:r>
              <a:rPr lang="pt-PT" dirty="0" smtClean="0"/>
              <a:t>Temperatura ambiente e tipo de </a:t>
            </a:r>
            <a:r>
              <a:rPr lang="pt-PT" i="1" dirty="0" smtClean="0"/>
              <a:t>driver</a:t>
            </a:r>
            <a:endParaRPr lang="pt-PT" i="1" dirty="0"/>
          </a:p>
        </p:txBody>
      </p:sp>
    </p:spTree>
    <p:extLst>
      <p:ext uri="{BB962C8B-B14F-4D97-AF65-F5344CB8AC3E}">
        <p14:creationId xmlns:p14="http://schemas.microsoft.com/office/powerpoint/2010/main" val="16735332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ção de Conteúdo 6"/>
          <p:cNvSpPr>
            <a:spLocks noGrp="1"/>
          </p:cNvSpPr>
          <p:nvPr>
            <p:ph idx="1"/>
          </p:nvPr>
        </p:nvSpPr>
        <p:spPr>
          <a:xfrm>
            <a:off x="457200" y="3524730"/>
            <a:ext cx="7857067" cy="4318000"/>
          </a:xfrm>
        </p:spPr>
        <p:txBody>
          <a:bodyPr>
            <a:normAutofit/>
          </a:bodyPr>
          <a:lstStyle/>
          <a:p>
            <a:r>
              <a:rPr lang="pt-PT" sz="1800" dirty="0"/>
              <a:t>No que concerne a regulação, recomenda-se </a:t>
            </a:r>
            <a:r>
              <a:rPr lang="pt-PT" sz="1800" b="1" dirty="0"/>
              <a:t>exigir que não haja tremulação em todos os níveis de regulação importantes </a:t>
            </a:r>
            <a:r>
              <a:rPr lang="pt-PT" sz="1800" b="1" dirty="0" smtClean="0"/>
              <a:t>(por exemplo 50</a:t>
            </a:r>
            <a:r>
              <a:rPr lang="pt-PT" sz="1800" b="1" dirty="0"/>
              <a:t>% e 25</a:t>
            </a:r>
            <a:r>
              <a:rPr lang="pt-PT" sz="1800" b="1" dirty="0" smtClean="0"/>
              <a:t>%)</a:t>
            </a:r>
            <a:endParaRPr lang="pt-PT" sz="1400" dirty="0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Qualidade da iluminação e </a:t>
            </a:r>
            <a:r>
              <a:rPr lang="pt-PT" i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Design</a:t>
            </a: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Tremulação</a:t>
            </a:r>
            <a:endParaRPr lang="pt-PT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5687143"/>
              </p:ext>
            </p:extLst>
          </p:nvPr>
        </p:nvGraphicFramePr>
        <p:xfrm>
          <a:off x="709083" y="1905000"/>
          <a:ext cx="7353300" cy="1219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29922">
                  <a:extLst>
                    <a:ext uri="{9D8B030D-6E8A-4147-A177-3AD203B41FA5}">
                      <a16:colId xmlns:a16="http://schemas.microsoft.com/office/drawing/2014/main" val="4258029228"/>
                    </a:ext>
                  </a:extLst>
                </a:gridCol>
                <a:gridCol w="4823378">
                  <a:extLst>
                    <a:ext uri="{9D8B030D-6E8A-4147-A177-3AD203B41FA5}">
                      <a16:colId xmlns:a16="http://schemas.microsoft.com/office/drawing/2014/main" val="1842033259"/>
                    </a:ext>
                  </a:extLst>
                </a:gridCol>
              </a:tblGrid>
              <a:tr h="165100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f: </a:t>
                      </a:r>
                      <a:r>
                        <a:rPr lang="en-GB" sz="1600" dirty="0" err="1" smtClean="0">
                          <a:solidFill>
                            <a:schemeClr val="tx1"/>
                          </a:solidFill>
                          <a:effectLst/>
                        </a:rPr>
                        <a:t>Frequência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 de </a:t>
                      </a:r>
                      <a:r>
                        <a:rPr lang="en-GB" sz="1600" dirty="0" err="1" smtClean="0">
                          <a:solidFill>
                            <a:schemeClr val="tx1"/>
                          </a:solidFill>
                          <a:effectLst/>
                        </a:rPr>
                        <a:t>tremulação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 (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Hz)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FM: </a:t>
                      </a:r>
                      <a:r>
                        <a:rPr lang="en-GB" sz="1600" dirty="0" err="1" smtClean="0">
                          <a:solidFill>
                            <a:schemeClr val="tx1"/>
                          </a:solidFill>
                          <a:effectLst/>
                        </a:rPr>
                        <a:t>Modulação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dirty="0" err="1" smtClean="0">
                          <a:solidFill>
                            <a:schemeClr val="tx1"/>
                          </a:solidFill>
                          <a:effectLst/>
                        </a:rPr>
                        <a:t>máxima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 de </a:t>
                      </a:r>
                      <a:r>
                        <a:rPr lang="en-GB" sz="1600" dirty="0" err="1" smtClean="0">
                          <a:solidFill>
                            <a:schemeClr val="tx1"/>
                          </a:solidFill>
                          <a:effectLst/>
                        </a:rPr>
                        <a:t>tremulação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 (%)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38492885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            f ≤ 90Hz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               FM ≤ (0.025 × f)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73012213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     90Hz ≤ f ≤ 1250Hz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               FM ≤ (0.08 × f)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63486098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                  f &gt; 1250Hz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               </a:t>
                      </a:r>
                      <a:r>
                        <a:rPr lang="en-GB" sz="1600" dirty="0" err="1" smtClean="0">
                          <a:solidFill>
                            <a:schemeClr val="tx1"/>
                          </a:solidFill>
                          <a:effectLst/>
                        </a:rPr>
                        <a:t>Sem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dirty="0" err="1" smtClean="0">
                          <a:solidFill>
                            <a:schemeClr val="tx1"/>
                          </a:solidFill>
                          <a:effectLst/>
                        </a:rPr>
                        <a:t>requisito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 de FM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813161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43596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ção de Conteúdo 6"/>
          <p:cNvSpPr>
            <a:spLocks noGrp="1"/>
          </p:cNvSpPr>
          <p:nvPr>
            <p:ph idx="1"/>
          </p:nvPr>
        </p:nvSpPr>
        <p:spPr>
          <a:xfrm>
            <a:off x="457200" y="1651000"/>
            <a:ext cx="8023123" cy="4318000"/>
          </a:xfrm>
        </p:spPr>
        <p:txBody>
          <a:bodyPr>
            <a:normAutofit lnSpcReduction="10000"/>
          </a:bodyPr>
          <a:lstStyle/>
          <a:p>
            <a:r>
              <a:rPr lang="pt-PT" sz="1800" dirty="0" smtClean="0"/>
              <a:t>1) Relativamente </a:t>
            </a:r>
            <a:r>
              <a:rPr lang="pt-PT" sz="1800" dirty="0"/>
              <a:t>ao </a:t>
            </a:r>
            <a:r>
              <a:rPr lang="pt-PT" sz="1800" b="1" dirty="0"/>
              <a:t>brilho direto</a:t>
            </a:r>
            <a:r>
              <a:rPr lang="pt-PT" sz="1800" dirty="0"/>
              <a:t> [norma EN_12464-1]: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t-PT" sz="1800" dirty="0"/>
              <a:t>Especificação do </a:t>
            </a:r>
            <a:r>
              <a:rPr lang="pt-PT" sz="1800" b="1" dirty="0"/>
              <a:t>ângulo mínimo de proteção</a:t>
            </a:r>
            <a:r>
              <a:rPr lang="pt-PT" sz="1800" dirty="0"/>
              <a:t> em todas as direções, dependendo da luminosidade da lâmpada.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t-PT" sz="1800" dirty="0"/>
              <a:t>Especificação do brilho </a:t>
            </a:r>
            <a:r>
              <a:rPr lang="pt-PT" sz="1800" dirty="0" smtClean="0"/>
              <a:t>de </a:t>
            </a:r>
            <a:r>
              <a:rPr lang="pt-PT" sz="1800" dirty="0"/>
              <a:t>desconforto pela </a:t>
            </a:r>
            <a:r>
              <a:rPr lang="pt-PT" sz="1800" b="1" dirty="0"/>
              <a:t>UGRL</a:t>
            </a:r>
            <a:r>
              <a:rPr lang="pt-PT" sz="1800" dirty="0"/>
              <a:t>.</a:t>
            </a:r>
          </a:p>
          <a:p>
            <a:endParaRPr lang="pt-PT" sz="1800" dirty="0" smtClean="0"/>
          </a:p>
          <a:p>
            <a:r>
              <a:rPr lang="pt-PT" sz="1800" dirty="0"/>
              <a:t>2) No que se refere à prevenção do </a:t>
            </a:r>
            <a:r>
              <a:rPr lang="pt-PT" sz="1800" b="1" dirty="0"/>
              <a:t>brilho luminoso de ângulo alto </a:t>
            </a:r>
            <a:r>
              <a:rPr lang="pt-PT" sz="1800" dirty="0"/>
              <a:t>[1, 42]: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t-PT" sz="1800" dirty="0"/>
              <a:t>Quando o ângulo gama (ɣ) </a:t>
            </a:r>
            <a:r>
              <a:rPr lang="pt-PT" sz="1800" b="1" dirty="0"/>
              <a:t>exceder 60 graus</a:t>
            </a:r>
            <a:r>
              <a:rPr lang="pt-PT" sz="1800" dirty="0"/>
              <a:t>, a luminância da fonte de luz </a:t>
            </a:r>
            <a:r>
              <a:rPr lang="pt-PT" sz="1800" b="1" dirty="0"/>
              <a:t>não deve exceder 10 000 cd / m</a:t>
            </a:r>
            <a:r>
              <a:rPr lang="pt-PT" sz="1800" b="1" baseline="30000" dirty="0"/>
              <a:t>2</a:t>
            </a:r>
            <a:r>
              <a:rPr lang="pt-PT" sz="1800" b="1" dirty="0"/>
              <a:t>.</a:t>
            </a:r>
            <a:endParaRPr lang="pt-PT" sz="18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sz="1800" dirty="0" smtClean="0"/>
          </a:p>
          <a:p>
            <a:r>
              <a:rPr lang="pt-PT" sz="1800" dirty="0"/>
              <a:t>3) No que se refere à </a:t>
            </a:r>
            <a:r>
              <a:rPr lang="pt-PT" sz="1800" b="1" dirty="0"/>
              <a:t>segurança fotobiológica</a:t>
            </a:r>
            <a:r>
              <a:rPr lang="pt-PT" sz="1800" dirty="0"/>
              <a:t>, certifique-se de que o olho humano não é prejudicado pela radiação intensiva de luz azul (risco de luz azul) [1]: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t-PT" sz="1800" dirty="0"/>
              <a:t>Lâmpadas LED e luminárias com </a:t>
            </a:r>
            <a:r>
              <a:rPr lang="pt-PT" sz="1800" b="1" dirty="0"/>
              <a:t>RG0</a:t>
            </a:r>
            <a:r>
              <a:rPr lang="pt-PT" sz="1800" dirty="0"/>
              <a:t> ou </a:t>
            </a:r>
            <a:r>
              <a:rPr lang="pt-PT" sz="1800" b="1" dirty="0"/>
              <a:t>RG1</a:t>
            </a:r>
            <a:r>
              <a:rPr lang="pt-PT" sz="1800" dirty="0"/>
              <a:t> [ver norma IEC 62471 / CIE S009].</a:t>
            </a:r>
          </a:p>
          <a:p>
            <a:endParaRPr lang="pt-PT" sz="1800" dirty="0" smtClean="0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Qualidade da iluminação e </a:t>
            </a:r>
            <a:r>
              <a:rPr lang="pt-PT" i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Design</a:t>
            </a: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Brilho encadeante e segurança fotobiológica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4643852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ção de Conteúdo 6"/>
          <p:cNvSpPr>
            <a:spLocks noGrp="1"/>
          </p:cNvSpPr>
          <p:nvPr>
            <p:ph idx="1"/>
          </p:nvPr>
        </p:nvSpPr>
        <p:spPr>
          <a:xfrm>
            <a:off x="457200" y="1651000"/>
            <a:ext cx="7857067" cy="4318000"/>
          </a:xfrm>
        </p:spPr>
        <p:txBody>
          <a:bodyPr>
            <a:norm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t-PT" sz="1800" dirty="0" smtClean="0"/>
              <a:t>A </a:t>
            </a:r>
            <a:r>
              <a:rPr lang="pt-PT" sz="1800" dirty="0"/>
              <a:t>entidade adjudicante deve </a:t>
            </a:r>
            <a:r>
              <a:rPr lang="pt-PT" sz="1800" b="1" dirty="0"/>
              <a:t>informar o instalador sobre a forma como o espaço é ocupado e utilizado</a:t>
            </a:r>
            <a:r>
              <a:rPr lang="pt-PT" sz="1800" dirty="0"/>
              <a:t>, bem como todos os </a:t>
            </a:r>
            <a:r>
              <a:rPr lang="pt-PT" sz="1800" b="1" dirty="0"/>
              <a:t>requisitos específicos de controlo de iluminação</a:t>
            </a:r>
            <a:r>
              <a:rPr lang="pt-PT" sz="1800" dirty="0"/>
              <a:t>, incluindo problemas de segurança e proteção</a:t>
            </a:r>
            <a:r>
              <a:rPr lang="pt-PT" sz="1800" dirty="0" smtClean="0"/>
              <a:t>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pt-PT" sz="18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t-PT" sz="1800" dirty="0"/>
              <a:t>Incluir cláusulas de desempenho no contrato que exigem que </a:t>
            </a:r>
            <a:r>
              <a:rPr lang="pt-PT" sz="1800" b="1" dirty="0"/>
              <a:t>todos os controlos de iluminação funcionem corretamente</a:t>
            </a:r>
            <a:r>
              <a:rPr lang="pt-PT" sz="1800" b="1" dirty="0" smtClean="0"/>
              <a:t>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pt-PT" sz="18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t-PT" sz="1800" dirty="0"/>
              <a:t>Provisão de </a:t>
            </a:r>
            <a:r>
              <a:rPr lang="pt-PT" sz="1800" b="1" dirty="0"/>
              <a:t>guias</a:t>
            </a:r>
            <a:r>
              <a:rPr lang="pt-PT" sz="1800" dirty="0"/>
              <a:t> para o ocupante garantindo que os ocupantes possam usar corretamente os sistemas de controlo de iluminação</a:t>
            </a:r>
            <a:r>
              <a:rPr lang="pt-PT" sz="1800" dirty="0" smtClean="0"/>
              <a:t>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pt-PT" sz="18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t-PT" sz="1800" b="1" dirty="0"/>
              <a:t>Informações para a equipa de manutenção</a:t>
            </a:r>
            <a:r>
              <a:rPr lang="pt-PT" sz="1800" dirty="0"/>
              <a:t> a serem utilizadas para </a:t>
            </a:r>
            <a:r>
              <a:rPr lang="pt-PT" sz="1800" b="1" dirty="0"/>
              <a:t>ajuste</a:t>
            </a:r>
            <a:r>
              <a:rPr lang="pt-PT" sz="1800" dirty="0"/>
              <a:t> da iluminação caso a utilização da divisão mude.</a:t>
            </a: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Qualidade da iluminação e </a:t>
            </a:r>
            <a:r>
              <a:rPr lang="pt-PT" i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Design</a:t>
            </a: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Controlo da iluminação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2345959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ção de Conteúdo 6"/>
          <p:cNvSpPr>
            <a:spLocks noGrp="1"/>
          </p:cNvSpPr>
          <p:nvPr>
            <p:ph idx="1"/>
          </p:nvPr>
        </p:nvSpPr>
        <p:spPr>
          <a:xfrm>
            <a:off x="643466" y="2743200"/>
            <a:ext cx="7857067" cy="1117600"/>
          </a:xfrm>
        </p:spPr>
        <p:txBody>
          <a:bodyPr>
            <a:noAutofit/>
          </a:bodyPr>
          <a:lstStyle/>
          <a:p>
            <a:r>
              <a:rPr lang="pt-PT" dirty="0" smtClean="0"/>
              <a:t>As soluções / alternativas do sistema de iluminação devem ser </a:t>
            </a:r>
            <a:r>
              <a:rPr lang="pt-PT" b="1" dirty="0" smtClean="0"/>
              <a:t>comparadas pelos cálculos de LCC (Custo do ciclo de vida) pelo método LCC especificado pelo comprador</a:t>
            </a:r>
            <a:r>
              <a:rPr lang="pt-PT" dirty="0" smtClean="0"/>
              <a:t>. </a:t>
            </a:r>
            <a:endParaRPr lang="pt-PT" dirty="0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4. Custo</a:t>
            </a:r>
            <a:br>
              <a:rPr lang="pt-PT" dirty="0" smtClean="0"/>
            </a:br>
            <a:r>
              <a:rPr lang="pt-PT" dirty="0" err="1" smtClean="0"/>
              <a:t>Custo</a:t>
            </a:r>
            <a:r>
              <a:rPr lang="pt-PT" dirty="0" smtClean="0"/>
              <a:t> do ciclo de vida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2173437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pt-PT" dirty="0" smtClean="0"/>
              <a:t>Introdução</a:t>
            </a:r>
          </a:p>
          <a:p>
            <a:pPr marL="457200" indent="-457200">
              <a:buAutoNum type="arabicPeriod"/>
            </a:pPr>
            <a:r>
              <a:rPr lang="pt-PT" dirty="0" smtClean="0"/>
              <a:t>Eficiência Energética</a:t>
            </a:r>
          </a:p>
          <a:p>
            <a:pPr marL="457200" indent="-457200">
              <a:buAutoNum type="arabicPeriod"/>
            </a:pPr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Qualidade de iluminação e </a:t>
            </a:r>
            <a:r>
              <a:rPr lang="pt-PT" i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Design </a:t>
            </a:r>
          </a:p>
          <a:p>
            <a:pPr marL="457200" indent="-457200">
              <a:buAutoNum type="arabicPeriod"/>
            </a:pPr>
            <a:r>
              <a:rPr lang="pt-PT" dirty="0" smtClean="0"/>
              <a:t>Custo</a:t>
            </a:r>
            <a:endParaRPr lang="pt-PT" dirty="0" smtClean="0">
              <a:solidFill>
                <a:srgbClr val="00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Manutenção, Instalação, Funcionamento, Reparação, Reciclagem</a:t>
            </a:r>
          </a:p>
          <a:p>
            <a:pPr marL="457200" indent="-457200">
              <a:buAutoNum type="arabicPeriod"/>
            </a:pPr>
            <a:r>
              <a:rPr lang="pt-PT" dirty="0" smtClean="0"/>
              <a:t>Avaliação de propostas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Sumário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0119557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ção de Conteúdo 6"/>
          <p:cNvSpPr>
            <a:spLocks noGrp="1"/>
          </p:cNvSpPr>
          <p:nvPr>
            <p:ph idx="1"/>
          </p:nvPr>
        </p:nvSpPr>
        <p:spPr>
          <a:xfrm>
            <a:off x="457200" y="1651000"/>
            <a:ext cx="7857067" cy="4318000"/>
          </a:xfrm>
        </p:spPr>
        <p:txBody>
          <a:bodyPr>
            <a:normAutofit/>
          </a:bodyPr>
          <a:lstStyle/>
          <a:p>
            <a:r>
              <a:rPr lang="pt-PT" dirty="0"/>
              <a:t>A </a:t>
            </a:r>
            <a:r>
              <a:rPr lang="pt-PT" b="1" dirty="0"/>
              <a:t>recomendação </a:t>
            </a:r>
            <a:r>
              <a:rPr lang="pt-PT" b="1" dirty="0" err="1"/>
              <a:t>PremiumLight</a:t>
            </a:r>
            <a:r>
              <a:rPr lang="pt-PT" b="1" dirty="0"/>
              <a:t>-Pro</a:t>
            </a:r>
            <a:r>
              <a:rPr lang="pt-PT" dirty="0"/>
              <a:t> é de exigir: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pt-PT" dirty="0"/>
              <a:t>Fator de </a:t>
            </a:r>
            <a:r>
              <a:rPr lang="pt-PT" dirty="0" smtClean="0"/>
              <a:t>conservação do fluxo luminoso </a:t>
            </a:r>
            <a:r>
              <a:rPr lang="pt-PT" dirty="0"/>
              <a:t>(</a:t>
            </a:r>
            <a:r>
              <a:rPr lang="pt-PT" b="1" dirty="0"/>
              <a:t>LLMF</a:t>
            </a:r>
            <a:r>
              <a:rPr lang="pt-PT" dirty="0"/>
              <a:t>)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pt-PT" dirty="0"/>
              <a:t>Fator de </a:t>
            </a:r>
            <a:r>
              <a:rPr lang="pt-PT" dirty="0" smtClean="0"/>
              <a:t>conservação da </a:t>
            </a:r>
            <a:r>
              <a:rPr lang="pt-PT" dirty="0"/>
              <a:t>Luminária (</a:t>
            </a:r>
            <a:r>
              <a:rPr lang="pt-PT" b="1" dirty="0"/>
              <a:t>LMF</a:t>
            </a:r>
            <a:r>
              <a:rPr lang="pt-PT" dirty="0"/>
              <a:t>)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pt-PT" dirty="0"/>
              <a:t>Fator de Manutenção (</a:t>
            </a:r>
            <a:r>
              <a:rPr lang="pt-PT" b="1" dirty="0"/>
              <a:t>MF</a:t>
            </a:r>
            <a:r>
              <a:rPr lang="pt-PT" dirty="0"/>
              <a:t>)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pt-PT" dirty="0"/>
              <a:t>O </a:t>
            </a:r>
            <a:r>
              <a:rPr lang="pt-PT" b="1" dirty="0"/>
              <a:t>plano de manutenção</a:t>
            </a:r>
            <a:r>
              <a:rPr lang="pt-PT" dirty="0"/>
              <a:t> deve ser fornecido, incluindo intervalos especificados para manutenção e limpeza.</a:t>
            </a:r>
          </a:p>
          <a:p>
            <a:r>
              <a:rPr lang="pt-PT" b="1" dirty="0" smtClean="0"/>
              <a:t> </a:t>
            </a:r>
          </a:p>
          <a:p>
            <a:r>
              <a:rPr lang="pt-PT" dirty="0"/>
              <a:t>Recomenda-se </a:t>
            </a:r>
            <a:r>
              <a:rPr lang="pt-PT" b="1" dirty="0"/>
              <a:t>considerar</a:t>
            </a:r>
            <a:r>
              <a:rPr lang="pt-PT" dirty="0"/>
              <a:t> os seguintes requisitos: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pt-PT" dirty="0"/>
              <a:t>Luminárias com </a:t>
            </a:r>
            <a:r>
              <a:rPr lang="pt-PT" b="1" dirty="0"/>
              <a:t>controlo de fluxo luminoso constante </a:t>
            </a:r>
            <a:r>
              <a:rPr lang="pt-PT" dirty="0"/>
              <a:t>para algumas aplicações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pt-PT" b="1" dirty="0"/>
              <a:t>Luminárias LED fechadas </a:t>
            </a:r>
            <a:r>
              <a:rPr lang="pt-PT" dirty="0"/>
              <a:t>para algumas aplicações que se podem sujar significativamente. </a:t>
            </a:r>
          </a:p>
          <a:p>
            <a:endParaRPr lang="pt-PT" dirty="0" smtClean="0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/>
              <a:t>5. </a:t>
            </a: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Manutenção, Instalação, Funcionamento, Reparação, Reciclagem</a:t>
            </a: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Manutenção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529728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ção de Conteúdo 6"/>
          <p:cNvSpPr>
            <a:spLocks noGrp="1"/>
          </p:cNvSpPr>
          <p:nvPr>
            <p:ph idx="1"/>
          </p:nvPr>
        </p:nvSpPr>
        <p:spPr>
          <a:xfrm>
            <a:off x="643466" y="1717830"/>
            <a:ext cx="7857067" cy="2600170"/>
          </a:xfrm>
        </p:spPr>
        <p:txBody>
          <a:bodyPr>
            <a:normAutofit/>
          </a:bodyPr>
          <a:lstStyle/>
          <a:p>
            <a:r>
              <a:rPr lang="pt-PT" dirty="0"/>
              <a:t>Tanto para o projeto como para a equipa de instalação, o concurso deve demonstrar que o pessoal possui </a:t>
            </a:r>
            <a:r>
              <a:rPr lang="pt-PT" b="1" dirty="0"/>
              <a:t>experiência de pelo menos 5 projetos relevantes e qualificações profissionais adequadas</a:t>
            </a:r>
            <a:r>
              <a:rPr lang="pt-PT" dirty="0"/>
              <a:t> em engenharia </a:t>
            </a:r>
            <a:r>
              <a:rPr lang="pt-PT" dirty="0" smtClean="0"/>
              <a:t>electrotécnia ou civil. </a:t>
            </a:r>
            <a:r>
              <a:rPr lang="pt-PT" dirty="0"/>
              <a:t>A experiência de 15 projetos relevantes é benéfica.</a:t>
            </a: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/>
              <a:t>5. </a:t>
            </a: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Manutenção, Instalação, Funcionamento, Reparação, Reciclagem</a:t>
            </a:r>
            <a:r>
              <a:rPr lang="pt-PT" dirty="0"/>
              <a:t/>
            </a:r>
            <a:br>
              <a:rPr lang="pt-PT" dirty="0"/>
            </a:br>
            <a:r>
              <a:rPr lang="pt-PT" dirty="0"/>
              <a:t>Experiência do </a:t>
            </a:r>
            <a:r>
              <a:rPr lang="pt-PT" dirty="0"/>
              <a:t>adjudicatário </a:t>
            </a:r>
            <a:r>
              <a:rPr lang="pt-PT" dirty="0"/>
              <a:t>e obrigações</a:t>
            </a:r>
          </a:p>
        </p:txBody>
      </p:sp>
    </p:spTree>
    <p:extLst>
      <p:ext uri="{BB962C8B-B14F-4D97-AF65-F5344CB8AC3E}">
        <p14:creationId xmlns:p14="http://schemas.microsoft.com/office/powerpoint/2010/main" val="29252781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ção de Conteúdo 6"/>
          <p:cNvSpPr>
            <a:spLocks noGrp="1"/>
          </p:cNvSpPr>
          <p:nvPr>
            <p:ph idx="1"/>
          </p:nvPr>
        </p:nvSpPr>
        <p:spPr>
          <a:xfrm>
            <a:off x="643466" y="1717830"/>
            <a:ext cx="7857067" cy="2600170"/>
          </a:xfrm>
        </p:spPr>
        <p:txBody>
          <a:bodyPr>
            <a:normAutofit fontScale="92500" lnSpcReduction="20000"/>
          </a:bodyPr>
          <a:lstStyle/>
          <a:p>
            <a:r>
              <a:rPr lang="pt-PT" b="1" dirty="0"/>
              <a:t>Instalação</a:t>
            </a:r>
            <a:endParaRPr lang="pt-PT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pt-PT" dirty="0"/>
              <a:t>O sistema de iluminação é instalado exatamente como especificado / exigido.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pt-PT" dirty="0"/>
              <a:t>Entrega de um cronograma para a instalação do sistema de iluminação com as faturas ou notas de entrega dos fabricantes anexados.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pt-PT" dirty="0"/>
              <a:t>Fornecimento de informações para que os ocupantes saibam como controlar a iluminação e a equipa de manutenção possa </a:t>
            </a:r>
            <a:r>
              <a:rPr lang="pt-PT" dirty="0" smtClean="0"/>
              <a:t>fazer ajustes, </a:t>
            </a:r>
            <a:r>
              <a:rPr lang="pt-PT" dirty="0"/>
              <a:t>se necessário (por exemplo, quando as disposições das divisões mudam).</a:t>
            </a: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/>
              <a:t>5. </a:t>
            </a: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Manutenção, Instalação, Funcionamento, Reparação, Reciclagem</a:t>
            </a:r>
            <a:r>
              <a:rPr lang="pt-PT" dirty="0"/>
              <a:t/>
            </a:r>
            <a:br>
              <a:rPr lang="pt-PT" dirty="0"/>
            </a:br>
            <a:r>
              <a:rPr lang="pt-PT" dirty="0"/>
              <a:t>Experiência do </a:t>
            </a:r>
            <a:r>
              <a:rPr lang="pt-PT" dirty="0" smtClean="0"/>
              <a:t>adjudicatário </a:t>
            </a:r>
            <a:r>
              <a:rPr lang="pt-PT" dirty="0"/>
              <a:t>e obrigações</a:t>
            </a:r>
          </a:p>
        </p:txBody>
      </p:sp>
    </p:spTree>
    <p:extLst>
      <p:ext uri="{BB962C8B-B14F-4D97-AF65-F5344CB8AC3E}">
        <p14:creationId xmlns:p14="http://schemas.microsoft.com/office/powerpoint/2010/main" val="3137332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ção de Conteúdo 6"/>
          <p:cNvSpPr>
            <a:spLocks noGrp="1"/>
          </p:cNvSpPr>
          <p:nvPr>
            <p:ph idx="1"/>
          </p:nvPr>
        </p:nvSpPr>
        <p:spPr>
          <a:xfrm>
            <a:off x="643466" y="1717830"/>
            <a:ext cx="7857067" cy="4263870"/>
          </a:xfrm>
        </p:spPr>
        <p:txBody>
          <a:bodyPr>
            <a:normAutofit fontScale="92500" lnSpcReduction="10000"/>
          </a:bodyPr>
          <a:lstStyle/>
          <a:p>
            <a:r>
              <a:rPr lang="pt-PT" b="1" dirty="0"/>
              <a:t>Funcionalidade</a:t>
            </a:r>
            <a:endParaRPr lang="pt-PT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pt-PT" dirty="0"/>
              <a:t>Os sistemas de iluminação instalados, novos ou renovados, estão a funcionar corretamente e não usam mais energia do que o especificado.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pt-PT" dirty="0"/>
              <a:t>Os controlos ligados à luz natural devem ser calibrados para garantir que desligam a iluminação quando a luz do dia é adequada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pt-PT" dirty="0"/>
              <a:t>Os sensores de ocupação devem ser verificados para detetar objetos em movimento na aplicação.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pt-PT" dirty="0"/>
              <a:t>O temporizador (físico e / ou </a:t>
            </a:r>
            <a:r>
              <a:rPr lang="pt-PT" i="1" dirty="0"/>
              <a:t>software</a:t>
            </a:r>
            <a:r>
              <a:rPr lang="pt-PT" dirty="0"/>
              <a:t>) deve ser configurado para </a:t>
            </a:r>
            <a:r>
              <a:rPr lang="pt-PT" dirty="0" smtClean="0"/>
              <a:t> desligar correctamente.</a:t>
            </a:r>
            <a:endParaRPr lang="pt-PT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pt-PT" dirty="0"/>
              <a:t>Se após o comissionamento houver partes dos sistemas de iluminação que parecem não ir ao encontro de todas as especificações e requisitos, o contratado deve ajustar / </a:t>
            </a:r>
            <a:r>
              <a:rPr lang="pt-PT" dirty="0" err="1"/>
              <a:t>recalibrar</a:t>
            </a:r>
            <a:r>
              <a:rPr lang="pt-PT" dirty="0"/>
              <a:t> os sistemas</a:t>
            </a:r>
            <a:r>
              <a:rPr lang="pt-PT" dirty="0" smtClean="0"/>
              <a:t>. </a:t>
            </a:r>
            <a:endParaRPr lang="pt-PT" dirty="0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/>
              <a:t>5. </a:t>
            </a: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Manutenção, Instalação, Funcionamento, Reparação, Reciclagem</a:t>
            </a:r>
            <a:r>
              <a:rPr lang="pt-PT" dirty="0"/>
              <a:t/>
            </a:r>
            <a:br>
              <a:rPr lang="pt-PT" dirty="0"/>
            </a:br>
            <a:r>
              <a:rPr lang="pt-PT" dirty="0"/>
              <a:t>Experiência do </a:t>
            </a:r>
            <a:r>
              <a:rPr lang="pt-PT" dirty="0"/>
              <a:t>adjudicatário </a:t>
            </a:r>
            <a:r>
              <a:rPr lang="pt-PT" dirty="0"/>
              <a:t>e obrigações</a:t>
            </a:r>
          </a:p>
        </p:txBody>
      </p:sp>
    </p:spTree>
    <p:extLst>
      <p:ext uri="{BB962C8B-B14F-4D97-AF65-F5344CB8AC3E}">
        <p14:creationId xmlns:p14="http://schemas.microsoft.com/office/powerpoint/2010/main" val="8183925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ção de Conteúdo 6"/>
          <p:cNvSpPr>
            <a:spLocks noGrp="1"/>
          </p:cNvSpPr>
          <p:nvPr>
            <p:ph idx="1"/>
          </p:nvPr>
        </p:nvSpPr>
        <p:spPr>
          <a:xfrm>
            <a:off x="643466" y="1717830"/>
            <a:ext cx="7857067" cy="4263870"/>
          </a:xfrm>
        </p:spPr>
        <p:txBody>
          <a:bodyPr>
            <a:normAutofit/>
          </a:bodyPr>
          <a:lstStyle/>
          <a:p>
            <a:r>
              <a:rPr lang="pt-PT" b="1" dirty="0"/>
              <a:t>Formação</a:t>
            </a:r>
            <a:endParaRPr lang="pt-PT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pt-PT" dirty="0"/>
              <a:t>O contrato deve, de preferência, incluir a formação dos utilizadores concentrando-se no funcionamento, controlo de iluminação e manutenção.</a:t>
            </a:r>
          </a:p>
          <a:p>
            <a:r>
              <a:rPr lang="pt-PT" b="1" dirty="0"/>
              <a:t>Avaliação do desempenho</a:t>
            </a:r>
            <a:endParaRPr lang="pt-PT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pt-PT" dirty="0"/>
              <a:t>O contrato deve, de preferência, incluir a instalação de um sistema de medição para identificação de falhas e monitorização do consumo de energia, conforme especificado.</a:t>
            </a:r>
          </a:p>
          <a:p>
            <a:r>
              <a:rPr lang="pt-PT" b="1" dirty="0"/>
              <a:t>Disponibilidade de produto</a:t>
            </a:r>
            <a:endParaRPr lang="pt-PT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pt-PT" dirty="0"/>
              <a:t>É recomendável exigir que os fabricantes de todos os produtos LED providos garantam a disponibilidade do produto durante um período de tempo designado.</a:t>
            </a: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/>
              <a:t>5. </a:t>
            </a: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Manutenção, Instalação, Funcionamento, Reparação, Reciclagem</a:t>
            </a:r>
            <a:r>
              <a:rPr lang="pt-PT" dirty="0"/>
              <a:t/>
            </a:r>
            <a:br>
              <a:rPr lang="pt-PT" dirty="0"/>
            </a:br>
            <a:r>
              <a:rPr lang="pt-PT" dirty="0"/>
              <a:t>Experiência do </a:t>
            </a:r>
            <a:r>
              <a:rPr lang="pt-PT" dirty="0"/>
              <a:t>adjudicatário </a:t>
            </a:r>
            <a:r>
              <a:rPr lang="pt-PT" dirty="0"/>
              <a:t>e obrigações</a:t>
            </a:r>
          </a:p>
        </p:txBody>
      </p:sp>
    </p:spTree>
    <p:extLst>
      <p:ext uri="{BB962C8B-B14F-4D97-AF65-F5344CB8AC3E}">
        <p14:creationId xmlns:p14="http://schemas.microsoft.com/office/powerpoint/2010/main" val="15713408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ção de Conteúdo 6"/>
          <p:cNvSpPr>
            <a:spLocks noGrp="1"/>
          </p:cNvSpPr>
          <p:nvPr>
            <p:ph idx="1"/>
          </p:nvPr>
        </p:nvSpPr>
        <p:spPr>
          <a:xfrm>
            <a:off x="643466" y="1717830"/>
            <a:ext cx="7857067" cy="4263870"/>
          </a:xfrm>
        </p:spPr>
        <p:txBody>
          <a:bodyPr>
            <a:normAutofit fontScale="92500" lnSpcReduction="10000"/>
          </a:bodyPr>
          <a:lstStyle/>
          <a:p>
            <a:r>
              <a:rPr lang="pt-PT" b="1" dirty="0"/>
              <a:t>Substâncias indesejáveis</a:t>
            </a:r>
            <a:endParaRPr lang="pt-PT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chemeClr val="tx1"/>
                </a:solidFill>
              </a:rPr>
              <a:t>Recomenda-se exigir que os fabricantes não utilizem substancias indesejáveis nos seus produtos. A </a:t>
            </a:r>
            <a:r>
              <a:rPr lang="pt-PT" dirty="0"/>
              <a:t>Agência Europeia dos Produtos Químicos (</a:t>
            </a:r>
            <a:r>
              <a:rPr lang="pt-PT" dirty="0" smtClean="0"/>
              <a:t>ECHA) </a:t>
            </a:r>
            <a:r>
              <a:rPr lang="pt-PT" dirty="0" smtClean="0">
                <a:solidFill>
                  <a:schemeClr val="tx1"/>
                </a:solidFill>
              </a:rPr>
              <a:t>está a trabalhar em colaboração com a CE e os Estados Membros da EU pela segurança da saúde pública e ambiental ao identificar as necessidades de regulação de gestão de risco ao nível da UC incluindo o regulamento REACH.</a:t>
            </a:r>
          </a:p>
          <a:p>
            <a:endParaRPr lang="pt-PT" b="1" dirty="0" smtClean="0"/>
          </a:p>
          <a:p>
            <a:r>
              <a:rPr lang="pt-PT" b="1" dirty="0" smtClean="0"/>
              <a:t>Gestão </a:t>
            </a:r>
            <a:r>
              <a:rPr lang="pt-PT" b="1" dirty="0"/>
              <a:t>de resíduos</a:t>
            </a:r>
            <a:endParaRPr lang="pt-PT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pt-PT" dirty="0"/>
              <a:t>Durante a instalação de sistemas de iluminação novos ou renovados, os resíduos devem ser reduzidos e todas as peças devem ser separadas e recuperadas de acordo com a Diretiva REEE. Alguns municípios dinamarqueses consideram exigir que todas as peças de plástico e metal nos produtos sejam devidamente rotuladas para que possam ser recicladas.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/>
              <a:t>5. </a:t>
            </a: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Manutenção, Instalação, Funcionamento, Reparação, Reciclagem</a:t>
            </a:r>
            <a:r>
              <a:rPr lang="pt-PT" dirty="0"/>
              <a:t/>
            </a:r>
            <a:br>
              <a:rPr lang="pt-PT" dirty="0"/>
            </a:br>
            <a:r>
              <a:rPr lang="pt-PT" dirty="0"/>
              <a:t>Experiência do </a:t>
            </a:r>
            <a:r>
              <a:rPr lang="pt-PT" dirty="0"/>
              <a:t>adjudicatário </a:t>
            </a:r>
            <a:r>
              <a:rPr lang="pt-PT" dirty="0"/>
              <a:t>e obrigações</a:t>
            </a:r>
          </a:p>
        </p:txBody>
      </p:sp>
    </p:spTree>
    <p:extLst>
      <p:ext uri="{BB962C8B-B14F-4D97-AF65-F5344CB8AC3E}">
        <p14:creationId xmlns:p14="http://schemas.microsoft.com/office/powerpoint/2010/main" val="34356153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ção de Conteúdo 6"/>
          <p:cNvSpPr>
            <a:spLocks noGrp="1"/>
          </p:cNvSpPr>
          <p:nvPr>
            <p:ph idx="1"/>
          </p:nvPr>
        </p:nvSpPr>
        <p:spPr>
          <a:xfrm>
            <a:off x="643466" y="1717830"/>
            <a:ext cx="7857067" cy="4263870"/>
          </a:xfrm>
        </p:spPr>
        <p:txBody>
          <a:bodyPr>
            <a:normAutofit lnSpcReduction="10000"/>
          </a:bodyPr>
          <a:lstStyle/>
          <a:p>
            <a:r>
              <a:rPr lang="pt-PT" dirty="0"/>
              <a:t>A pré-qualificação das empresas pode incluir: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pt-PT" dirty="0"/>
              <a:t>Apresentação </a:t>
            </a:r>
            <a:r>
              <a:rPr lang="pt-PT" dirty="0" smtClean="0"/>
              <a:t>de prova da </a:t>
            </a:r>
            <a:r>
              <a:rPr lang="pt-PT" dirty="0"/>
              <a:t>entrega de sistemas de iluminação semelhantes em projetos semelhantes (do mesmo tamanho e tipo) e tempo de entrega, etc</a:t>
            </a:r>
            <a:r>
              <a:rPr lang="pt-PT" dirty="0" smtClean="0"/>
              <a:t>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pt-PT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pt-PT" dirty="0"/>
              <a:t>Medições por um laboratório imparcial para documentar as poupanças de </a:t>
            </a:r>
            <a:r>
              <a:rPr lang="pt-PT" dirty="0" smtClean="0"/>
              <a:t>energia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pt-PT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pt-PT" dirty="0"/>
              <a:t>Apresentação sobre a forma como poderão integrar as suas luminárias </a:t>
            </a:r>
            <a:r>
              <a:rPr lang="pt-PT" dirty="0" smtClean="0"/>
              <a:t>no edifício em questão.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pt-PT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pt-PT" dirty="0" smtClean="0"/>
              <a:t>Prova </a:t>
            </a:r>
            <a:r>
              <a:rPr lang="pt-PT" dirty="0"/>
              <a:t>da capacidade </a:t>
            </a:r>
            <a:r>
              <a:rPr lang="pt-PT" dirty="0" smtClean="0"/>
              <a:t>para efectuar a </a:t>
            </a:r>
            <a:r>
              <a:rPr lang="pt-PT" dirty="0"/>
              <a:t>manutenção do sistema de iluminação.</a:t>
            </a: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5. </a:t>
            </a:r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Manutenção, Instalação, Funcionamento, Reparação, Reciclagem</a:t>
            </a: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err="1" smtClean="0"/>
              <a:t>Préqualificação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1239306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6. Avaliação de propostas</a:t>
            </a:r>
            <a:endParaRPr lang="pt-PT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4247410"/>
              </p:ext>
            </p:extLst>
          </p:nvPr>
        </p:nvGraphicFramePr>
        <p:xfrm>
          <a:off x="837246" y="1854993"/>
          <a:ext cx="7328855" cy="975360"/>
        </p:xfrm>
        <a:graphic>
          <a:graphicData uri="http://schemas.openxmlformats.org/drawingml/2006/table">
            <a:tbl>
              <a:tblPr firstRow="1" firstCol="1"/>
              <a:tblGrid>
                <a:gridCol w="4065354">
                  <a:extLst>
                    <a:ext uri="{9D8B030D-6E8A-4147-A177-3AD203B41FA5}">
                      <a16:colId xmlns:a16="http://schemas.microsoft.com/office/drawing/2014/main" val="1978877021"/>
                    </a:ext>
                  </a:extLst>
                </a:gridCol>
                <a:gridCol w="1615100">
                  <a:extLst>
                    <a:ext uri="{9D8B030D-6E8A-4147-A177-3AD203B41FA5}">
                      <a16:colId xmlns:a16="http://schemas.microsoft.com/office/drawing/2014/main" val="2164372588"/>
                    </a:ext>
                  </a:extLst>
                </a:gridCol>
                <a:gridCol w="1648401">
                  <a:extLst>
                    <a:ext uri="{9D8B030D-6E8A-4147-A177-3AD203B41FA5}">
                      <a16:colId xmlns:a16="http://schemas.microsoft.com/office/drawing/2014/main" val="4004585337"/>
                    </a:ext>
                  </a:extLst>
                </a:gridCol>
              </a:tblGrid>
              <a:tr h="628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1" noProof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Critérios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1" noProof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Critérios Mínimos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1" noProof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Critérios de adjudicação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0468475"/>
                  </a:ext>
                </a:extLst>
              </a:tr>
              <a:tr h="577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1" noProof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Custo</a:t>
                      </a:r>
                      <a:r>
                        <a:rPr lang="pt-PT" sz="1600" b="1" baseline="0" noProof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 investimento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noProof="0" dirty="0" smtClean="0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ü 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noProof="0" dirty="0" smtClean="0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0204272"/>
                  </a:ext>
                </a:extLst>
              </a:tr>
              <a:tr h="577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1" noProof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Custo do ciclo de vida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noProof="0" dirty="0" smtClean="0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ü 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noProof="0" dirty="0" smtClean="0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ü 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3936001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1960166"/>
              </p:ext>
            </p:extLst>
          </p:nvPr>
        </p:nvGraphicFramePr>
        <p:xfrm>
          <a:off x="837246" y="3831273"/>
          <a:ext cx="7328855" cy="1554480"/>
        </p:xfrm>
        <a:graphic>
          <a:graphicData uri="http://schemas.openxmlformats.org/drawingml/2006/table">
            <a:tbl>
              <a:tblPr firstRow="1" firstCol="1"/>
              <a:tblGrid>
                <a:gridCol w="4065354">
                  <a:extLst>
                    <a:ext uri="{9D8B030D-6E8A-4147-A177-3AD203B41FA5}">
                      <a16:colId xmlns:a16="http://schemas.microsoft.com/office/drawing/2014/main" val="1364324502"/>
                    </a:ext>
                  </a:extLst>
                </a:gridCol>
                <a:gridCol w="1615100">
                  <a:extLst>
                    <a:ext uri="{9D8B030D-6E8A-4147-A177-3AD203B41FA5}">
                      <a16:colId xmlns:a16="http://schemas.microsoft.com/office/drawing/2014/main" val="97487409"/>
                    </a:ext>
                  </a:extLst>
                </a:gridCol>
                <a:gridCol w="1648401">
                  <a:extLst>
                    <a:ext uri="{9D8B030D-6E8A-4147-A177-3AD203B41FA5}">
                      <a16:colId xmlns:a16="http://schemas.microsoft.com/office/drawing/2014/main" val="3055303910"/>
                    </a:ext>
                  </a:extLst>
                </a:gridCol>
              </a:tblGrid>
              <a:tr h="628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b="1" noProof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Critérios</a:t>
                      </a:r>
                      <a:endParaRPr lang="pt-PT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1" noProof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Critérios Mínimos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1" noProof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Critérios de adjudicação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6981449"/>
                  </a:ext>
                </a:extLst>
              </a:tr>
              <a:tr h="577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b="1" noProof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Potência</a:t>
                      </a:r>
                      <a:r>
                        <a:rPr lang="pt-PT" sz="1400" b="1" baseline="0" noProof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e c</a:t>
                      </a:r>
                      <a:r>
                        <a:rPr lang="pt-PT" sz="1400" b="1" noProof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onsumo de </a:t>
                      </a:r>
                      <a:r>
                        <a:rPr lang="pt-PT" sz="1400" b="1" baseline="0" noProof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energia</a:t>
                      </a:r>
                      <a:endParaRPr lang="pt-PT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ü </a:t>
                      </a:r>
                      <a:endParaRPr lang="pt-PT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ü </a:t>
                      </a:r>
                      <a:endParaRPr lang="pt-PT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8115119"/>
                  </a:ext>
                </a:extLst>
              </a:tr>
              <a:tr h="577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b="1" noProof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Eficácia das fontes de luz</a:t>
                      </a:r>
                      <a:endParaRPr lang="pt-PT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ü </a:t>
                      </a:r>
                      <a:endParaRPr lang="pt-PT" sz="1200" noProof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PT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pt-PT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4661363"/>
                  </a:ext>
                </a:extLst>
              </a:tr>
              <a:tr h="577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b="1" noProof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Potência</a:t>
                      </a:r>
                      <a:r>
                        <a:rPr lang="pt-PT" sz="1400" b="1" baseline="0" noProof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em standby</a:t>
                      </a:r>
                      <a:endParaRPr lang="pt-PT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ü</a:t>
                      </a:r>
                      <a:endParaRPr lang="pt-PT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PT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4121161"/>
                  </a:ext>
                </a:extLst>
              </a:tr>
              <a:tr h="577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b="1" noProof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Controlo da iluminação</a:t>
                      </a:r>
                      <a:endParaRPr lang="pt-PT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ü</a:t>
                      </a:r>
                      <a:endParaRPr lang="pt-PT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PT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6631134"/>
                  </a:ext>
                </a:extLst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837246" y="3423841"/>
            <a:ext cx="25058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b="1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Eficiência</a:t>
            </a:r>
            <a:r>
              <a:rPr lang="en-US" b="1" i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Energética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37246" y="1493202"/>
            <a:ext cx="8386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pt-PT" b="1" i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Custo</a:t>
            </a:r>
            <a:endParaRPr lang="pt-PT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01019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6. Avaliação de propostas</a:t>
            </a:r>
            <a:endParaRPr lang="pt-PT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1490043"/>
              </p:ext>
            </p:extLst>
          </p:nvPr>
        </p:nvGraphicFramePr>
        <p:xfrm>
          <a:off x="773747" y="1878013"/>
          <a:ext cx="7659053" cy="4145280"/>
        </p:xfrm>
        <a:graphic>
          <a:graphicData uri="http://schemas.openxmlformats.org/drawingml/2006/table">
            <a:tbl>
              <a:tblPr firstRow="1" firstCol="1"/>
              <a:tblGrid>
                <a:gridCol w="4248517">
                  <a:extLst>
                    <a:ext uri="{9D8B030D-6E8A-4147-A177-3AD203B41FA5}">
                      <a16:colId xmlns:a16="http://schemas.microsoft.com/office/drawing/2014/main" val="2961378099"/>
                    </a:ext>
                  </a:extLst>
                </a:gridCol>
                <a:gridCol w="1687867">
                  <a:extLst>
                    <a:ext uri="{9D8B030D-6E8A-4147-A177-3AD203B41FA5}">
                      <a16:colId xmlns:a16="http://schemas.microsoft.com/office/drawing/2014/main" val="2196918474"/>
                    </a:ext>
                  </a:extLst>
                </a:gridCol>
                <a:gridCol w="1722669">
                  <a:extLst>
                    <a:ext uri="{9D8B030D-6E8A-4147-A177-3AD203B41FA5}">
                      <a16:colId xmlns:a16="http://schemas.microsoft.com/office/drawing/2014/main" val="3286646962"/>
                    </a:ext>
                  </a:extLst>
                </a:gridCol>
              </a:tblGrid>
              <a:tr h="628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1" noProof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Critérios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1" noProof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Critérios Mínimos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1" noProof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Critérios de adjudicação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4039747"/>
                  </a:ext>
                </a:extLst>
              </a:tr>
              <a:tr h="577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1" noProof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Nível de iluminância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noProof="0" dirty="0" smtClean="0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ü  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888654"/>
                  </a:ext>
                </a:extLst>
              </a:tr>
              <a:tr h="577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1" noProof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Utilização de luz natural, distribuição da iluminação,</a:t>
                      </a:r>
                      <a:r>
                        <a:rPr lang="pt-PT" sz="1600" b="1" baseline="0" noProof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uniformidade e contraste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noProof="0" dirty="0" smtClean="0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ü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noProof="0" dirty="0" smtClean="0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3276548"/>
                  </a:ext>
                </a:extLst>
              </a:tr>
              <a:tr h="577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1" noProof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Temperatura da cor, tolerância e manutenção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noProof="0" dirty="0" smtClean="0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ü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noProof="0" dirty="0" smtClean="0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2251287"/>
                  </a:ext>
                </a:extLst>
              </a:tr>
              <a:tr h="577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1" noProof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Restituição da</a:t>
                      </a:r>
                      <a:r>
                        <a:rPr lang="pt-PT" sz="1600" b="1" baseline="0" noProof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cor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noProof="0" dirty="0" smtClean="0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ü 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noProof="0" dirty="0" smtClean="0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ü 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588566"/>
                  </a:ext>
                </a:extLst>
              </a:tr>
              <a:tr h="577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1" noProof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Vida útil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noProof="0" dirty="0" smtClean="0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ü 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noProof="0" dirty="0" smtClean="0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ü 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8133243"/>
                  </a:ext>
                </a:extLst>
              </a:tr>
              <a:tr h="577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1" noProof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Fator de potência e distorção harmónica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noProof="0" dirty="0" smtClean="0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ü 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noProof="0" dirty="0" smtClean="0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2594977"/>
                  </a:ext>
                </a:extLst>
              </a:tr>
              <a:tr h="577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1" noProof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Compatibilidade dos regulador de fluxo e transformadores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noProof="0" dirty="0" smtClean="0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ü 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noProof="0" dirty="0" smtClean="0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0616825"/>
                  </a:ext>
                </a:extLst>
              </a:tr>
              <a:tr h="577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1" noProof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Temperatura</a:t>
                      </a:r>
                      <a:r>
                        <a:rPr lang="pt-PT" sz="1600" b="1" baseline="0" noProof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ambiente e tipo de </a:t>
                      </a:r>
                      <a:r>
                        <a:rPr lang="pt-PT" sz="1600" b="1" i="1" baseline="0" noProof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driver</a:t>
                      </a:r>
                      <a:endParaRPr lang="pt-PT" sz="1600" i="1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noProof="0" dirty="0" smtClean="0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ü 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noProof="0" dirty="0" smtClean="0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3690246"/>
                  </a:ext>
                </a:extLst>
              </a:tr>
              <a:tr h="571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1" noProof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Tremulação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noProof="0" dirty="0" smtClean="0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ü 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noProof="0" dirty="0" smtClean="0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0795752"/>
                  </a:ext>
                </a:extLst>
              </a:tr>
              <a:tr h="571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1" noProof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Brilho encadeante e segurança fotobiológica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noProof="0" dirty="0" smtClean="0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ü 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noProof="0" dirty="0" smtClean="0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9738257"/>
                  </a:ext>
                </a:extLst>
              </a:tr>
              <a:tr h="571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1" noProof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Controlo da iluminação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noProof="0" dirty="0" smtClean="0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ü 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noProof="0" dirty="0" smtClean="0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ü 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608688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773747" y="1508681"/>
            <a:ext cx="39292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b="1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Qualidade</a:t>
            </a:r>
            <a:r>
              <a:rPr lang="en-US" b="1" i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b="1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iluminação</a:t>
            </a:r>
            <a:r>
              <a:rPr lang="en-US" b="1" i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 Design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24683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6. Avaliação de propostas</a:t>
            </a:r>
            <a:endParaRPr lang="pt-PT" dirty="0"/>
          </a:p>
        </p:txBody>
      </p:sp>
      <p:sp>
        <p:nvSpPr>
          <p:cNvPr id="4" name="Rectangle 3"/>
          <p:cNvSpPr/>
          <p:nvPr/>
        </p:nvSpPr>
        <p:spPr>
          <a:xfrm>
            <a:off x="773747" y="2478961"/>
            <a:ext cx="74174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b="1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Manutenção</a:t>
            </a:r>
            <a:r>
              <a:rPr lang="en-US" b="1" i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b="1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Instalação</a:t>
            </a:r>
            <a:r>
              <a:rPr lang="en-US" b="1" i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b="1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Funcionamento</a:t>
            </a:r>
            <a:r>
              <a:rPr lang="en-US" b="1" i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b="1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Reparação</a:t>
            </a:r>
            <a:r>
              <a:rPr lang="en-US" b="1" i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b="1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Reciclagem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0719556"/>
              </p:ext>
            </p:extLst>
          </p:nvPr>
        </p:nvGraphicFramePr>
        <p:xfrm>
          <a:off x="773747" y="2848293"/>
          <a:ext cx="7595553" cy="1706880"/>
        </p:xfrm>
        <a:graphic>
          <a:graphicData uri="http://schemas.openxmlformats.org/drawingml/2006/table">
            <a:tbl>
              <a:tblPr firstRow="1" firstCol="1"/>
              <a:tblGrid>
                <a:gridCol w="4213293">
                  <a:extLst>
                    <a:ext uri="{9D8B030D-6E8A-4147-A177-3AD203B41FA5}">
                      <a16:colId xmlns:a16="http://schemas.microsoft.com/office/drawing/2014/main" val="828863622"/>
                    </a:ext>
                  </a:extLst>
                </a:gridCol>
                <a:gridCol w="1673873">
                  <a:extLst>
                    <a:ext uri="{9D8B030D-6E8A-4147-A177-3AD203B41FA5}">
                      <a16:colId xmlns:a16="http://schemas.microsoft.com/office/drawing/2014/main" val="649670516"/>
                    </a:ext>
                  </a:extLst>
                </a:gridCol>
                <a:gridCol w="1708387">
                  <a:extLst>
                    <a:ext uri="{9D8B030D-6E8A-4147-A177-3AD203B41FA5}">
                      <a16:colId xmlns:a16="http://schemas.microsoft.com/office/drawing/2014/main" val="3270858658"/>
                    </a:ext>
                  </a:extLst>
                </a:gridCol>
              </a:tblGrid>
              <a:tr h="628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1" noProof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Critérios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1" noProof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Critérios Mínimos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1" noProof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Critérios de adjudicação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3217805"/>
                  </a:ext>
                </a:extLst>
              </a:tr>
              <a:tr h="577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1" noProof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Manutenção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noProof="0" dirty="0" smtClean="0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ü 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noProof="0" dirty="0" smtClean="0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9990932"/>
                  </a:ext>
                </a:extLst>
              </a:tr>
              <a:tr h="577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1" noProof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Experiência</a:t>
                      </a:r>
                      <a:r>
                        <a:rPr lang="pt-PT" sz="1600" b="1" baseline="0" noProof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do empreiteiro e obrigações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noProof="0" dirty="0" smtClean="0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ü 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noProof="0" dirty="0" smtClean="0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276790"/>
                  </a:ext>
                </a:extLst>
              </a:tr>
              <a:tr h="577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1" noProof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Formação do empreiteiro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noProof="0" dirty="0" smtClean="0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ü 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noProof="0" dirty="0" smtClean="0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ü 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5128482"/>
                  </a:ext>
                </a:extLst>
              </a:tr>
              <a:tr h="5778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1600" b="1" noProof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Garantia e disponibilidade de</a:t>
                      </a:r>
                      <a:r>
                        <a:rPr lang="pt-PT" sz="1600" b="1" baseline="0" noProof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peças de substituição</a:t>
                      </a:r>
                      <a:r>
                        <a:rPr lang="pt-PT" sz="1600" b="1" noProof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pt-PT" sz="14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noProof="0" dirty="0" smtClean="0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ü 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noProof="0" dirty="0" smtClean="0">
                          <a:solidFill>
                            <a:srgbClr val="000000"/>
                          </a:solidFill>
                          <a:effectLst/>
                          <a:latin typeface="Wingdings" panose="05000000000000000000" pitchFamily="2" charset="2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ü </a:t>
                      </a:r>
                      <a:endParaRPr lang="pt-PT" sz="16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00979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99071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ção de Conteúdo 6"/>
          <p:cNvSpPr>
            <a:spLocks noGrp="1"/>
          </p:cNvSpPr>
          <p:nvPr>
            <p:ph idx="1"/>
          </p:nvPr>
        </p:nvSpPr>
        <p:spPr>
          <a:xfrm>
            <a:off x="457199" y="1491450"/>
            <a:ext cx="7857067" cy="4634714"/>
          </a:xfrm>
        </p:spPr>
        <p:txBody>
          <a:bodyPr>
            <a:normAutofit/>
          </a:bodyPr>
          <a:lstStyle/>
          <a:p>
            <a:r>
              <a:rPr lang="pt-PT" dirty="0" smtClean="0"/>
              <a:t>O objetivo destes critérios é de apoiar a decisão de compra de projetos de instalação de:</a:t>
            </a:r>
          </a:p>
          <a:p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Iluminação em </a:t>
            </a:r>
            <a:r>
              <a:rPr lang="pt-PT" b="1" dirty="0" smtClean="0"/>
              <a:t>edifícios novos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Reabilitação </a:t>
            </a:r>
            <a:r>
              <a:rPr lang="pt-PT" dirty="0" smtClean="0"/>
              <a:t>da iluminação em edifícios existentes</a:t>
            </a:r>
          </a:p>
          <a:p>
            <a:endParaRPr lang="pt-PT" dirty="0" smtClean="0"/>
          </a:p>
          <a:p>
            <a:endParaRPr lang="pt-PT" dirty="0" smtClean="0"/>
          </a:p>
          <a:p>
            <a:r>
              <a:rPr lang="pt-PT" dirty="0" smtClean="0"/>
              <a:t>O tipo de critérios inclui</a:t>
            </a:r>
            <a:r>
              <a:rPr lang="pt-PT" dirty="0"/>
              <a:t> </a:t>
            </a:r>
            <a:r>
              <a:rPr lang="pt-PT" dirty="0" smtClean="0"/>
              <a:t>requisitos ao nível: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Sistema de iluminação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componentes. </a:t>
            </a:r>
            <a:endParaRPr lang="pt-PT" b="1" u="sng" dirty="0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Critérios de aquisição</a:t>
            </a:r>
            <a:br>
              <a:rPr lang="pt-PT" dirty="0" smtClean="0"/>
            </a:br>
            <a:r>
              <a:rPr lang="pt-PT" dirty="0" smtClean="0"/>
              <a:t>1. Introdução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78034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6. Avaliação de propostas</a:t>
            </a:r>
            <a:endParaRPr lang="pt-PT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413979"/>
              </p:ext>
            </p:extLst>
          </p:nvPr>
        </p:nvGraphicFramePr>
        <p:xfrm>
          <a:off x="293738" y="1749537"/>
          <a:ext cx="8343900" cy="4389120"/>
        </p:xfrm>
        <a:graphic>
          <a:graphicData uri="http://schemas.openxmlformats.org/drawingml/2006/table">
            <a:tbl>
              <a:tblPr firstRow="1" firstCol="1"/>
              <a:tblGrid>
                <a:gridCol w="6946900">
                  <a:extLst>
                    <a:ext uri="{9D8B030D-6E8A-4147-A177-3AD203B41FA5}">
                      <a16:colId xmlns:a16="http://schemas.microsoft.com/office/drawing/2014/main" val="1869389831"/>
                    </a:ext>
                  </a:extLst>
                </a:gridCol>
                <a:gridCol w="1397000">
                  <a:extLst>
                    <a:ext uri="{9D8B030D-6E8A-4147-A177-3AD203B41FA5}">
                      <a16:colId xmlns:a16="http://schemas.microsoft.com/office/drawing/2014/main" val="1493217237"/>
                    </a:ext>
                  </a:extLst>
                </a:gridCol>
              </a:tblGrid>
              <a:tr h="209867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1400" b="1" noProof="0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Critérios de adjudicação</a:t>
                      </a:r>
                      <a:endParaRPr lang="pt-PT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1400" b="1" noProof="0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Ponderação [%] </a:t>
                      </a:r>
                      <a:endParaRPr lang="pt-PT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62474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1400" b="1" i="1" noProof="0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Custo</a:t>
                      </a:r>
                      <a:endParaRPr lang="pt-PT" sz="1200" i="1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1400" noProof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28695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1400" b="1" noProof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Custo do ciclo de vida</a:t>
                      </a:r>
                      <a:endParaRPr lang="pt-PT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1400" noProof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endParaRPr lang="pt-PT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18018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1400" b="1" i="1" noProof="0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Eficiência</a:t>
                      </a:r>
                      <a:r>
                        <a:rPr lang="pt-PT" sz="1400" b="1" i="1" baseline="0" noProof="0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Energética</a:t>
                      </a:r>
                      <a:endParaRPr lang="pt-PT" sz="1200" i="1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1400" noProof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72770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1400" b="1" noProof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Potência e Consumo de energia</a:t>
                      </a:r>
                      <a:endParaRPr lang="pt-PT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1400" noProof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09336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1400" b="1" noProof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Controlo da iluminação</a:t>
                      </a:r>
                      <a:r>
                        <a:rPr lang="pt-PT" sz="1400" b="1" baseline="0" noProof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pt-PT" sz="1400" b="1" noProof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(depende da</a:t>
                      </a:r>
                      <a:r>
                        <a:rPr lang="pt-PT" sz="1400" b="1" baseline="0" noProof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quantidade de funções de controlo incluídas)</a:t>
                      </a:r>
                      <a:r>
                        <a:rPr lang="pt-PT" sz="1400" b="1" noProof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pt-PT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1400" noProof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endParaRPr lang="pt-PT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27644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1400" b="1" i="1" noProof="0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Qualidade de iluminação e Design </a:t>
                      </a:r>
                      <a:endParaRPr lang="pt-PT" sz="1200" i="1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1400" noProof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94959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1400" b="1" noProof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Restituição de cor</a:t>
                      </a:r>
                      <a:endParaRPr lang="pt-PT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1400" noProof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endParaRPr lang="pt-PT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9137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1400" b="1" noProof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Vida útil</a:t>
                      </a:r>
                      <a:endParaRPr lang="pt-PT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1400" noProof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endParaRPr lang="pt-PT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77132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1400" b="1" i="1" noProof="0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Instalação, Funcionamento, Manutenção, Reparação, Reciclagem</a:t>
                      </a:r>
                      <a:endParaRPr lang="pt-PT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1400" noProof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45986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1400" b="1" noProof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Formação do adjudicante</a:t>
                      </a:r>
                      <a:r>
                        <a:rPr lang="pt-PT" sz="1400" b="1" baseline="0" noProof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pt-PT" sz="1400" b="1" noProof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(incluída ou não incluída) </a:t>
                      </a:r>
                      <a:endParaRPr lang="pt-PT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1400" noProof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endParaRPr lang="pt-PT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5390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1400" b="1" noProof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Garantia e disponibilidade de</a:t>
                      </a:r>
                      <a:r>
                        <a:rPr lang="pt-PT" sz="1400" b="1" baseline="0" noProof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peças de substituição</a:t>
                      </a:r>
                      <a:r>
                        <a:rPr lang="pt-PT" sz="1400" b="1" noProof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pt-PT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1400" noProof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endParaRPr lang="pt-PT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10646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1400" b="1" noProof="0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</a:t>
                      </a:r>
                      <a:endParaRPr lang="pt-PT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1400" b="1" noProof="0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r>
                        <a:rPr lang="pt-PT" sz="1400" b="1" noProof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pt-PT" sz="1200" noProof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6025497"/>
                  </a:ext>
                </a:extLst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134829" y="1331045"/>
            <a:ext cx="88813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 smtClean="0">
                <a:solidFill>
                  <a:srgbClr val="000000"/>
                </a:solidFill>
              </a:rPr>
              <a:t>Exemplo da avaliação de propostas através de critérios de adjudicação e ponderação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0015095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ção de Conteúdo 6"/>
          <p:cNvSpPr>
            <a:spLocks noGrp="1"/>
          </p:cNvSpPr>
          <p:nvPr>
            <p:ph idx="1"/>
          </p:nvPr>
        </p:nvSpPr>
        <p:spPr>
          <a:xfrm>
            <a:off x="457199" y="1491450"/>
            <a:ext cx="7857067" cy="4634714"/>
          </a:xfrm>
        </p:spPr>
        <p:txBody>
          <a:bodyPr>
            <a:normAutofit/>
          </a:bodyPr>
          <a:lstStyle/>
          <a:p>
            <a:r>
              <a:rPr lang="pt-PT" b="1" dirty="0"/>
              <a:t>Opções financeiras: </a:t>
            </a:r>
          </a:p>
          <a:p>
            <a:endParaRPr lang="pt-PT" b="1" dirty="0"/>
          </a:p>
          <a:p>
            <a:pPr marL="900900" lvl="1" indent="-342900">
              <a:buClrTx/>
            </a:pPr>
            <a:r>
              <a:rPr lang="pt-PT" dirty="0"/>
              <a:t>Financiamento próprio, </a:t>
            </a:r>
          </a:p>
          <a:p>
            <a:pPr marL="900900" lvl="1" indent="-342900">
              <a:buClrTx/>
            </a:pPr>
            <a:r>
              <a:rPr lang="pt-PT" dirty="0"/>
              <a:t>Financiamento de terceiros, </a:t>
            </a:r>
          </a:p>
          <a:p>
            <a:pPr marL="900900" lvl="1" indent="-342900">
              <a:buClrTx/>
            </a:pPr>
            <a:r>
              <a:rPr lang="pt-PT" i="1" dirty="0"/>
              <a:t>leasing</a:t>
            </a:r>
            <a:r>
              <a:rPr lang="pt-PT" dirty="0"/>
              <a:t>, </a:t>
            </a:r>
          </a:p>
          <a:p>
            <a:pPr marL="900900" lvl="1" indent="-342900">
              <a:buClrTx/>
            </a:pPr>
            <a:r>
              <a:rPr lang="pt-PT" dirty="0"/>
              <a:t>Financiamento ESCO, </a:t>
            </a:r>
          </a:p>
          <a:p>
            <a:pPr marL="900900" lvl="1" indent="-342900">
              <a:buClrTx/>
            </a:pPr>
            <a:r>
              <a:rPr lang="pt-PT" dirty="0"/>
              <a:t>abatimentos, </a:t>
            </a:r>
          </a:p>
          <a:p>
            <a:pPr marL="900900" lvl="1" indent="-342900">
              <a:buClrTx/>
            </a:pPr>
            <a:r>
              <a:rPr lang="pt-PT" dirty="0"/>
              <a:t>incentivos </a:t>
            </a:r>
          </a:p>
          <a:p>
            <a:pPr marL="900900" lvl="1" indent="-342900">
              <a:buClrTx/>
            </a:pPr>
            <a:r>
              <a:rPr lang="pt-PT" dirty="0"/>
              <a:t>e outros. </a:t>
            </a:r>
            <a:endParaRPr lang="pt-PT" b="1" u="sng" dirty="0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Critérios de aquisição</a:t>
            </a:r>
            <a:br>
              <a:rPr lang="pt-PT" dirty="0" smtClean="0"/>
            </a:br>
            <a:r>
              <a:rPr lang="pt-PT" dirty="0" smtClean="0"/>
              <a:t>1. Introdução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389655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sz="2000" dirty="0" smtClean="0"/>
              <a:t>2. Eficiência Energética</a:t>
            </a:r>
            <a:br>
              <a:rPr lang="pt-PT" sz="2000" dirty="0" smtClean="0"/>
            </a:br>
            <a:r>
              <a:rPr lang="pt-PT" sz="2000" dirty="0"/>
              <a:t>P</a:t>
            </a:r>
            <a:r>
              <a:rPr lang="pt-PT" sz="2000" dirty="0" smtClean="0"/>
              <a:t>otência </a:t>
            </a:r>
            <a:r>
              <a:rPr lang="pt-PT" sz="2000" dirty="0" smtClean="0"/>
              <a:t>e </a:t>
            </a:r>
            <a:r>
              <a:rPr lang="pt-PT" sz="2000" dirty="0" smtClean="0"/>
              <a:t>c</a:t>
            </a:r>
            <a:r>
              <a:rPr lang="pt-PT" sz="2000" dirty="0" smtClean="0"/>
              <a:t>onsumo </a:t>
            </a:r>
            <a:r>
              <a:rPr lang="pt-PT" sz="2000" dirty="0"/>
              <a:t>de energia </a:t>
            </a:r>
            <a:r>
              <a:rPr lang="pt-PT" sz="2000" dirty="0" smtClean="0"/>
              <a:t>para sistemas de iluminação novos</a:t>
            </a:r>
            <a:endParaRPr lang="pt-PT" sz="2000" dirty="0"/>
          </a:p>
        </p:txBody>
      </p:sp>
      <p:sp>
        <p:nvSpPr>
          <p:cNvPr id="4" name="Rectangle 3"/>
          <p:cNvSpPr/>
          <p:nvPr/>
        </p:nvSpPr>
        <p:spPr>
          <a:xfrm>
            <a:off x="713915" y="5733232"/>
            <a:ext cx="720867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600" dirty="0" smtClean="0"/>
              <a:t>Consumo máximo de potência em </a:t>
            </a:r>
            <a:r>
              <a:rPr lang="pt-PT" sz="1600" b="1" dirty="0" smtClean="0"/>
              <a:t>W/m2</a:t>
            </a:r>
            <a:r>
              <a:rPr lang="pt-PT" sz="1600" dirty="0" smtClean="0"/>
              <a:t> para sistemas de iluminação novos</a:t>
            </a:r>
            <a:endParaRPr lang="pt-PT" sz="1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915" y="1318768"/>
            <a:ext cx="3490315" cy="441446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1" y="1318768"/>
            <a:ext cx="3262274" cy="4472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323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ção de Conteúdo 6"/>
          <p:cNvSpPr>
            <a:spLocks noGrp="1"/>
          </p:cNvSpPr>
          <p:nvPr>
            <p:ph idx="1"/>
          </p:nvPr>
        </p:nvSpPr>
        <p:spPr>
          <a:xfrm>
            <a:off x="457199" y="1491450"/>
            <a:ext cx="7857067" cy="4634714"/>
          </a:xfrm>
        </p:spPr>
        <p:txBody>
          <a:bodyPr>
            <a:normAutofit lnSpcReduction="10000"/>
          </a:bodyPr>
          <a:lstStyle/>
          <a:p>
            <a:r>
              <a:rPr lang="pt-PT" dirty="0"/>
              <a:t>a </a:t>
            </a:r>
            <a:r>
              <a:rPr lang="pt-PT" b="1" dirty="0"/>
              <a:t>recomendação </a:t>
            </a:r>
            <a:r>
              <a:rPr lang="pt-PT" b="1" dirty="0" err="1"/>
              <a:t>PremiumLight</a:t>
            </a:r>
            <a:r>
              <a:rPr lang="pt-PT" b="1" dirty="0"/>
              <a:t>-Pro</a:t>
            </a:r>
            <a:r>
              <a:rPr lang="pt-PT" dirty="0"/>
              <a:t> é de exigir</a:t>
            </a:r>
            <a:r>
              <a:rPr lang="pt-PT" dirty="0" smtClean="0"/>
              <a:t>: </a:t>
            </a:r>
          </a:p>
          <a:p>
            <a:endParaRPr lang="pt-PT" dirty="0" smtClean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pt-PT" b="1" dirty="0"/>
              <a:t>≥ 90 lm / W</a:t>
            </a:r>
            <a:r>
              <a:rPr lang="pt-PT" dirty="0"/>
              <a:t> para </a:t>
            </a:r>
            <a:r>
              <a:rPr lang="pt-PT" b="1" dirty="0"/>
              <a:t>lâmpadas LED não direcionais</a:t>
            </a:r>
            <a:r>
              <a:rPr lang="pt-PT" dirty="0"/>
              <a:t> que emitem ≥ 100 lm.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pt-PT" b="1" dirty="0"/>
              <a:t>≥ 85 lm / W</a:t>
            </a:r>
            <a:r>
              <a:rPr lang="pt-PT" dirty="0"/>
              <a:t> para </a:t>
            </a:r>
            <a:r>
              <a:rPr lang="pt-PT" b="1" dirty="0"/>
              <a:t>lâmpadas LED direcionais</a:t>
            </a:r>
            <a:r>
              <a:rPr lang="pt-PT" dirty="0"/>
              <a:t> que emitem ≥ 100 lm.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pt-PT" b="1" dirty="0"/>
              <a:t>≥100 lm / W</a:t>
            </a:r>
            <a:r>
              <a:rPr lang="pt-PT" dirty="0"/>
              <a:t> para </a:t>
            </a:r>
            <a:r>
              <a:rPr lang="pt-PT" b="1" dirty="0"/>
              <a:t>lâmpadas LED lineares</a:t>
            </a:r>
            <a:r>
              <a:rPr lang="pt-PT" dirty="0"/>
              <a:t> comprimento nominal de 550 mm a 1500 mm.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pt-PT" b="1" dirty="0"/>
              <a:t>≥90 lm / W</a:t>
            </a:r>
            <a:r>
              <a:rPr lang="pt-PT" dirty="0"/>
              <a:t> para </a:t>
            </a:r>
            <a:r>
              <a:rPr lang="pt-PT" b="1" dirty="0"/>
              <a:t>pequenas luminárias LED integradas com equipamento de controlo</a:t>
            </a:r>
            <a:r>
              <a:rPr lang="pt-PT" dirty="0"/>
              <a:t> </a:t>
            </a:r>
            <a:r>
              <a:rPr lang="pt-PT" b="1" dirty="0"/>
              <a:t>remoto</a:t>
            </a:r>
            <a:r>
              <a:rPr lang="pt-PT" dirty="0"/>
              <a:t> onde o fluxo luminoso ≥ 100 lm e &lt;2.500 lm.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/>
              <a:t>≥105 lm / W</a:t>
            </a:r>
            <a:r>
              <a:rPr lang="pt-PT" dirty="0"/>
              <a:t> para </a:t>
            </a:r>
            <a:r>
              <a:rPr lang="pt-PT" b="1" dirty="0"/>
              <a:t>grandes luminárias LED com equipamento de controlo remoto</a:t>
            </a:r>
            <a:r>
              <a:rPr lang="pt-PT" dirty="0"/>
              <a:t>, onde o fluxo luminoso ≥ 2.500 lm e &lt;50.000 lm</a:t>
            </a:r>
            <a:r>
              <a:rPr lang="pt-PT" dirty="0" smtClean="0"/>
              <a:t>. </a:t>
            </a:r>
            <a:endParaRPr lang="pt-PT" dirty="0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2. Eficiência Energética</a:t>
            </a:r>
            <a:br>
              <a:rPr lang="pt-PT" dirty="0" smtClean="0"/>
            </a:br>
            <a:r>
              <a:rPr lang="pt-PT" dirty="0" smtClean="0"/>
              <a:t>Fontes de luz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12858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ção de Conteúdo 6"/>
          <p:cNvSpPr>
            <a:spLocks noGrp="1"/>
          </p:cNvSpPr>
          <p:nvPr>
            <p:ph idx="1"/>
          </p:nvPr>
        </p:nvSpPr>
        <p:spPr>
          <a:xfrm>
            <a:off x="457199" y="1491450"/>
            <a:ext cx="7857067" cy="4634714"/>
          </a:xfrm>
        </p:spPr>
        <p:txBody>
          <a:bodyPr>
            <a:normAutofit/>
          </a:bodyPr>
          <a:lstStyle/>
          <a:p>
            <a:r>
              <a:rPr lang="pt-PT" dirty="0"/>
              <a:t>Para produtos e sistemas de iluminação com </a:t>
            </a:r>
            <a:r>
              <a:rPr lang="pt-PT" i="1" dirty="0"/>
              <a:t>standby</a:t>
            </a:r>
            <a:r>
              <a:rPr lang="pt-PT" dirty="0"/>
              <a:t>, a </a:t>
            </a:r>
            <a:r>
              <a:rPr lang="pt-PT" b="1" dirty="0"/>
              <a:t>recomendação </a:t>
            </a:r>
            <a:r>
              <a:rPr lang="pt-PT" b="1" dirty="0" err="1"/>
              <a:t>PremiumLight</a:t>
            </a:r>
            <a:r>
              <a:rPr lang="pt-PT" b="1" dirty="0"/>
              <a:t>-Pro</a:t>
            </a:r>
            <a:r>
              <a:rPr lang="pt-PT" dirty="0"/>
              <a:t> é de exigir</a:t>
            </a:r>
            <a:r>
              <a:rPr lang="pt-PT" dirty="0" smtClean="0"/>
              <a:t>:</a:t>
            </a:r>
          </a:p>
          <a:p>
            <a:r>
              <a:rPr lang="pt-PT" dirty="0" smtClean="0"/>
              <a:t>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PT" dirty="0" smtClean="0"/>
              <a:t>Informações </a:t>
            </a:r>
            <a:r>
              <a:rPr lang="pt-PT" dirty="0"/>
              <a:t>sobre o </a:t>
            </a:r>
            <a:r>
              <a:rPr lang="pt-PT" b="1" dirty="0" smtClean="0"/>
              <a:t>valor </a:t>
            </a:r>
            <a:r>
              <a:rPr lang="pt-PT" b="1" dirty="0"/>
              <a:t>de todo tipo de consumo de energia em standby</a:t>
            </a:r>
            <a:r>
              <a:rPr lang="pt-PT" dirty="0"/>
              <a:t> (W)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PT" dirty="0" smtClean="0"/>
              <a:t>Informações </a:t>
            </a:r>
            <a:r>
              <a:rPr lang="pt-PT" dirty="0"/>
              <a:t>sobre se há alimentação de todos os componentes do </a:t>
            </a:r>
            <a:r>
              <a:rPr lang="pt-PT" i="1" dirty="0"/>
              <a:t>driver</a:t>
            </a:r>
            <a:r>
              <a:rPr lang="pt-PT" dirty="0"/>
              <a:t> no modo de </a:t>
            </a:r>
            <a:r>
              <a:rPr lang="pt-PT" dirty="0" smtClean="0"/>
              <a:t>standby </a:t>
            </a:r>
            <a:r>
              <a:rPr lang="pt-PT" dirty="0"/>
              <a:t>e como isso </a:t>
            </a:r>
            <a:r>
              <a:rPr lang="pt-PT" b="1" dirty="0"/>
              <a:t>influenciará a vida útil do </a:t>
            </a:r>
            <a:r>
              <a:rPr lang="pt-PT" b="1" i="1" dirty="0"/>
              <a:t>driver</a:t>
            </a:r>
            <a:r>
              <a:rPr lang="pt-PT" b="1" dirty="0"/>
              <a:t>.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PT" dirty="0" smtClean="0"/>
              <a:t>Informações </a:t>
            </a:r>
            <a:r>
              <a:rPr lang="pt-PT" dirty="0"/>
              <a:t>sobre </a:t>
            </a:r>
            <a:r>
              <a:rPr lang="pt-PT" b="1" dirty="0"/>
              <a:t>interoperabilidade</a:t>
            </a:r>
            <a:r>
              <a:rPr lang="pt-PT" dirty="0"/>
              <a:t> (uso do protocolo de comunicação aberta) </a:t>
            </a: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2. Eficiência Energética</a:t>
            </a:r>
            <a:br>
              <a:rPr lang="pt-PT" dirty="0" smtClean="0"/>
            </a:br>
            <a:r>
              <a:rPr lang="pt-PT" dirty="0" smtClean="0"/>
              <a:t>Consumo de potência em espera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8213611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448120" y="2722053"/>
            <a:ext cx="5874695" cy="3274969"/>
          </a:xfrm>
          <a:prstGeom prst="rect">
            <a:avLst/>
          </a:prstGeom>
        </p:spPr>
      </p:pic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Qualidade da iluminação e </a:t>
            </a:r>
            <a:r>
              <a:rPr lang="pt-PT" i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Design</a:t>
            </a: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Temperatura de cor e tolerância</a:t>
            </a:r>
            <a:endParaRPr lang="pt-PT" dirty="0"/>
          </a:p>
        </p:txBody>
      </p:sp>
      <p:sp>
        <p:nvSpPr>
          <p:cNvPr id="3" name="Rectangle 2"/>
          <p:cNvSpPr/>
          <p:nvPr/>
        </p:nvSpPr>
        <p:spPr>
          <a:xfrm>
            <a:off x="3744336" y="6085969"/>
            <a:ext cx="41699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CCT – </a:t>
            </a:r>
            <a:r>
              <a:rPr lang="en-US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Temperatura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de </a:t>
            </a:r>
            <a:r>
              <a:rPr lang="en-US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cor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correlacionada</a:t>
            </a:r>
            <a:endParaRPr lang="en-US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en-US" i="1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D</a:t>
            </a:r>
            <a:r>
              <a:rPr lang="en-US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uv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- </a:t>
            </a:r>
            <a:r>
              <a:rPr lang="en-US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distância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do </a:t>
            </a:r>
            <a:r>
              <a:rPr lang="en-US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ponto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do </a:t>
            </a:r>
            <a:r>
              <a:rPr lang="en-US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corpo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negro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190500" y="1349198"/>
            <a:ext cx="8763000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t-PT" sz="1600" dirty="0"/>
              <a:t>Os sistemas de iluminação LED podem ser fornecidos com diferentes temperaturas de cor correlacionadas (CCT). Portanto, é importante selecionar o CCT que seja mais adequado para cada tipo de divisão e tarefa</a:t>
            </a:r>
            <a:r>
              <a:rPr lang="pt-PT" sz="1600" dirty="0" smtClean="0"/>
              <a:t>.</a:t>
            </a:r>
          </a:p>
          <a:p>
            <a:pPr>
              <a:spcAft>
                <a:spcPts val="600"/>
              </a:spcAft>
            </a:pPr>
            <a:r>
              <a:rPr lang="pt-PT" sz="1600" dirty="0"/>
              <a:t>A recomendação </a:t>
            </a:r>
            <a:r>
              <a:rPr lang="pt-PT" sz="1600" dirty="0" err="1"/>
              <a:t>PremiumLight</a:t>
            </a:r>
            <a:r>
              <a:rPr lang="pt-PT" sz="1600" dirty="0"/>
              <a:t>-Pro é selecionar </a:t>
            </a:r>
            <a:r>
              <a:rPr lang="pt-PT" sz="1600" b="1" dirty="0"/>
              <a:t>uma das </a:t>
            </a:r>
            <a:r>
              <a:rPr lang="pt-PT" sz="1600" b="1" dirty="0" err="1"/>
              <a:t>CCTs</a:t>
            </a:r>
            <a:r>
              <a:rPr lang="pt-PT" sz="1600" b="1" dirty="0"/>
              <a:t> nominais na </a:t>
            </a:r>
            <a:r>
              <a:rPr lang="pt-PT" sz="1600" b="1" dirty="0" smtClean="0"/>
              <a:t>tabela</a:t>
            </a:r>
            <a:r>
              <a:rPr lang="pt-PT" sz="1600" dirty="0" smtClean="0"/>
              <a:t> </a:t>
            </a:r>
            <a:r>
              <a:rPr lang="pt-PT" sz="1600" dirty="0"/>
              <a:t>consistente com os quadrângulos de cromaticidade especificados e as </a:t>
            </a:r>
            <a:r>
              <a:rPr lang="pt-PT" sz="1600" b="1" dirty="0"/>
              <a:t>tolerâncias </a:t>
            </a:r>
            <a:r>
              <a:rPr lang="pt-PT" sz="1600" b="1" dirty="0" err="1" smtClean="0"/>
              <a:t>Duv</a:t>
            </a:r>
            <a:r>
              <a:rPr lang="pt-PT" sz="1600" b="1" dirty="0" smtClean="0"/>
              <a:t>.</a:t>
            </a:r>
            <a:endParaRPr lang="pt-PT" sz="1600" b="1" dirty="0"/>
          </a:p>
        </p:txBody>
      </p:sp>
    </p:spTree>
    <p:extLst>
      <p:ext uri="{BB962C8B-B14F-4D97-AF65-F5344CB8AC3E}">
        <p14:creationId xmlns:p14="http://schemas.microsoft.com/office/powerpoint/2010/main" val="22765387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ção de Conteúdo 6"/>
          <p:cNvSpPr>
            <a:spLocks noGrp="1"/>
          </p:cNvSpPr>
          <p:nvPr>
            <p:ph idx="1"/>
          </p:nvPr>
        </p:nvSpPr>
        <p:spPr>
          <a:xfrm>
            <a:off x="457200" y="2253450"/>
            <a:ext cx="7857067" cy="2153450"/>
          </a:xfrm>
        </p:spPr>
        <p:txBody>
          <a:bodyPr>
            <a:normAutofit/>
          </a:bodyPr>
          <a:lstStyle/>
          <a:p>
            <a:r>
              <a:rPr lang="pt-PT" dirty="0"/>
              <a:t>A recomendação </a:t>
            </a:r>
            <a:r>
              <a:rPr lang="pt-PT" dirty="0" smtClean="0"/>
              <a:t>relativa </a:t>
            </a:r>
            <a:r>
              <a:rPr lang="pt-PT" dirty="0"/>
              <a:t>à </a:t>
            </a:r>
            <a:r>
              <a:rPr lang="pt-PT" b="1" dirty="0"/>
              <a:t>manutenção de cores</a:t>
            </a:r>
            <a:r>
              <a:rPr lang="pt-PT" dirty="0"/>
              <a:t> é exigir uma </a:t>
            </a:r>
            <a:r>
              <a:rPr lang="pt-PT" dirty="0" smtClean="0"/>
              <a:t>alteração </a:t>
            </a:r>
            <a:r>
              <a:rPr lang="pt-PT" dirty="0"/>
              <a:t>máxima nas coordenadas de </a:t>
            </a:r>
            <a:r>
              <a:rPr lang="pt-PT" dirty="0" smtClean="0"/>
              <a:t>cromaticidade (</a:t>
            </a:r>
            <a:r>
              <a:rPr lang="pt-PT" b="1" dirty="0"/>
              <a:t>Δ u’,v</a:t>
            </a:r>
            <a:r>
              <a:rPr lang="pt-PT" b="1" dirty="0" smtClean="0"/>
              <a:t>’)</a:t>
            </a:r>
            <a:r>
              <a:rPr lang="pt-PT" dirty="0" smtClean="0"/>
              <a:t> </a:t>
            </a:r>
            <a:r>
              <a:rPr lang="pt-PT" dirty="0"/>
              <a:t>após 6000 horas de </a:t>
            </a:r>
            <a:r>
              <a:rPr lang="pt-PT" dirty="0" smtClean="0"/>
              <a:t>operação</a:t>
            </a:r>
            <a:r>
              <a:rPr lang="pt-PT" b="1" dirty="0" smtClean="0"/>
              <a:t>: </a:t>
            </a:r>
          </a:p>
          <a:p>
            <a:endParaRPr lang="pt-PT" dirty="0" smtClean="0"/>
          </a:p>
          <a:p>
            <a:pPr algn="ctr"/>
            <a:r>
              <a:rPr lang="pt-PT" b="1" dirty="0" smtClean="0"/>
              <a:t>Δ </a:t>
            </a:r>
            <a:r>
              <a:rPr lang="pt-PT" b="1" dirty="0" err="1" smtClean="0"/>
              <a:t>u’,v</a:t>
            </a:r>
            <a:r>
              <a:rPr lang="pt-PT" b="1" dirty="0" smtClean="0"/>
              <a:t>’ (6000 </a:t>
            </a:r>
            <a:r>
              <a:rPr lang="pt-PT" b="1" dirty="0" err="1" smtClean="0"/>
              <a:t>hours</a:t>
            </a:r>
            <a:r>
              <a:rPr lang="pt-PT" b="1" dirty="0" smtClean="0"/>
              <a:t>) ≤ 0.007</a:t>
            </a:r>
            <a:r>
              <a:rPr lang="pt-PT" dirty="0" smtClean="0"/>
              <a:t>. </a:t>
            </a:r>
          </a:p>
          <a:p>
            <a:endParaRPr lang="pt-PT" dirty="0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Qualidade da iluminação e </a:t>
            </a:r>
            <a:r>
              <a:rPr lang="pt-PT" i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Design</a:t>
            </a: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Manutenção de cor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347845410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_Präsenation 160225">
  <a:themeElements>
    <a:clrScheme name="Graustuf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87E91"/>
        </a:solidFill>
        <a:ln w="9525">
          <a:solidFill>
            <a:schemeClr val="bg1"/>
          </a:solidFill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36917</TotalTime>
  <Words>3406</Words>
  <Application>Microsoft Office PowerPoint</Application>
  <PresentationFormat>On-screen Show (4:3)</PresentationFormat>
  <Paragraphs>350</Paragraphs>
  <Slides>30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Calibri</vt:lpstr>
      <vt:lpstr>Arial</vt:lpstr>
      <vt:lpstr>Wingdings</vt:lpstr>
      <vt:lpstr>Times New Roman</vt:lpstr>
      <vt:lpstr>Master_Präsenation 160225</vt:lpstr>
      <vt:lpstr>PowerPoint Presentation</vt:lpstr>
      <vt:lpstr>Sumário</vt:lpstr>
      <vt:lpstr>Critérios de aquisição 1. Introdução</vt:lpstr>
      <vt:lpstr>Critérios de aquisição 1. Introdução</vt:lpstr>
      <vt:lpstr>2. Eficiência Energética Potência e consumo de energia para sistemas de iluminação novos</vt:lpstr>
      <vt:lpstr>2. Eficiência Energética Fontes de luz</vt:lpstr>
      <vt:lpstr>2. Eficiência Energética Consumo de potência em espera</vt:lpstr>
      <vt:lpstr>3. Qualidade da iluminação e Design Temperatura de cor e tolerância</vt:lpstr>
      <vt:lpstr>3. Qualidade da iluminação e Design Manutenção de cor</vt:lpstr>
      <vt:lpstr>3. Qualidade da iluminação e Design Restituição de cor</vt:lpstr>
      <vt:lpstr>3. Qualidade da iluminação e Design Vida útil avaliada</vt:lpstr>
      <vt:lpstr>3. Qualidade de iluminação e design Fator de potência</vt:lpstr>
      <vt:lpstr>3. Qualidade da iluminação e Design Distorção harmónica</vt:lpstr>
      <vt:lpstr>3. Qualidade da iluminação e Design Compatibilidade e funcionamento do regulador</vt:lpstr>
      <vt:lpstr>3. Qualidade da iluminação e Design Temperatura ambiente e tipo de driver</vt:lpstr>
      <vt:lpstr>3. Qualidade da iluminação e Design Tremulação</vt:lpstr>
      <vt:lpstr>3. Qualidade da iluminação e Design Brilho encadeante e segurança fotobiológica</vt:lpstr>
      <vt:lpstr>3. Qualidade da iluminação e Design Controlo da iluminação</vt:lpstr>
      <vt:lpstr>4. Custo Custo do ciclo de vida</vt:lpstr>
      <vt:lpstr>5. Manutenção, Instalação, Funcionamento, Reparação, Reciclagem Manutenção</vt:lpstr>
      <vt:lpstr>5. Manutenção, Instalação, Funcionamento, Reparação, Reciclagem Experiência do adjudicatário e obrigações</vt:lpstr>
      <vt:lpstr>5. Manutenção, Instalação, Funcionamento, Reparação, Reciclagem Experiência do adjudicatário e obrigações</vt:lpstr>
      <vt:lpstr>5. Manutenção, Instalação, Funcionamento, Reparação, Reciclagem Experiência do adjudicatário e obrigações</vt:lpstr>
      <vt:lpstr>5. Manutenção, Instalação, Funcionamento, Reparação, Reciclagem Experiência do adjudicatário e obrigações</vt:lpstr>
      <vt:lpstr>5. Manutenção, Instalação, Funcionamento, Reparação, Reciclagem Experiência do adjudicatário e obrigações</vt:lpstr>
      <vt:lpstr>5. Manutenção, Instalação, Funcionamento, Reparação, Reciclagem Préqualificação</vt:lpstr>
      <vt:lpstr>6. Avaliação de propostas</vt:lpstr>
      <vt:lpstr>6. Avaliação de propostas</vt:lpstr>
      <vt:lpstr>6. Avaliação de propostas</vt:lpstr>
      <vt:lpstr>6. Avaliação de propostas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PremiumLightPro - presentation - english</dc:title>
  <dc:creator>Laura Abbate</dc:creator>
  <cp:lastModifiedBy>Joao Fong</cp:lastModifiedBy>
  <cp:revision>312</cp:revision>
  <dcterms:created xsi:type="dcterms:W3CDTF">2016-02-25T13:19:28Z</dcterms:created>
  <dcterms:modified xsi:type="dcterms:W3CDTF">2017-12-01T01:08:39Z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PremiumLightPro - presentation - english</vt:lpwstr>
  </property>
  <property fmtid="{D5CDD505-2E9C-101B-9397-08002B2CF9AE}" pid="3" name="SlideDescription">
    <vt:lpwstr/>
  </property>
</Properties>
</file>