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31"/>
  </p:notesMasterIdLst>
  <p:sldIdLst>
    <p:sldId id="374" r:id="rId2"/>
    <p:sldId id="405" r:id="rId3"/>
    <p:sldId id="360" r:id="rId4"/>
    <p:sldId id="375" r:id="rId5"/>
    <p:sldId id="385" r:id="rId6"/>
    <p:sldId id="378" r:id="rId7"/>
    <p:sldId id="380" r:id="rId8"/>
    <p:sldId id="383" r:id="rId9"/>
    <p:sldId id="384" r:id="rId10"/>
    <p:sldId id="381" r:id="rId11"/>
    <p:sldId id="387" r:id="rId12"/>
    <p:sldId id="388" r:id="rId13"/>
    <p:sldId id="389" r:id="rId14"/>
    <p:sldId id="390" r:id="rId15"/>
    <p:sldId id="386" r:id="rId16"/>
    <p:sldId id="392" r:id="rId17"/>
    <p:sldId id="391" r:id="rId18"/>
    <p:sldId id="393" r:id="rId19"/>
    <p:sldId id="396" r:id="rId20"/>
    <p:sldId id="395" r:id="rId21"/>
    <p:sldId id="394" r:id="rId22"/>
    <p:sldId id="404" r:id="rId23"/>
    <p:sldId id="397" r:id="rId24"/>
    <p:sldId id="398" r:id="rId25"/>
    <p:sldId id="399" r:id="rId26"/>
    <p:sldId id="400" r:id="rId27"/>
    <p:sldId id="401" r:id="rId28"/>
    <p:sldId id="402" r:id="rId29"/>
    <p:sldId id="406" r:id="rId30"/>
  </p:sldIdLst>
  <p:sldSz cx="9144000" cy="6858000" type="screen4x3"/>
  <p:notesSz cx="6858000" cy="9144000"/>
  <p:embeddedFontLst>
    <p:embeddedFont>
      <p:font typeface="Calibri" panose="020F0502020204030204" pitchFamily="34" charset="0"/>
      <p:regular r:id="rId32"/>
      <p:bold r:id="rId33"/>
      <p:italic r:id="rId34"/>
      <p:boldItalic r:id="rId35"/>
    </p:embeddedFont>
    <p:embeddedFont>
      <p:font typeface="Trebuchet MS" panose="020B0603020202020204" pitchFamily="34" charset="0"/>
      <p:regular r:id="rId36"/>
      <p:bold r:id="rId37"/>
      <p:italic r:id="rId38"/>
      <p:boldItalic r:id="rId39"/>
    </p:embeddedFont>
  </p:embeddedFont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go Silva" initials="HS"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A29"/>
    <a:srgbClr val="F8DB09"/>
    <a:srgbClr val="ACBBCB"/>
    <a:srgbClr val="728DAD"/>
    <a:srgbClr val="879DC1"/>
    <a:srgbClr val="536E9A"/>
    <a:srgbClr val="B30510"/>
    <a:srgbClr val="187E9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ittlere Formatvorlage 4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Dunkle Formatvorlage 2 - Akzent 5/Akz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Designformatvorlage 2 - Akz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Designformatvorlage 2 - Akz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66" autoAdjust="0"/>
    <p:restoredTop sz="85697" autoAdjust="0"/>
  </p:normalViewPr>
  <p:slideViewPr>
    <p:cSldViewPr snapToGrid="0" snapToObjects="1">
      <p:cViewPr varScale="1">
        <p:scale>
          <a:sx n="59" d="100"/>
          <a:sy n="59" d="100"/>
        </p:scale>
        <p:origin x="1776" y="72"/>
      </p:cViewPr>
      <p:guideLst>
        <p:guide orient="horz" pos="2160"/>
        <p:guide pos="2880"/>
      </p:guideLst>
    </p:cSldViewPr>
  </p:slideViewPr>
  <p:outlineViewPr>
    <p:cViewPr>
      <p:scale>
        <a:sx n="33" d="100"/>
        <a:sy n="33" d="100"/>
      </p:scale>
      <p:origin x="0" y="-1572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viewProps" Target="viewProp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E56310-195A-4399-92B4-EBA786461E69}"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6BE66D24-5FDF-48BD-BEEF-FDC91E792B54}">
      <dgm:prSet phldrT="[Text]"/>
      <dgm:spPr>
        <a:solidFill>
          <a:schemeClr val="tx1"/>
        </a:solidFill>
        <a:ln>
          <a:solidFill>
            <a:schemeClr val="tx1"/>
          </a:solidFill>
        </a:ln>
      </dgm:spPr>
      <dgm:t>
        <a:bodyPr/>
        <a:lstStyle/>
        <a:p>
          <a:r>
            <a:rPr lang="pt-PT" b="1" noProof="0" dirty="0" smtClean="0">
              <a:solidFill>
                <a:schemeClr val="bg1"/>
              </a:solidFill>
            </a:rPr>
            <a:t>1 </a:t>
          </a:r>
          <a:r>
            <a:rPr lang="pt-PT" b="1" noProof="0" dirty="0" err="1" smtClean="0">
              <a:solidFill>
                <a:schemeClr val="bg1"/>
              </a:solidFill>
            </a:rPr>
            <a:t>Sep</a:t>
          </a:r>
          <a:r>
            <a:rPr lang="pt-PT" b="1" noProof="0" dirty="0" smtClean="0">
              <a:solidFill>
                <a:schemeClr val="bg1"/>
              </a:solidFill>
            </a:rPr>
            <a:t>. 2009</a:t>
          </a:r>
          <a:endParaRPr lang="pt-PT" noProof="0" dirty="0"/>
        </a:p>
      </dgm:t>
    </dgm:pt>
    <dgm:pt modelId="{58BA16CC-E194-4026-8AEA-A30D7A9DA917}" type="parTrans" cxnId="{A55DE011-9371-4B39-908B-2F44EB4930DF}">
      <dgm:prSet/>
      <dgm:spPr/>
      <dgm:t>
        <a:bodyPr/>
        <a:lstStyle/>
        <a:p>
          <a:endParaRPr lang="pt-PT" noProof="0" dirty="0"/>
        </a:p>
      </dgm:t>
    </dgm:pt>
    <dgm:pt modelId="{16394FD1-CB43-40FA-9916-089A89255028}" type="sibTrans" cxnId="{A55DE011-9371-4B39-908B-2F44EB4930DF}">
      <dgm:prSet/>
      <dgm:spPr/>
      <dgm:t>
        <a:bodyPr/>
        <a:lstStyle/>
        <a:p>
          <a:endParaRPr lang="pt-PT" noProof="0" dirty="0"/>
        </a:p>
      </dgm:t>
    </dgm:pt>
    <dgm:pt modelId="{25B1E27E-7FBE-4F85-AD3F-7FD13889D989}">
      <dgm:prSet phldrT="[Text]"/>
      <dgm:spPr>
        <a:ln>
          <a:solidFill>
            <a:srgbClr val="FDEA29"/>
          </a:solidFill>
        </a:ln>
      </dgm:spPr>
      <dgm:t>
        <a:bodyPr/>
        <a:lstStyle/>
        <a:p>
          <a:r>
            <a:rPr lang="pt-PT" noProof="0" dirty="0" smtClean="0"/>
            <a:t>Lâmpadas claras: eliminação das lâmpadas incandescentes &gt; 100 W e lâmpadas de halogéneo ineficientes</a:t>
          </a:r>
          <a:endParaRPr lang="pt-PT" noProof="0" dirty="0"/>
        </a:p>
      </dgm:t>
    </dgm:pt>
    <dgm:pt modelId="{1F87C137-325B-403D-BA4D-69E6B33D9E9D}" type="parTrans" cxnId="{ED844ABD-EE10-4CC1-BD3E-0CCDCEB7C49F}">
      <dgm:prSet/>
      <dgm:spPr/>
      <dgm:t>
        <a:bodyPr/>
        <a:lstStyle/>
        <a:p>
          <a:endParaRPr lang="pt-PT" noProof="0" dirty="0"/>
        </a:p>
      </dgm:t>
    </dgm:pt>
    <dgm:pt modelId="{F5BAC1F8-450E-431B-BF84-1E0CF913A35E}" type="sibTrans" cxnId="{ED844ABD-EE10-4CC1-BD3E-0CCDCEB7C49F}">
      <dgm:prSet/>
      <dgm:spPr/>
      <dgm:t>
        <a:bodyPr/>
        <a:lstStyle/>
        <a:p>
          <a:endParaRPr lang="pt-PT" noProof="0" dirty="0"/>
        </a:p>
      </dgm:t>
    </dgm:pt>
    <dgm:pt modelId="{03CA3D88-2D8B-4D1B-A64F-7953100795DA}">
      <dgm:prSet phldrT="[Text]"/>
      <dgm:spPr>
        <a:solidFill>
          <a:schemeClr val="tx1"/>
        </a:solidFill>
        <a:ln>
          <a:solidFill>
            <a:schemeClr val="tx1"/>
          </a:solidFill>
        </a:ln>
      </dgm:spPr>
      <dgm:t>
        <a:bodyPr/>
        <a:lstStyle/>
        <a:p>
          <a:r>
            <a:rPr lang="pt-PT" b="1" noProof="0" dirty="0" smtClean="0">
              <a:solidFill>
                <a:schemeClr val="bg1"/>
              </a:solidFill>
            </a:rPr>
            <a:t>1 </a:t>
          </a:r>
          <a:r>
            <a:rPr lang="pt-PT" b="1" noProof="0" dirty="0" err="1" smtClean="0">
              <a:solidFill>
                <a:schemeClr val="bg1"/>
              </a:solidFill>
            </a:rPr>
            <a:t>Sep</a:t>
          </a:r>
          <a:r>
            <a:rPr lang="pt-PT" b="1" noProof="0" dirty="0" smtClean="0">
              <a:solidFill>
                <a:schemeClr val="bg1"/>
              </a:solidFill>
            </a:rPr>
            <a:t>. 2010</a:t>
          </a:r>
          <a:endParaRPr lang="pt-PT" noProof="0" dirty="0"/>
        </a:p>
      </dgm:t>
    </dgm:pt>
    <dgm:pt modelId="{7A4E69E4-2722-4E10-BB2C-F140547A052C}" type="parTrans" cxnId="{07C01A73-B10A-490D-BDC3-0C48A6ACA5B6}">
      <dgm:prSet/>
      <dgm:spPr/>
      <dgm:t>
        <a:bodyPr/>
        <a:lstStyle/>
        <a:p>
          <a:endParaRPr lang="pt-PT" noProof="0" dirty="0"/>
        </a:p>
      </dgm:t>
    </dgm:pt>
    <dgm:pt modelId="{5BAA76D6-119A-46AC-AE43-061DE5EE99E8}" type="sibTrans" cxnId="{07C01A73-B10A-490D-BDC3-0C48A6ACA5B6}">
      <dgm:prSet/>
      <dgm:spPr/>
      <dgm:t>
        <a:bodyPr/>
        <a:lstStyle/>
        <a:p>
          <a:endParaRPr lang="pt-PT" noProof="0" dirty="0"/>
        </a:p>
      </dgm:t>
    </dgm:pt>
    <dgm:pt modelId="{13B61BB4-F9E9-430E-99A5-5AC97EEBCFE1}">
      <dgm:prSet phldrT="[Text]"/>
      <dgm:spPr>
        <a:ln>
          <a:solidFill>
            <a:srgbClr val="FDEA29"/>
          </a:solidFill>
        </a:ln>
      </dgm:spPr>
      <dgm:t>
        <a:bodyPr/>
        <a:lstStyle/>
        <a:p>
          <a:r>
            <a:rPr lang="pt-PT" noProof="0" dirty="0" smtClean="0"/>
            <a:t>Lâmpadas claras: lâmpadas incandescentes ≥ 75 W são eliminadas.</a:t>
          </a:r>
          <a:endParaRPr lang="pt-PT" noProof="0" dirty="0"/>
        </a:p>
      </dgm:t>
    </dgm:pt>
    <dgm:pt modelId="{2B8F329B-98FA-46A1-8F0F-43D5AD647E4C}" type="parTrans" cxnId="{085C825F-8709-491A-8DEA-5FF0D18DAFAA}">
      <dgm:prSet/>
      <dgm:spPr/>
      <dgm:t>
        <a:bodyPr/>
        <a:lstStyle/>
        <a:p>
          <a:endParaRPr lang="pt-PT" noProof="0" dirty="0"/>
        </a:p>
      </dgm:t>
    </dgm:pt>
    <dgm:pt modelId="{427FA067-675B-4CFA-8265-40DE3B78639B}" type="sibTrans" cxnId="{085C825F-8709-491A-8DEA-5FF0D18DAFAA}">
      <dgm:prSet/>
      <dgm:spPr/>
      <dgm:t>
        <a:bodyPr/>
        <a:lstStyle/>
        <a:p>
          <a:endParaRPr lang="pt-PT" noProof="0" dirty="0"/>
        </a:p>
      </dgm:t>
    </dgm:pt>
    <dgm:pt modelId="{BE329D10-6C2D-4D95-87DF-C98C920CACDB}">
      <dgm:prSet phldrT="[Text]"/>
      <dgm:spPr>
        <a:solidFill>
          <a:schemeClr val="tx1"/>
        </a:solidFill>
        <a:ln>
          <a:solidFill>
            <a:schemeClr val="tx1"/>
          </a:solidFill>
        </a:ln>
      </dgm:spPr>
      <dgm:t>
        <a:bodyPr/>
        <a:lstStyle/>
        <a:p>
          <a:r>
            <a:rPr lang="pt-PT" b="1" noProof="0" dirty="0" smtClean="0">
              <a:solidFill>
                <a:schemeClr val="bg1"/>
              </a:solidFill>
            </a:rPr>
            <a:t>1 </a:t>
          </a:r>
          <a:r>
            <a:rPr lang="pt-PT" b="1" noProof="0" dirty="0" err="1" smtClean="0">
              <a:solidFill>
                <a:schemeClr val="bg1"/>
              </a:solidFill>
            </a:rPr>
            <a:t>Sep</a:t>
          </a:r>
          <a:r>
            <a:rPr lang="pt-PT" b="1" noProof="0" dirty="0" smtClean="0">
              <a:solidFill>
                <a:schemeClr val="bg1"/>
              </a:solidFill>
            </a:rPr>
            <a:t>. 2011</a:t>
          </a:r>
          <a:endParaRPr lang="pt-PT" noProof="0" dirty="0"/>
        </a:p>
      </dgm:t>
    </dgm:pt>
    <dgm:pt modelId="{0AB0796F-6C62-4209-9D86-01395BAECF0D}" type="parTrans" cxnId="{9FA74E57-3029-48BC-910D-75FCBC248F35}">
      <dgm:prSet/>
      <dgm:spPr/>
      <dgm:t>
        <a:bodyPr/>
        <a:lstStyle/>
        <a:p>
          <a:endParaRPr lang="pt-PT" noProof="0" dirty="0"/>
        </a:p>
      </dgm:t>
    </dgm:pt>
    <dgm:pt modelId="{D32AAA29-132E-48BA-A439-AB919F70AD04}" type="sibTrans" cxnId="{9FA74E57-3029-48BC-910D-75FCBC248F35}">
      <dgm:prSet/>
      <dgm:spPr/>
      <dgm:t>
        <a:bodyPr/>
        <a:lstStyle/>
        <a:p>
          <a:endParaRPr lang="pt-PT" noProof="0" dirty="0"/>
        </a:p>
      </dgm:t>
    </dgm:pt>
    <dgm:pt modelId="{8E99469E-108A-4066-9B56-744C6D72C62A}">
      <dgm:prSet phldrT="[Text]"/>
      <dgm:spPr>
        <a:ln>
          <a:solidFill>
            <a:srgbClr val="FDEA29"/>
          </a:solidFill>
        </a:ln>
      </dgm:spPr>
      <dgm:t>
        <a:bodyPr/>
        <a:lstStyle/>
        <a:p>
          <a:r>
            <a:rPr lang="pt-PT" noProof="0" dirty="0" smtClean="0"/>
            <a:t>Lâmpadas claras: lâmpadas incandescentes ≥ 60 W são eliminadas.</a:t>
          </a:r>
          <a:endParaRPr lang="pt-PT" noProof="0" dirty="0"/>
        </a:p>
      </dgm:t>
    </dgm:pt>
    <dgm:pt modelId="{F37C72E3-E6CA-4B84-9F8D-5C3937D46925}" type="parTrans" cxnId="{6228ACCA-0793-4D68-8650-AB0591533C82}">
      <dgm:prSet/>
      <dgm:spPr/>
      <dgm:t>
        <a:bodyPr/>
        <a:lstStyle/>
        <a:p>
          <a:endParaRPr lang="pt-PT" noProof="0" dirty="0"/>
        </a:p>
      </dgm:t>
    </dgm:pt>
    <dgm:pt modelId="{F9E76C1C-D6D7-4DAB-B4C0-2C630A54D021}" type="sibTrans" cxnId="{6228ACCA-0793-4D68-8650-AB0591533C82}">
      <dgm:prSet/>
      <dgm:spPr/>
      <dgm:t>
        <a:bodyPr/>
        <a:lstStyle/>
        <a:p>
          <a:endParaRPr lang="pt-PT" noProof="0" dirty="0"/>
        </a:p>
      </dgm:t>
    </dgm:pt>
    <dgm:pt modelId="{E24BF385-FCC0-4B1B-9FAB-2FB34FEBB899}">
      <dgm:prSet phldrT="[Text]"/>
      <dgm:spPr>
        <a:solidFill>
          <a:schemeClr val="tx1"/>
        </a:solidFill>
        <a:ln>
          <a:solidFill>
            <a:schemeClr val="tx1"/>
          </a:solidFill>
        </a:ln>
      </dgm:spPr>
      <dgm:t>
        <a:bodyPr/>
        <a:lstStyle/>
        <a:p>
          <a:r>
            <a:rPr lang="pt-PT" b="1" noProof="0" dirty="0" smtClean="0">
              <a:solidFill>
                <a:schemeClr val="bg1"/>
              </a:solidFill>
            </a:rPr>
            <a:t>1 </a:t>
          </a:r>
          <a:r>
            <a:rPr lang="pt-PT" b="1" noProof="0" dirty="0" err="1" smtClean="0">
              <a:solidFill>
                <a:schemeClr val="bg1"/>
              </a:solidFill>
            </a:rPr>
            <a:t>Sep</a:t>
          </a:r>
          <a:r>
            <a:rPr lang="pt-PT" b="1" noProof="0" dirty="0" smtClean="0">
              <a:solidFill>
                <a:schemeClr val="bg1"/>
              </a:solidFill>
            </a:rPr>
            <a:t>. 2012</a:t>
          </a:r>
          <a:endParaRPr lang="pt-PT" noProof="0" dirty="0"/>
        </a:p>
      </dgm:t>
    </dgm:pt>
    <dgm:pt modelId="{3D6F9AA4-9BF6-4E66-A706-3D09F884BB8C}" type="parTrans" cxnId="{6E8E7B50-28FE-4135-AC98-BCE20D7F8EFE}">
      <dgm:prSet/>
      <dgm:spPr/>
      <dgm:t>
        <a:bodyPr/>
        <a:lstStyle/>
        <a:p>
          <a:endParaRPr lang="pt-PT" noProof="0" dirty="0"/>
        </a:p>
      </dgm:t>
    </dgm:pt>
    <dgm:pt modelId="{D102DB36-6CEB-49C5-A5B5-40105B592184}" type="sibTrans" cxnId="{6E8E7B50-28FE-4135-AC98-BCE20D7F8EFE}">
      <dgm:prSet/>
      <dgm:spPr/>
      <dgm:t>
        <a:bodyPr/>
        <a:lstStyle/>
        <a:p>
          <a:endParaRPr lang="pt-PT" noProof="0" dirty="0"/>
        </a:p>
      </dgm:t>
    </dgm:pt>
    <dgm:pt modelId="{05F62C97-354E-4AB5-9143-8940098650B4}">
      <dgm:prSet phldrT="[Text]"/>
      <dgm:spPr>
        <a:solidFill>
          <a:schemeClr val="tx1"/>
        </a:solidFill>
        <a:ln>
          <a:solidFill>
            <a:schemeClr val="tx1"/>
          </a:solidFill>
        </a:ln>
      </dgm:spPr>
      <dgm:t>
        <a:bodyPr/>
        <a:lstStyle/>
        <a:p>
          <a:r>
            <a:rPr lang="pt-PT" b="1" noProof="0" dirty="0" smtClean="0">
              <a:solidFill>
                <a:schemeClr val="bg1"/>
              </a:solidFill>
            </a:rPr>
            <a:t>1 </a:t>
          </a:r>
          <a:r>
            <a:rPr lang="pt-PT" b="1" noProof="0" dirty="0" err="1" smtClean="0">
              <a:solidFill>
                <a:schemeClr val="bg1"/>
              </a:solidFill>
            </a:rPr>
            <a:t>Sep</a:t>
          </a:r>
          <a:r>
            <a:rPr lang="pt-PT" b="1" noProof="0" dirty="0" smtClean="0">
              <a:solidFill>
                <a:schemeClr val="bg1"/>
              </a:solidFill>
            </a:rPr>
            <a:t>. 2013</a:t>
          </a:r>
          <a:endParaRPr lang="pt-PT" noProof="0" dirty="0"/>
        </a:p>
      </dgm:t>
    </dgm:pt>
    <dgm:pt modelId="{32F09242-6419-45B0-9032-EA1C8843F17B}" type="parTrans" cxnId="{43A660BD-263F-44CD-AC72-4521C12626DD}">
      <dgm:prSet/>
      <dgm:spPr/>
      <dgm:t>
        <a:bodyPr/>
        <a:lstStyle/>
        <a:p>
          <a:endParaRPr lang="pt-PT" noProof="0" dirty="0"/>
        </a:p>
      </dgm:t>
    </dgm:pt>
    <dgm:pt modelId="{5204C1B1-DCB3-4061-8512-ACF6E4F022CE}" type="sibTrans" cxnId="{43A660BD-263F-44CD-AC72-4521C12626DD}">
      <dgm:prSet/>
      <dgm:spPr/>
      <dgm:t>
        <a:bodyPr/>
        <a:lstStyle/>
        <a:p>
          <a:endParaRPr lang="pt-PT" noProof="0" dirty="0"/>
        </a:p>
      </dgm:t>
    </dgm:pt>
    <dgm:pt modelId="{2D23254A-8CA1-4355-B08E-616E83E0BA31}">
      <dgm:prSet phldrT="[Text]"/>
      <dgm:spPr>
        <a:ln>
          <a:solidFill>
            <a:srgbClr val="FDEA29"/>
          </a:solidFill>
        </a:ln>
      </dgm:spPr>
      <dgm:t>
        <a:bodyPr/>
        <a:lstStyle/>
        <a:p>
          <a:r>
            <a:rPr lang="pt-PT" noProof="0" dirty="0" smtClean="0"/>
            <a:t>Lâmpadas claras: lâmpadas incandescentes ≥ 7 W são eliminadas.</a:t>
          </a:r>
          <a:endParaRPr lang="pt-PT" noProof="0" dirty="0"/>
        </a:p>
      </dgm:t>
    </dgm:pt>
    <dgm:pt modelId="{695A5815-B486-4F44-855F-261E1FF94D7B}" type="parTrans" cxnId="{7B6B1524-B8F2-4455-8820-5045523A9711}">
      <dgm:prSet/>
      <dgm:spPr/>
      <dgm:t>
        <a:bodyPr/>
        <a:lstStyle/>
        <a:p>
          <a:endParaRPr lang="pt-PT" noProof="0" dirty="0"/>
        </a:p>
      </dgm:t>
    </dgm:pt>
    <dgm:pt modelId="{D2CDA3AE-948D-44DA-9A0D-0D30A4851D25}" type="sibTrans" cxnId="{7B6B1524-B8F2-4455-8820-5045523A9711}">
      <dgm:prSet/>
      <dgm:spPr/>
      <dgm:t>
        <a:bodyPr/>
        <a:lstStyle/>
        <a:p>
          <a:endParaRPr lang="pt-PT" noProof="0" dirty="0"/>
        </a:p>
      </dgm:t>
    </dgm:pt>
    <dgm:pt modelId="{B439670D-4E4D-4233-9F10-3C568A39A7AC}">
      <dgm:prSet phldrT="[Text]"/>
      <dgm:spPr>
        <a:solidFill>
          <a:schemeClr val="tx1"/>
        </a:solidFill>
        <a:ln>
          <a:solidFill>
            <a:schemeClr val="tx1"/>
          </a:solidFill>
        </a:ln>
      </dgm:spPr>
      <dgm:t>
        <a:bodyPr/>
        <a:lstStyle/>
        <a:p>
          <a:r>
            <a:rPr lang="pt-PT" b="1" noProof="0" dirty="0" smtClean="0">
              <a:solidFill>
                <a:schemeClr val="bg1"/>
              </a:solidFill>
            </a:rPr>
            <a:t>1 </a:t>
          </a:r>
          <a:r>
            <a:rPr lang="pt-PT" b="1" noProof="0" dirty="0" err="1" smtClean="0">
              <a:solidFill>
                <a:schemeClr val="bg1"/>
              </a:solidFill>
            </a:rPr>
            <a:t>Sep</a:t>
          </a:r>
          <a:r>
            <a:rPr lang="pt-PT" b="1" noProof="0" dirty="0" smtClean="0">
              <a:solidFill>
                <a:schemeClr val="bg1"/>
              </a:solidFill>
            </a:rPr>
            <a:t>. 2018</a:t>
          </a:r>
          <a:endParaRPr lang="pt-PT" noProof="0" dirty="0"/>
        </a:p>
      </dgm:t>
    </dgm:pt>
    <dgm:pt modelId="{4288BA94-8CF8-4C06-9157-91DEA20274CD}" type="parTrans" cxnId="{164EEAC9-82A5-459F-87D4-41B68B41C218}">
      <dgm:prSet/>
      <dgm:spPr/>
      <dgm:t>
        <a:bodyPr/>
        <a:lstStyle/>
        <a:p>
          <a:endParaRPr lang="pt-PT" noProof="0" dirty="0"/>
        </a:p>
      </dgm:t>
    </dgm:pt>
    <dgm:pt modelId="{B5B1FCA8-4236-4E38-B966-14BDFE05D099}" type="sibTrans" cxnId="{164EEAC9-82A5-459F-87D4-41B68B41C218}">
      <dgm:prSet/>
      <dgm:spPr/>
      <dgm:t>
        <a:bodyPr/>
        <a:lstStyle/>
        <a:p>
          <a:endParaRPr lang="pt-PT" noProof="0" dirty="0"/>
        </a:p>
      </dgm:t>
    </dgm:pt>
    <dgm:pt modelId="{B809D2E8-873C-4821-ABA5-05B0F5292E87}">
      <dgm:prSet/>
      <dgm:spPr>
        <a:ln>
          <a:solidFill>
            <a:srgbClr val="FDEA29"/>
          </a:solidFill>
        </a:ln>
      </dgm:spPr>
      <dgm:t>
        <a:bodyPr/>
        <a:lstStyle/>
        <a:p>
          <a:r>
            <a:rPr lang="pt-PT" noProof="0" dirty="0" smtClean="0"/>
            <a:t>Lâmpadas foscas: Todas as lâmpadas foscas incandescentes e de halogéneo são eliminadas.</a:t>
          </a:r>
          <a:endParaRPr lang="pt-PT" noProof="0" dirty="0"/>
        </a:p>
      </dgm:t>
    </dgm:pt>
    <dgm:pt modelId="{76885F8E-E49F-46D3-A20B-ECA4A825EB5B}" type="parTrans" cxnId="{E7DFB6A1-ADA9-4EA5-80EB-03587696A738}">
      <dgm:prSet/>
      <dgm:spPr/>
      <dgm:t>
        <a:bodyPr/>
        <a:lstStyle/>
        <a:p>
          <a:endParaRPr lang="pt-PT" noProof="0" dirty="0"/>
        </a:p>
      </dgm:t>
    </dgm:pt>
    <dgm:pt modelId="{E49B0B31-6AEE-4C8D-B6FE-36DC4F4A3861}" type="sibTrans" cxnId="{E7DFB6A1-ADA9-4EA5-80EB-03587696A738}">
      <dgm:prSet/>
      <dgm:spPr/>
      <dgm:t>
        <a:bodyPr/>
        <a:lstStyle/>
        <a:p>
          <a:endParaRPr lang="pt-PT" noProof="0" dirty="0"/>
        </a:p>
      </dgm:t>
    </dgm:pt>
    <dgm:pt modelId="{BE9EF3DF-8C8C-416E-A483-6AD014AA5182}">
      <dgm:prSet phldrT="[Text]"/>
      <dgm:spPr>
        <a:ln>
          <a:solidFill>
            <a:srgbClr val="FDEA29"/>
          </a:solidFill>
        </a:ln>
      </dgm:spPr>
      <dgm:t>
        <a:bodyPr/>
        <a:lstStyle/>
        <a:p>
          <a:r>
            <a:rPr lang="pt-PT" noProof="0" dirty="0" smtClean="0"/>
            <a:t>Lâmpadas claras: aumento dos requisitos de desempenho para todas as lâmpadas abrangidas pela regulação (exceto lâmpadas LED)</a:t>
          </a:r>
          <a:endParaRPr lang="pt-PT" noProof="0" dirty="0"/>
        </a:p>
      </dgm:t>
    </dgm:pt>
    <dgm:pt modelId="{14B2B317-F42C-4F88-9003-7F8B6127A28B}" type="parTrans" cxnId="{957FE7C8-9294-451D-8012-E678F48545EE}">
      <dgm:prSet/>
      <dgm:spPr/>
      <dgm:t>
        <a:bodyPr/>
        <a:lstStyle/>
        <a:p>
          <a:endParaRPr lang="pt-PT" noProof="0" dirty="0"/>
        </a:p>
      </dgm:t>
    </dgm:pt>
    <dgm:pt modelId="{8747290F-B655-4530-B88C-8492B60F1460}" type="sibTrans" cxnId="{957FE7C8-9294-451D-8012-E678F48545EE}">
      <dgm:prSet/>
      <dgm:spPr/>
      <dgm:t>
        <a:bodyPr/>
        <a:lstStyle/>
        <a:p>
          <a:endParaRPr lang="pt-PT" noProof="0" dirty="0"/>
        </a:p>
      </dgm:t>
    </dgm:pt>
    <dgm:pt modelId="{4F7A4A30-B956-4403-9BF1-98335DC98A43}">
      <dgm:prSet phldrT="[Text]"/>
      <dgm:spPr>
        <a:ln>
          <a:solidFill>
            <a:srgbClr val="FDEA29"/>
          </a:solidFill>
        </a:ln>
      </dgm:spPr>
      <dgm:t>
        <a:bodyPr/>
        <a:lstStyle/>
        <a:p>
          <a:r>
            <a:rPr lang="pt-PT" noProof="0" dirty="0" smtClean="0"/>
            <a:t>Lâmpadas claras: lâmpadas de halogéneo são eliminadas (adiado desde 2016)</a:t>
          </a:r>
          <a:endParaRPr lang="pt-PT" noProof="0" dirty="0"/>
        </a:p>
      </dgm:t>
    </dgm:pt>
    <dgm:pt modelId="{EE6921A3-300A-490E-9F55-5892B160DC0D}" type="parTrans" cxnId="{C139FFB8-C58B-4CB9-A151-93339CC77C1F}">
      <dgm:prSet/>
      <dgm:spPr/>
      <dgm:t>
        <a:bodyPr/>
        <a:lstStyle/>
        <a:p>
          <a:endParaRPr lang="pt-PT" noProof="0" dirty="0"/>
        </a:p>
      </dgm:t>
    </dgm:pt>
    <dgm:pt modelId="{081F2DC2-2984-4805-A07A-B36CA84580EB}" type="sibTrans" cxnId="{C139FFB8-C58B-4CB9-A151-93339CC77C1F}">
      <dgm:prSet/>
      <dgm:spPr/>
      <dgm:t>
        <a:bodyPr/>
        <a:lstStyle/>
        <a:p>
          <a:endParaRPr lang="pt-PT" noProof="0" dirty="0"/>
        </a:p>
      </dgm:t>
    </dgm:pt>
    <dgm:pt modelId="{26B63EAA-EB8A-4479-A83C-3657F2056ACC}" type="pres">
      <dgm:prSet presAssocID="{EDE56310-195A-4399-92B4-EBA786461E69}" presName="linearFlow" presStyleCnt="0">
        <dgm:presLayoutVars>
          <dgm:dir/>
          <dgm:animLvl val="lvl"/>
          <dgm:resizeHandles val="exact"/>
        </dgm:presLayoutVars>
      </dgm:prSet>
      <dgm:spPr/>
      <dgm:t>
        <a:bodyPr/>
        <a:lstStyle/>
        <a:p>
          <a:endParaRPr lang="en-US"/>
        </a:p>
      </dgm:t>
    </dgm:pt>
    <dgm:pt modelId="{FEB9E0B9-546A-4288-B7A9-4D825683100A}" type="pres">
      <dgm:prSet presAssocID="{6BE66D24-5FDF-48BD-BEEF-FDC91E792B54}" presName="composite" presStyleCnt="0"/>
      <dgm:spPr/>
    </dgm:pt>
    <dgm:pt modelId="{6F07BDCE-D195-4E01-B111-5894F719B766}" type="pres">
      <dgm:prSet presAssocID="{6BE66D24-5FDF-48BD-BEEF-FDC91E792B54}" presName="parentText" presStyleLbl="alignNode1" presStyleIdx="0" presStyleCnt="6">
        <dgm:presLayoutVars>
          <dgm:chMax val="1"/>
          <dgm:bulletEnabled val="1"/>
        </dgm:presLayoutVars>
      </dgm:prSet>
      <dgm:spPr/>
      <dgm:t>
        <a:bodyPr/>
        <a:lstStyle/>
        <a:p>
          <a:endParaRPr lang="en-US"/>
        </a:p>
      </dgm:t>
    </dgm:pt>
    <dgm:pt modelId="{EE285F03-4609-4AC5-BEAE-E6E6EBA07BA4}" type="pres">
      <dgm:prSet presAssocID="{6BE66D24-5FDF-48BD-BEEF-FDC91E792B54}" presName="descendantText" presStyleLbl="alignAcc1" presStyleIdx="0" presStyleCnt="6">
        <dgm:presLayoutVars>
          <dgm:bulletEnabled val="1"/>
        </dgm:presLayoutVars>
      </dgm:prSet>
      <dgm:spPr/>
      <dgm:t>
        <a:bodyPr/>
        <a:lstStyle/>
        <a:p>
          <a:endParaRPr lang="en-US"/>
        </a:p>
      </dgm:t>
    </dgm:pt>
    <dgm:pt modelId="{0E475CCE-D97D-43E4-9E41-2540FED60AE1}" type="pres">
      <dgm:prSet presAssocID="{16394FD1-CB43-40FA-9916-089A89255028}" presName="sp" presStyleCnt="0"/>
      <dgm:spPr/>
    </dgm:pt>
    <dgm:pt modelId="{D07D2369-CF9F-44CB-BEBB-B681DBB8E8C1}" type="pres">
      <dgm:prSet presAssocID="{03CA3D88-2D8B-4D1B-A64F-7953100795DA}" presName="composite" presStyleCnt="0"/>
      <dgm:spPr/>
    </dgm:pt>
    <dgm:pt modelId="{FDE2ACF6-87B2-4378-9102-B9C9268C70F1}" type="pres">
      <dgm:prSet presAssocID="{03CA3D88-2D8B-4D1B-A64F-7953100795DA}" presName="parentText" presStyleLbl="alignNode1" presStyleIdx="1" presStyleCnt="6">
        <dgm:presLayoutVars>
          <dgm:chMax val="1"/>
          <dgm:bulletEnabled val="1"/>
        </dgm:presLayoutVars>
      </dgm:prSet>
      <dgm:spPr/>
      <dgm:t>
        <a:bodyPr/>
        <a:lstStyle/>
        <a:p>
          <a:endParaRPr lang="en-US"/>
        </a:p>
      </dgm:t>
    </dgm:pt>
    <dgm:pt modelId="{9D994644-23B0-4EBA-969B-D5DFB6324FB0}" type="pres">
      <dgm:prSet presAssocID="{03CA3D88-2D8B-4D1B-A64F-7953100795DA}" presName="descendantText" presStyleLbl="alignAcc1" presStyleIdx="1" presStyleCnt="6">
        <dgm:presLayoutVars>
          <dgm:bulletEnabled val="1"/>
        </dgm:presLayoutVars>
      </dgm:prSet>
      <dgm:spPr/>
      <dgm:t>
        <a:bodyPr/>
        <a:lstStyle/>
        <a:p>
          <a:endParaRPr lang="en-US"/>
        </a:p>
      </dgm:t>
    </dgm:pt>
    <dgm:pt modelId="{E044AE4A-5441-4A3E-A225-280E6E67E862}" type="pres">
      <dgm:prSet presAssocID="{5BAA76D6-119A-46AC-AE43-061DE5EE99E8}" presName="sp" presStyleCnt="0"/>
      <dgm:spPr/>
    </dgm:pt>
    <dgm:pt modelId="{5A5F6C78-46AF-4EDB-B7F4-4F0562DAF5A0}" type="pres">
      <dgm:prSet presAssocID="{BE329D10-6C2D-4D95-87DF-C98C920CACDB}" presName="composite" presStyleCnt="0"/>
      <dgm:spPr/>
    </dgm:pt>
    <dgm:pt modelId="{BD8ECC4C-2338-4171-A994-D9890E65B904}" type="pres">
      <dgm:prSet presAssocID="{BE329D10-6C2D-4D95-87DF-C98C920CACDB}" presName="parentText" presStyleLbl="alignNode1" presStyleIdx="2" presStyleCnt="6">
        <dgm:presLayoutVars>
          <dgm:chMax val="1"/>
          <dgm:bulletEnabled val="1"/>
        </dgm:presLayoutVars>
      </dgm:prSet>
      <dgm:spPr/>
      <dgm:t>
        <a:bodyPr/>
        <a:lstStyle/>
        <a:p>
          <a:endParaRPr lang="en-US"/>
        </a:p>
      </dgm:t>
    </dgm:pt>
    <dgm:pt modelId="{267A48D3-6DE0-4E7F-B1EC-2698F32506FD}" type="pres">
      <dgm:prSet presAssocID="{BE329D10-6C2D-4D95-87DF-C98C920CACDB}" presName="descendantText" presStyleLbl="alignAcc1" presStyleIdx="2" presStyleCnt="6">
        <dgm:presLayoutVars>
          <dgm:bulletEnabled val="1"/>
        </dgm:presLayoutVars>
      </dgm:prSet>
      <dgm:spPr/>
      <dgm:t>
        <a:bodyPr/>
        <a:lstStyle/>
        <a:p>
          <a:endParaRPr lang="en-US"/>
        </a:p>
      </dgm:t>
    </dgm:pt>
    <dgm:pt modelId="{F67D2794-02CB-460C-A985-749A10470CA8}" type="pres">
      <dgm:prSet presAssocID="{D32AAA29-132E-48BA-A439-AB919F70AD04}" presName="sp" presStyleCnt="0"/>
      <dgm:spPr/>
    </dgm:pt>
    <dgm:pt modelId="{CBE10DD7-8712-46EB-8581-E9AB00DBD896}" type="pres">
      <dgm:prSet presAssocID="{E24BF385-FCC0-4B1B-9FAB-2FB34FEBB899}" presName="composite" presStyleCnt="0"/>
      <dgm:spPr/>
    </dgm:pt>
    <dgm:pt modelId="{97DF44E0-62C8-4BD8-8E40-B0B5C23F4293}" type="pres">
      <dgm:prSet presAssocID="{E24BF385-FCC0-4B1B-9FAB-2FB34FEBB899}" presName="parentText" presStyleLbl="alignNode1" presStyleIdx="3" presStyleCnt="6">
        <dgm:presLayoutVars>
          <dgm:chMax val="1"/>
          <dgm:bulletEnabled val="1"/>
        </dgm:presLayoutVars>
      </dgm:prSet>
      <dgm:spPr/>
      <dgm:t>
        <a:bodyPr/>
        <a:lstStyle/>
        <a:p>
          <a:endParaRPr lang="en-US"/>
        </a:p>
      </dgm:t>
    </dgm:pt>
    <dgm:pt modelId="{1D8BEDC8-8254-4B61-BA21-9B6E381BD928}" type="pres">
      <dgm:prSet presAssocID="{E24BF385-FCC0-4B1B-9FAB-2FB34FEBB899}" presName="descendantText" presStyleLbl="alignAcc1" presStyleIdx="3" presStyleCnt="6">
        <dgm:presLayoutVars>
          <dgm:bulletEnabled val="1"/>
        </dgm:presLayoutVars>
      </dgm:prSet>
      <dgm:spPr/>
      <dgm:t>
        <a:bodyPr/>
        <a:lstStyle/>
        <a:p>
          <a:endParaRPr lang="en-US"/>
        </a:p>
      </dgm:t>
    </dgm:pt>
    <dgm:pt modelId="{E0ABA551-07DA-487C-99CF-5DF794ADCC83}" type="pres">
      <dgm:prSet presAssocID="{D102DB36-6CEB-49C5-A5B5-40105B592184}" presName="sp" presStyleCnt="0"/>
      <dgm:spPr/>
    </dgm:pt>
    <dgm:pt modelId="{4FAEFE54-47AD-4594-A133-A9A3E7A5C5A1}" type="pres">
      <dgm:prSet presAssocID="{05F62C97-354E-4AB5-9143-8940098650B4}" presName="composite" presStyleCnt="0"/>
      <dgm:spPr/>
    </dgm:pt>
    <dgm:pt modelId="{03E3B908-F1E4-4A78-A600-21E30714F424}" type="pres">
      <dgm:prSet presAssocID="{05F62C97-354E-4AB5-9143-8940098650B4}" presName="parentText" presStyleLbl="alignNode1" presStyleIdx="4" presStyleCnt="6">
        <dgm:presLayoutVars>
          <dgm:chMax val="1"/>
          <dgm:bulletEnabled val="1"/>
        </dgm:presLayoutVars>
      </dgm:prSet>
      <dgm:spPr/>
      <dgm:t>
        <a:bodyPr/>
        <a:lstStyle/>
        <a:p>
          <a:endParaRPr lang="en-US"/>
        </a:p>
      </dgm:t>
    </dgm:pt>
    <dgm:pt modelId="{CE67C09B-9427-48CC-83A9-85D4ABE6DFB7}" type="pres">
      <dgm:prSet presAssocID="{05F62C97-354E-4AB5-9143-8940098650B4}" presName="descendantText" presStyleLbl="alignAcc1" presStyleIdx="4" presStyleCnt="6">
        <dgm:presLayoutVars>
          <dgm:bulletEnabled val="1"/>
        </dgm:presLayoutVars>
      </dgm:prSet>
      <dgm:spPr/>
      <dgm:t>
        <a:bodyPr/>
        <a:lstStyle/>
        <a:p>
          <a:endParaRPr lang="en-US"/>
        </a:p>
      </dgm:t>
    </dgm:pt>
    <dgm:pt modelId="{1E9E2FD3-13A4-4BFA-9F92-7EA3C2221ECA}" type="pres">
      <dgm:prSet presAssocID="{5204C1B1-DCB3-4061-8512-ACF6E4F022CE}" presName="sp" presStyleCnt="0"/>
      <dgm:spPr/>
    </dgm:pt>
    <dgm:pt modelId="{9FC1AD16-FB92-422F-B34E-FD0C7FBC4DFD}" type="pres">
      <dgm:prSet presAssocID="{B439670D-4E4D-4233-9F10-3C568A39A7AC}" presName="composite" presStyleCnt="0"/>
      <dgm:spPr/>
    </dgm:pt>
    <dgm:pt modelId="{941BB332-6B74-4C38-BE60-01F0EA68A789}" type="pres">
      <dgm:prSet presAssocID="{B439670D-4E4D-4233-9F10-3C568A39A7AC}" presName="parentText" presStyleLbl="alignNode1" presStyleIdx="5" presStyleCnt="6">
        <dgm:presLayoutVars>
          <dgm:chMax val="1"/>
          <dgm:bulletEnabled val="1"/>
        </dgm:presLayoutVars>
      </dgm:prSet>
      <dgm:spPr/>
      <dgm:t>
        <a:bodyPr/>
        <a:lstStyle/>
        <a:p>
          <a:endParaRPr lang="en-US"/>
        </a:p>
      </dgm:t>
    </dgm:pt>
    <dgm:pt modelId="{F2B52741-5F2B-42B9-B672-ACB9FCD3D4E6}" type="pres">
      <dgm:prSet presAssocID="{B439670D-4E4D-4233-9F10-3C568A39A7AC}" presName="descendantText" presStyleLbl="alignAcc1" presStyleIdx="5" presStyleCnt="6">
        <dgm:presLayoutVars>
          <dgm:bulletEnabled val="1"/>
        </dgm:presLayoutVars>
      </dgm:prSet>
      <dgm:spPr/>
      <dgm:t>
        <a:bodyPr/>
        <a:lstStyle/>
        <a:p>
          <a:endParaRPr lang="en-US"/>
        </a:p>
      </dgm:t>
    </dgm:pt>
  </dgm:ptLst>
  <dgm:cxnLst>
    <dgm:cxn modelId="{1FCCC22A-AA63-43C7-8E1D-F7E95FDE533A}" type="presOf" srcId="{B809D2E8-873C-4821-ABA5-05B0F5292E87}" destId="{EE285F03-4609-4AC5-BEAE-E6E6EBA07BA4}" srcOrd="0" destOrd="1" presId="urn:microsoft.com/office/officeart/2005/8/layout/chevron2"/>
    <dgm:cxn modelId="{C139FFB8-C58B-4CB9-A151-93339CC77C1F}" srcId="{B439670D-4E4D-4233-9F10-3C568A39A7AC}" destId="{4F7A4A30-B956-4403-9BF1-98335DC98A43}" srcOrd="0" destOrd="0" parTransId="{EE6921A3-300A-490E-9F55-5892B160DC0D}" sibTransId="{081F2DC2-2984-4805-A07A-B36CA84580EB}"/>
    <dgm:cxn modelId="{7C077A74-8B66-4AB9-94D1-DB4B779CCDED}" type="presOf" srcId="{13B61BB4-F9E9-430E-99A5-5AC97EEBCFE1}" destId="{9D994644-23B0-4EBA-969B-D5DFB6324FB0}" srcOrd="0" destOrd="0" presId="urn:microsoft.com/office/officeart/2005/8/layout/chevron2"/>
    <dgm:cxn modelId="{E9E80619-3C3F-4FF6-A0E2-6541CDF4BA99}" type="presOf" srcId="{05F62C97-354E-4AB5-9143-8940098650B4}" destId="{03E3B908-F1E4-4A78-A600-21E30714F424}" srcOrd="0" destOrd="0" presId="urn:microsoft.com/office/officeart/2005/8/layout/chevron2"/>
    <dgm:cxn modelId="{07C01A73-B10A-490D-BDC3-0C48A6ACA5B6}" srcId="{EDE56310-195A-4399-92B4-EBA786461E69}" destId="{03CA3D88-2D8B-4D1B-A64F-7953100795DA}" srcOrd="1" destOrd="0" parTransId="{7A4E69E4-2722-4E10-BB2C-F140547A052C}" sibTransId="{5BAA76D6-119A-46AC-AE43-061DE5EE99E8}"/>
    <dgm:cxn modelId="{7B6B1524-B8F2-4455-8820-5045523A9711}" srcId="{E24BF385-FCC0-4B1B-9FAB-2FB34FEBB899}" destId="{2D23254A-8CA1-4355-B08E-616E83E0BA31}" srcOrd="0" destOrd="0" parTransId="{695A5815-B486-4F44-855F-261E1FF94D7B}" sibTransId="{D2CDA3AE-948D-44DA-9A0D-0D30A4851D25}"/>
    <dgm:cxn modelId="{C0ED1E0E-28BB-42FD-A57C-77183109E73A}" type="presOf" srcId="{BE329D10-6C2D-4D95-87DF-C98C920CACDB}" destId="{BD8ECC4C-2338-4171-A994-D9890E65B904}" srcOrd="0" destOrd="0" presId="urn:microsoft.com/office/officeart/2005/8/layout/chevron2"/>
    <dgm:cxn modelId="{86002B3D-CD07-4E55-92F6-A2F10785E618}" type="presOf" srcId="{03CA3D88-2D8B-4D1B-A64F-7953100795DA}" destId="{FDE2ACF6-87B2-4378-9102-B9C9268C70F1}" srcOrd="0" destOrd="0" presId="urn:microsoft.com/office/officeart/2005/8/layout/chevron2"/>
    <dgm:cxn modelId="{8159E8C2-9C21-4529-88CC-677C7D316CD5}" type="presOf" srcId="{BE9EF3DF-8C8C-416E-A483-6AD014AA5182}" destId="{CE67C09B-9427-48CC-83A9-85D4ABE6DFB7}" srcOrd="0" destOrd="0" presId="urn:microsoft.com/office/officeart/2005/8/layout/chevron2"/>
    <dgm:cxn modelId="{9FA74E57-3029-48BC-910D-75FCBC248F35}" srcId="{EDE56310-195A-4399-92B4-EBA786461E69}" destId="{BE329D10-6C2D-4D95-87DF-C98C920CACDB}" srcOrd="2" destOrd="0" parTransId="{0AB0796F-6C62-4209-9D86-01395BAECF0D}" sibTransId="{D32AAA29-132E-48BA-A439-AB919F70AD04}"/>
    <dgm:cxn modelId="{CF41B04A-48D8-457E-BD20-E723CABD89AC}" type="presOf" srcId="{2D23254A-8CA1-4355-B08E-616E83E0BA31}" destId="{1D8BEDC8-8254-4B61-BA21-9B6E381BD928}" srcOrd="0" destOrd="0" presId="urn:microsoft.com/office/officeart/2005/8/layout/chevron2"/>
    <dgm:cxn modelId="{6E8E7B50-28FE-4135-AC98-BCE20D7F8EFE}" srcId="{EDE56310-195A-4399-92B4-EBA786461E69}" destId="{E24BF385-FCC0-4B1B-9FAB-2FB34FEBB899}" srcOrd="3" destOrd="0" parTransId="{3D6F9AA4-9BF6-4E66-A706-3D09F884BB8C}" sibTransId="{D102DB36-6CEB-49C5-A5B5-40105B592184}"/>
    <dgm:cxn modelId="{6B1C3CB6-D8C7-41FD-AB99-CD0B750ECA93}" type="presOf" srcId="{4F7A4A30-B956-4403-9BF1-98335DC98A43}" destId="{F2B52741-5F2B-42B9-B672-ACB9FCD3D4E6}" srcOrd="0" destOrd="0" presId="urn:microsoft.com/office/officeart/2005/8/layout/chevron2"/>
    <dgm:cxn modelId="{085C825F-8709-491A-8DEA-5FF0D18DAFAA}" srcId="{03CA3D88-2D8B-4D1B-A64F-7953100795DA}" destId="{13B61BB4-F9E9-430E-99A5-5AC97EEBCFE1}" srcOrd="0" destOrd="0" parTransId="{2B8F329B-98FA-46A1-8F0F-43D5AD647E4C}" sibTransId="{427FA067-675B-4CFA-8265-40DE3B78639B}"/>
    <dgm:cxn modelId="{43A660BD-263F-44CD-AC72-4521C12626DD}" srcId="{EDE56310-195A-4399-92B4-EBA786461E69}" destId="{05F62C97-354E-4AB5-9143-8940098650B4}" srcOrd="4" destOrd="0" parTransId="{32F09242-6419-45B0-9032-EA1C8843F17B}" sibTransId="{5204C1B1-DCB3-4061-8512-ACF6E4F022CE}"/>
    <dgm:cxn modelId="{5D3B818D-1059-48F6-9A11-6A3C636AD1E7}" type="presOf" srcId="{E24BF385-FCC0-4B1B-9FAB-2FB34FEBB899}" destId="{97DF44E0-62C8-4BD8-8E40-B0B5C23F4293}" srcOrd="0" destOrd="0" presId="urn:microsoft.com/office/officeart/2005/8/layout/chevron2"/>
    <dgm:cxn modelId="{E7DFB6A1-ADA9-4EA5-80EB-03587696A738}" srcId="{6BE66D24-5FDF-48BD-BEEF-FDC91E792B54}" destId="{B809D2E8-873C-4821-ABA5-05B0F5292E87}" srcOrd="1" destOrd="0" parTransId="{76885F8E-E49F-46D3-A20B-ECA4A825EB5B}" sibTransId="{E49B0B31-6AEE-4C8D-B6FE-36DC4F4A3861}"/>
    <dgm:cxn modelId="{A55DE011-9371-4B39-908B-2F44EB4930DF}" srcId="{EDE56310-195A-4399-92B4-EBA786461E69}" destId="{6BE66D24-5FDF-48BD-BEEF-FDC91E792B54}" srcOrd="0" destOrd="0" parTransId="{58BA16CC-E194-4026-8AEA-A30D7A9DA917}" sibTransId="{16394FD1-CB43-40FA-9916-089A89255028}"/>
    <dgm:cxn modelId="{26DE01B9-2B27-4810-949D-A8BE011F6ED0}" type="presOf" srcId="{B439670D-4E4D-4233-9F10-3C568A39A7AC}" destId="{941BB332-6B74-4C38-BE60-01F0EA68A789}" srcOrd="0" destOrd="0" presId="urn:microsoft.com/office/officeart/2005/8/layout/chevron2"/>
    <dgm:cxn modelId="{ED844ABD-EE10-4CC1-BD3E-0CCDCEB7C49F}" srcId="{6BE66D24-5FDF-48BD-BEEF-FDC91E792B54}" destId="{25B1E27E-7FBE-4F85-AD3F-7FD13889D989}" srcOrd="0" destOrd="0" parTransId="{1F87C137-325B-403D-BA4D-69E6B33D9E9D}" sibTransId="{F5BAC1F8-450E-431B-BF84-1E0CF913A35E}"/>
    <dgm:cxn modelId="{6228ACCA-0793-4D68-8650-AB0591533C82}" srcId="{BE329D10-6C2D-4D95-87DF-C98C920CACDB}" destId="{8E99469E-108A-4066-9B56-744C6D72C62A}" srcOrd="0" destOrd="0" parTransId="{F37C72E3-E6CA-4B84-9F8D-5C3937D46925}" sibTransId="{F9E76C1C-D6D7-4DAB-B4C0-2C630A54D021}"/>
    <dgm:cxn modelId="{957FE7C8-9294-451D-8012-E678F48545EE}" srcId="{05F62C97-354E-4AB5-9143-8940098650B4}" destId="{BE9EF3DF-8C8C-416E-A483-6AD014AA5182}" srcOrd="0" destOrd="0" parTransId="{14B2B317-F42C-4F88-9003-7F8B6127A28B}" sibTransId="{8747290F-B655-4530-B88C-8492B60F1460}"/>
    <dgm:cxn modelId="{0846EEE1-0382-4149-AB41-D50C25C82FD2}" type="presOf" srcId="{EDE56310-195A-4399-92B4-EBA786461E69}" destId="{26B63EAA-EB8A-4479-A83C-3657F2056ACC}" srcOrd="0" destOrd="0" presId="urn:microsoft.com/office/officeart/2005/8/layout/chevron2"/>
    <dgm:cxn modelId="{293B7D09-9A27-461F-97B0-BDE94233819C}" type="presOf" srcId="{6BE66D24-5FDF-48BD-BEEF-FDC91E792B54}" destId="{6F07BDCE-D195-4E01-B111-5894F719B766}" srcOrd="0" destOrd="0" presId="urn:microsoft.com/office/officeart/2005/8/layout/chevron2"/>
    <dgm:cxn modelId="{164EEAC9-82A5-459F-87D4-41B68B41C218}" srcId="{EDE56310-195A-4399-92B4-EBA786461E69}" destId="{B439670D-4E4D-4233-9F10-3C568A39A7AC}" srcOrd="5" destOrd="0" parTransId="{4288BA94-8CF8-4C06-9157-91DEA20274CD}" sibTransId="{B5B1FCA8-4236-4E38-B966-14BDFE05D099}"/>
    <dgm:cxn modelId="{06A43425-E1CF-4C35-B607-0825BA5F18CD}" type="presOf" srcId="{8E99469E-108A-4066-9B56-744C6D72C62A}" destId="{267A48D3-6DE0-4E7F-B1EC-2698F32506FD}" srcOrd="0" destOrd="0" presId="urn:microsoft.com/office/officeart/2005/8/layout/chevron2"/>
    <dgm:cxn modelId="{B97AC0A2-0568-4587-85E2-0D32A2B1DC99}" type="presOf" srcId="{25B1E27E-7FBE-4F85-AD3F-7FD13889D989}" destId="{EE285F03-4609-4AC5-BEAE-E6E6EBA07BA4}" srcOrd="0" destOrd="0" presId="urn:microsoft.com/office/officeart/2005/8/layout/chevron2"/>
    <dgm:cxn modelId="{A675F834-8D9E-4D40-89CA-6CD7B6BA2DF8}" type="presParOf" srcId="{26B63EAA-EB8A-4479-A83C-3657F2056ACC}" destId="{FEB9E0B9-546A-4288-B7A9-4D825683100A}" srcOrd="0" destOrd="0" presId="urn:microsoft.com/office/officeart/2005/8/layout/chevron2"/>
    <dgm:cxn modelId="{5FA311E3-BBD4-4A55-94F6-9FD99FACD0CD}" type="presParOf" srcId="{FEB9E0B9-546A-4288-B7A9-4D825683100A}" destId="{6F07BDCE-D195-4E01-B111-5894F719B766}" srcOrd="0" destOrd="0" presId="urn:microsoft.com/office/officeart/2005/8/layout/chevron2"/>
    <dgm:cxn modelId="{C1A5E49C-788D-482F-BD0A-709676EC502A}" type="presParOf" srcId="{FEB9E0B9-546A-4288-B7A9-4D825683100A}" destId="{EE285F03-4609-4AC5-BEAE-E6E6EBA07BA4}" srcOrd="1" destOrd="0" presId="urn:microsoft.com/office/officeart/2005/8/layout/chevron2"/>
    <dgm:cxn modelId="{B27A0C41-68ED-4BBB-A1DD-9FCD4BFEEDCE}" type="presParOf" srcId="{26B63EAA-EB8A-4479-A83C-3657F2056ACC}" destId="{0E475CCE-D97D-43E4-9E41-2540FED60AE1}" srcOrd="1" destOrd="0" presId="urn:microsoft.com/office/officeart/2005/8/layout/chevron2"/>
    <dgm:cxn modelId="{03384F47-2FA0-452F-9822-9603812F2D8E}" type="presParOf" srcId="{26B63EAA-EB8A-4479-A83C-3657F2056ACC}" destId="{D07D2369-CF9F-44CB-BEBB-B681DBB8E8C1}" srcOrd="2" destOrd="0" presId="urn:microsoft.com/office/officeart/2005/8/layout/chevron2"/>
    <dgm:cxn modelId="{31BFD4A2-E56C-4EF4-BDD6-86F97B39C1C9}" type="presParOf" srcId="{D07D2369-CF9F-44CB-BEBB-B681DBB8E8C1}" destId="{FDE2ACF6-87B2-4378-9102-B9C9268C70F1}" srcOrd="0" destOrd="0" presId="urn:microsoft.com/office/officeart/2005/8/layout/chevron2"/>
    <dgm:cxn modelId="{D13ED165-337B-4B88-B170-72EC41CA1DEC}" type="presParOf" srcId="{D07D2369-CF9F-44CB-BEBB-B681DBB8E8C1}" destId="{9D994644-23B0-4EBA-969B-D5DFB6324FB0}" srcOrd="1" destOrd="0" presId="urn:microsoft.com/office/officeart/2005/8/layout/chevron2"/>
    <dgm:cxn modelId="{F9E5D36D-018D-4AB9-ABCB-A1E4B128F583}" type="presParOf" srcId="{26B63EAA-EB8A-4479-A83C-3657F2056ACC}" destId="{E044AE4A-5441-4A3E-A225-280E6E67E862}" srcOrd="3" destOrd="0" presId="urn:microsoft.com/office/officeart/2005/8/layout/chevron2"/>
    <dgm:cxn modelId="{5075CF9B-B0DA-4E73-8990-F55434E5ED55}" type="presParOf" srcId="{26B63EAA-EB8A-4479-A83C-3657F2056ACC}" destId="{5A5F6C78-46AF-4EDB-B7F4-4F0562DAF5A0}" srcOrd="4" destOrd="0" presId="urn:microsoft.com/office/officeart/2005/8/layout/chevron2"/>
    <dgm:cxn modelId="{247005DD-9B1B-4A1B-A3D5-98F20B71C20B}" type="presParOf" srcId="{5A5F6C78-46AF-4EDB-B7F4-4F0562DAF5A0}" destId="{BD8ECC4C-2338-4171-A994-D9890E65B904}" srcOrd="0" destOrd="0" presId="urn:microsoft.com/office/officeart/2005/8/layout/chevron2"/>
    <dgm:cxn modelId="{1392A289-F2E2-4285-9CAD-6DEE02EA95BF}" type="presParOf" srcId="{5A5F6C78-46AF-4EDB-B7F4-4F0562DAF5A0}" destId="{267A48D3-6DE0-4E7F-B1EC-2698F32506FD}" srcOrd="1" destOrd="0" presId="urn:microsoft.com/office/officeart/2005/8/layout/chevron2"/>
    <dgm:cxn modelId="{77A1A6C7-6F2C-4346-88E1-BA1745380781}" type="presParOf" srcId="{26B63EAA-EB8A-4479-A83C-3657F2056ACC}" destId="{F67D2794-02CB-460C-A985-749A10470CA8}" srcOrd="5" destOrd="0" presId="urn:microsoft.com/office/officeart/2005/8/layout/chevron2"/>
    <dgm:cxn modelId="{78BC1D76-5442-4368-903E-46A3EDD7E341}" type="presParOf" srcId="{26B63EAA-EB8A-4479-A83C-3657F2056ACC}" destId="{CBE10DD7-8712-46EB-8581-E9AB00DBD896}" srcOrd="6" destOrd="0" presId="urn:microsoft.com/office/officeart/2005/8/layout/chevron2"/>
    <dgm:cxn modelId="{83D40175-18BD-4ACF-921B-8E62D4FD780D}" type="presParOf" srcId="{CBE10DD7-8712-46EB-8581-E9AB00DBD896}" destId="{97DF44E0-62C8-4BD8-8E40-B0B5C23F4293}" srcOrd="0" destOrd="0" presId="urn:microsoft.com/office/officeart/2005/8/layout/chevron2"/>
    <dgm:cxn modelId="{5A3725A8-C327-4384-9F31-36660AB54440}" type="presParOf" srcId="{CBE10DD7-8712-46EB-8581-E9AB00DBD896}" destId="{1D8BEDC8-8254-4B61-BA21-9B6E381BD928}" srcOrd="1" destOrd="0" presId="urn:microsoft.com/office/officeart/2005/8/layout/chevron2"/>
    <dgm:cxn modelId="{0F741893-FFFB-4460-8CC8-5826DB1787F6}" type="presParOf" srcId="{26B63EAA-EB8A-4479-A83C-3657F2056ACC}" destId="{E0ABA551-07DA-487C-99CF-5DF794ADCC83}" srcOrd="7" destOrd="0" presId="urn:microsoft.com/office/officeart/2005/8/layout/chevron2"/>
    <dgm:cxn modelId="{AAC4F22B-4F06-4842-B47C-AFDD26A0C100}" type="presParOf" srcId="{26B63EAA-EB8A-4479-A83C-3657F2056ACC}" destId="{4FAEFE54-47AD-4594-A133-A9A3E7A5C5A1}" srcOrd="8" destOrd="0" presId="urn:microsoft.com/office/officeart/2005/8/layout/chevron2"/>
    <dgm:cxn modelId="{61A3F070-5768-4870-8864-1855C2E0FC99}" type="presParOf" srcId="{4FAEFE54-47AD-4594-A133-A9A3E7A5C5A1}" destId="{03E3B908-F1E4-4A78-A600-21E30714F424}" srcOrd="0" destOrd="0" presId="urn:microsoft.com/office/officeart/2005/8/layout/chevron2"/>
    <dgm:cxn modelId="{0A986863-0609-4EC9-81B6-AFF6AA2E70B5}" type="presParOf" srcId="{4FAEFE54-47AD-4594-A133-A9A3E7A5C5A1}" destId="{CE67C09B-9427-48CC-83A9-85D4ABE6DFB7}" srcOrd="1" destOrd="0" presId="urn:microsoft.com/office/officeart/2005/8/layout/chevron2"/>
    <dgm:cxn modelId="{31F1932C-C26E-436A-BAC0-65BB4B34CED7}" type="presParOf" srcId="{26B63EAA-EB8A-4479-A83C-3657F2056ACC}" destId="{1E9E2FD3-13A4-4BFA-9F92-7EA3C2221ECA}" srcOrd="9" destOrd="0" presId="urn:microsoft.com/office/officeart/2005/8/layout/chevron2"/>
    <dgm:cxn modelId="{CE387C88-DCFF-4B59-8FA2-C4C4DA1B3042}" type="presParOf" srcId="{26B63EAA-EB8A-4479-A83C-3657F2056ACC}" destId="{9FC1AD16-FB92-422F-B34E-FD0C7FBC4DFD}" srcOrd="10" destOrd="0" presId="urn:microsoft.com/office/officeart/2005/8/layout/chevron2"/>
    <dgm:cxn modelId="{07572250-D9DD-4D75-966B-B8D191E6E0C7}" type="presParOf" srcId="{9FC1AD16-FB92-422F-B34E-FD0C7FBC4DFD}" destId="{941BB332-6B74-4C38-BE60-01F0EA68A789}" srcOrd="0" destOrd="0" presId="urn:microsoft.com/office/officeart/2005/8/layout/chevron2"/>
    <dgm:cxn modelId="{0B7DDFE7-DCA8-4832-86E8-84645AF30244}" type="presParOf" srcId="{9FC1AD16-FB92-422F-B34E-FD0C7FBC4DFD}" destId="{F2B52741-5F2B-42B9-B672-ACB9FCD3D4E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DE56310-195A-4399-92B4-EBA786461E69}"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6BE66D24-5FDF-48BD-BEEF-FDC91E792B54}">
      <dgm:prSet phldrT="[Text]"/>
      <dgm:spPr>
        <a:solidFill>
          <a:schemeClr val="tx1"/>
        </a:solidFill>
        <a:ln>
          <a:solidFill>
            <a:schemeClr val="tx1"/>
          </a:solidFill>
        </a:ln>
      </dgm:spPr>
      <dgm:t>
        <a:bodyPr/>
        <a:lstStyle/>
        <a:p>
          <a:r>
            <a:rPr lang="pt-PT" b="0" i="0" noProof="0" dirty="0" smtClean="0"/>
            <a:t>13 Abril 2010</a:t>
          </a:r>
          <a:endParaRPr lang="pt-PT" noProof="0" dirty="0"/>
        </a:p>
      </dgm:t>
    </dgm:pt>
    <dgm:pt modelId="{58BA16CC-E194-4026-8AEA-A30D7A9DA917}" type="parTrans" cxnId="{A55DE011-9371-4B39-908B-2F44EB4930DF}">
      <dgm:prSet/>
      <dgm:spPr/>
      <dgm:t>
        <a:bodyPr/>
        <a:lstStyle/>
        <a:p>
          <a:endParaRPr lang="pt-PT" noProof="0" dirty="0"/>
        </a:p>
      </dgm:t>
    </dgm:pt>
    <dgm:pt modelId="{16394FD1-CB43-40FA-9916-089A89255028}" type="sibTrans" cxnId="{A55DE011-9371-4B39-908B-2F44EB4930DF}">
      <dgm:prSet/>
      <dgm:spPr/>
      <dgm:t>
        <a:bodyPr/>
        <a:lstStyle/>
        <a:p>
          <a:endParaRPr lang="pt-PT" noProof="0" dirty="0"/>
        </a:p>
      </dgm:t>
    </dgm:pt>
    <dgm:pt modelId="{25B1E27E-7FBE-4F85-AD3F-7FD13889D989}">
      <dgm:prSet phldrT="[Text]"/>
      <dgm:spPr>
        <a:ln>
          <a:solidFill>
            <a:srgbClr val="FDEA29"/>
          </a:solidFill>
        </a:ln>
      </dgm:spPr>
      <dgm:t>
        <a:bodyPr/>
        <a:lstStyle/>
        <a:p>
          <a:r>
            <a:rPr lang="pt-PT" b="0" i="0" noProof="0" dirty="0" smtClean="0"/>
            <a:t>Lâmpadas fluorescentes T8 e T5 que não cumpram os requisitos mínimos de desempenho são eliminadas.</a:t>
          </a:r>
          <a:endParaRPr lang="pt-PT" noProof="0" dirty="0"/>
        </a:p>
      </dgm:t>
    </dgm:pt>
    <dgm:pt modelId="{1F87C137-325B-403D-BA4D-69E6B33D9E9D}" type="parTrans" cxnId="{ED844ABD-EE10-4CC1-BD3E-0CCDCEB7C49F}">
      <dgm:prSet/>
      <dgm:spPr/>
      <dgm:t>
        <a:bodyPr/>
        <a:lstStyle/>
        <a:p>
          <a:endParaRPr lang="pt-PT" noProof="0" dirty="0"/>
        </a:p>
      </dgm:t>
    </dgm:pt>
    <dgm:pt modelId="{F5BAC1F8-450E-431B-BF84-1E0CF913A35E}" type="sibTrans" cxnId="{ED844ABD-EE10-4CC1-BD3E-0CCDCEB7C49F}">
      <dgm:prSet/>
      <dgm:spPr/>
      <dgm:t>
        <a:bodyPr/>
        <a:lstStyle/>
        <a:p>
          <a:endParaRPr lang="pt-PT" noProof="0" dirty="0"/>
        </a:p>
      </dgm:t>
    </dgm:pt>
    <dgm:pt modelId="{03CA3D88-2D8B-4D1B-A64F-7953100795DA}">
      <dgm:prSet phldrT="[Text]"/>
      <dgm:spPr>
        <a:solidFill>
          <a:schemeClr val="tx1"/>
        </a:solidFill>
        <a:ln>
          <a:solidFill>
            <a:schemeClr val="tx1"/>
          </a:solidFill>
        </a:ln>
      </dgm:spPr>
      <dgm:t>
        <a:bodyPr/>
        <a:lstStyle/>
        <a:p>
          <a:r>
            <a:rPr lang="pt-PT" b="0" i="0" noProof="0" dirty="0" smtClean="0"/>
            <a:t>13 Abril 2012</a:t>
          </a:r>
          <a:endParaRPr lang="pt-PT" noProof="0" dirty="0"/>
        </a:p>
      </dgm:t>
    </dgm:pt>
    <dgm:pt modelId="{7A4E69E4-2722-4E10-BB2C-F140547A052C}" type="parTrans" cxnId="{07C01A73-B10A-490D-BDC3-0C48A6ACA5B6}">
      <dgm:prSet/>
      <dgm:spPr/>
      <dgm:t>
        <a:bodyPr/>
        <a:lstStyle/>
        <a:p>
          <a:endParaRPr lang="pt-PT" noProof="0" dirty="0"/>
        </a:p>
      </dgm:t>
    </dgm:pt>
    <dgm:pt modelId="{5BAA76D6-119A-46AC-AE43-061DE5EE99E8}" type="sibTrans" cxnId="{07C01A73-B10A-490D-BDC3-0C48A6ACA5B6}">
      <dgm:prSet/>
      <dgm:spPr/>
      <dgm:t>
        <a:bodyPr/>
        <a:lstStyle/>
        <a:p>
          <a:endParaRPr lang="pt-PT" noProof="0" dirty="0"/>
        </a:p>
      </dgm:t>
    </dgm:pt>
    <dgm:pt modelId="{13B61BB4-F9E9-430E-99A5-5AC97EEBCFE1}">
      <dgm:prSet phldrT="[Text]"/>
      <dgm:spPr>
        <a:ln>
          <a:solidFill>
            <a:srgbClr val="FDEA29"/>
          </a:solidFill>
        </a:ln>
      </dgm:spPr>
      <dgm:t>
        <a:bodyPr/>
        <a:lstStyle/>
        <a:p>
          <a:r>
            <a:rPr lang="pt-PT" b="0" i="0" noProof="0" dirty="0" smtClean="0"/>
            <a:t>Lâmpadas fluorescentes  T12 que não cumpram os requisitos mínimos de desempenho são eliminadas.</a:t>
          </a:r>
          <a:endParaRPr lang="pt-PT" noProof="0" dirty="0"/>
        </a:p>
      </dgm:t>
    </dgm:pt>
    <dgm:pt modelId="{2B8F329B-98FA-46A1-8F0F-43D5AD647E4C}" type="parTrans" cxnId="{085C825F-8709-491A-8DEA-5FF0D18DAFAA}">
      <dgm:prSet/>
      <dgm:spPr/>
      <dgm:t>
        <a:bodyPr/>
        <a:lstStyle/>
        <a:p>
          <a:endParaRPr lang="pt-PT" noProof="0" dirty="0"/>
        </a:p>
      </dgm:t>
    </dgm:pt>
    <dgm:pt modelId="{427FA067-675B-4CFA-8265-40DE3B78639B}" type="sibTrans" cxnId="{085C825F-8709-491A-8DEA-5FF0D18DAFAA}">
      <dgm:prSet/>
      <dgm:spPr/>
      <dgm:t>
        <a:bodyPr/>
        <a:lstStyle/>
        <a:p>
          <a:endParaRPr lang="pt-PT" noProof="0" dirty="0"/>
        </a:p>
      </dgm:t>
    </dgm:pt>
    <dgm:pt modelId="{BE329D10-6C2D-4D95-87DF-C98C920CACDB}">
      <dgm:prSet phldrT="[Text]"/>
      <dgm:spPr>
        <a:solidFill>
          <a:schemeClr val="tx1"/>
        </a:solidFill>
        <a:ln>
          <a:solidFill>
            <a:schemeClr val="tx1"/>
          </a:solidFill>
        </a:ln>
      </dgm:spPr>
      <dgm:t>
        <a:bodyPr/>
        <a:lstStyle/>
        <a:p>
          <a:r>
            <a:rPr lang="pt-PT" b="0" i="0" noProof="0" dirty="0" smtClean="0"/>
            <a:t>13 Abril 2015</a:t>
          </a:r>
          <a:endParaRPr lang="pt-PT" noProof="0" dirty="0"/>
        </a:p>
      </dgm:t>
    </dgm:pt>
    <dgm:pt modelId="{0AB0796F-6C62-4209-9D86-01395BAECF0D}" type="parTrans" cxnId="{9FA74E57-3029-48BC-910D-75FCBC248F35}">
      <dgm:prSet/>
      <dgm:spPr/>
      <dgm:t>
        <a:bodyPr/>
        <a:lstStyle/>
        <a:p>
          <a:endParaRPr lang="pt-PT" noProof="0" dirty="0"/>
        </a:p>
      </dgm:t>
    </dgm:pt>
    <dgm:pt modelId="{D32AAA29-132E-48BA-A439-AB919F70AD04}" type="sibTrans" cxnId="{9FA74E57-3029-48BC-910D-75FCBC248F35}">
      <dgm:prSet/>
      <dgm:spPr/>
      <dgm:t>
        <a:bodyPr/>
        <a:lstStyle/>
        <a:p>
          <a:endParaRPr lang="pt-PT" noProof="0" dirty="0"/>
        </a:p>
      </dgm:t>
    </dgm:pt>
    <dgm:pt modelId="{E24BF385-FCC0-4B1B-9FAB-2FB34FEBB899}">
      <dgm:prSet phldrT="[Text]"/>
      <dgm:spPr>
        <a:solidFill>
          <a:schemeClr val="tx1"/>
        </a:solidFill>
        <a:ln>
          <a:solidFill>
            <a:schemeClr val="tx1"/>
          </a:solidFill>
        </a:ln>
      </dgm:spPr>
      <dgm:t>
        <a:bodyPr/>
        <a:lstStyle/>
        <a:p>
          <a:r>
            <a:rPr lang="pt-PT" b="0" i="0" noProof="0" dirty="0" smtClean="0"/>
            <a:t>13 Abril  2017</a:t>
          </a:r>
          <a:endParaRPr lang="pt-PT" noProof="0" dirty="0"/>
        </a:p>
      </dgm:t>
    </dgm:pt>
    <dgm:pt modelId="{3D6F9AA4-9BF6-4E66-A706-3D09F884BB8C}" type="parTrans" cxnId="{6E8E7B50-28FE-4135-AC98-BCE20D7F8EFE}">
      <dgm:prSet/>
      <dgm:spPr/>
      <dgm:t>
        <a:bodyPr/>
        <a:lstStyle/>
        <a:p>
          <a:endParaRPr lang="pt-PT" noProof="0" dirty="0"/>
        </a:p>
      </dgm:t>
    </dgm:pt>
    <dgm:pt modelId="{D102DB36-6CEB-49C5-A5B5-40105B592184}" type="sibTrans" cxnId="{6E8E7B50-28FE-4135-AC98-BCE20D7F8EFE}">
      <dgm:prSet/>
      <dgm:spPr/>
      <dgm:t>
        <a:bodyPr/>
        <a:lstStyle/>
        <a:p>
          <a:endParaRPr lang="pt-PT" noProof="0" dirty="0"/>
        </a:p>
      </dgm:t>
    </dgm:pt>
    <dgm:pt modelId="{33F311AB-BA7E-4B6D-A1A4-DAF4BE792A1E}">
      <dgm:prSet phldrT="[Text]"/>
      <dgm:spPr>
        <a:ln>
          <a:solidFill>
            <a:srgbClr val="FDEA29"/>
          </a:solidFill>
        </a:ln>
      </dgm:spPr>
      <dgm:t>
        <a:bodyPr/>
        <a:lstStyle/>
        <a:p>
          <a:r>
            <a:rPr lang="pt-PT" noProof="0" dirty="0" smtClean="0"/>
            <a:t>lâmpadas de sódio de alta pressão (HPS) ineficientes com base E27 e E40 que não cumpram os requisitos de desempenho mínimos são eliminadas</a:t>
          </a:r>
          <a:endParaRPr lang="pt-PT" noProof="0" dirty="0"/>
        </a:p>
      </dgm:t>
    </dgm:pt>
    <dgm:pt modelId="{DBAE3E5F-1924-400A-8BA9-446D6C3D824C}" type="parTrans" cxnId="{87143954-22FC-4A4B-BDF6-350B2A8711FD}">
      <dgm:prSet/>
      <dgm:spPr/>
      <dgm:t>
        <a:bodyPr/>
        <a:lstStyle/>
        <a:p>
          <a:endParaRPr lang="pt-PT" noProof="0" dirty="0"/>
        </a:p>
      </dgm:t>
    </dgm:pt>
    <dgm:pt modelId="{7F1587A6-FDD1-4D2A-B2A5-B3087457822A}" type="sibTrans" cxnId="{87143954-22FC-4A4B-BDF6-350B2A8711FD}">
      <dgm:prSet/>
      <dgm:spPr/>
      <dgm:t>
        <a:bodyPr/>
        <a:lstStyle/>
        <a:p>
          <a:endParaRPr lang="pt-PT" noProof="0" dirty="0"/>
        </a:p>
      </dgm:t>
    </dgm:pt>
    <dgm:pt modelId="{6B3EF602-0F3E-4EE5-9228-D1D165F5D8A0}">
      <dgm:prSet phldrT="[Text]"/>
      <dgm:spPr>
        <a:ln>
          <a:solidFill>
            <a:srgbClr val="FDEA29"/>
          </a:solidFill>
        </a:ln>
      </dgm:spPr>
      <dgm:t>
        <a:bodyPr/>
        <a:lstStyle/>
        <a:p>
          <a:r>
            <a:rPr lang="pt-PT" noProof="0" dirty="0" smtClean="0"/>
            <a:t>Lâmpadas de halogenetos metálicos: lâmpadas MH ineficientes com base E27, E40 e PGZ12 que não cumpram os requisitos de desempenho mínimos são eliminadas</a:t>
          </a:r>
          <a:endParaRPr lang="pt-PT" noProof="0" dirty="0"/>
        </a:p>
      </dgm:t>
    </dgm:pt>
    <dgm:pt modelId="{555EFD9D-3346-409F-9A82-F28B2153AC7B}" type="parTrans" cxnId="{319D8CB7-612B-4535-95A1-C766ACE52E9B}">
      <dgm:prSet/>
      <dgm:spPr/>
      <dgm:t>
        <a:bodyPr/>
        <a:lstStyle/>
        <a:p>
          <a:endParaRPr lang="pt-PT"/>
        </a:p>
      </dgm:t>
    </dgm:pt>
    <dgm:pt modelId="{B513610C-1B54-4A8A-83E8-4D8F49A63F51}" type="sibTrans" cxnId="{319D8CB7-612B-4535-95A1-C766ACE52E9B}">
      <dgm:prSet/>
      <dgm:spPr/>
      <dgm:t>
        <a:bodyPr/>
        <a:lstStyle/>
        <a:p>
          <a:endParaRPr lang="pt-PT"/>
        </a:p>
      </dgm:t>
    </dgm:pt>
    <dgm:pt modelId="{DF5730F9-CFB7-4DB3-8090-D9EE77B1CB80}">
      <dgm:prSet phldrT="[Text]" custT="1"/>
      <dgm:spPr>
        <a:ln>
          <a:solidFill>
            <a:srgbClr val="FDEA29"/>
          </a:solidFill>
        </a:ln>
      </dgm:spPr>
      <dgm:t>
        <a:bodyPr/>
        <a:lstStyle/>
        <a:p>
          <a:r>
            <a:rPr lang="pt-PT" sz="1200" noProof="0" dirty="0" smtClean="0"/>
            <a:t>lâmpadas de mercúrio de alta pressão (HPM) que não cumpram os requisitos de desempenho mínimos são eliminadas</a:t>
          </a:r>
          <a:endParaRPr lang="pt-PT" sz="1200" noProof="0" dirty="0"/>
        </a:p>
      </dgm:t>
    </dgm:pt>
    <dgm:pt modelId="{3A41D385-0638-4731-A35C-FAD1085EADF6}" type="parTrans" cxnId="{118C0DEB-83B5-40D7-A91D-DD5E8EA510BA}">
      <dgm:prSet/>
      <dgm:spPr/>
      <dgm:t>
        <a:bodyPr/>
        <a:lstStyle/>
        <a:p>
          <a:endParaRPr lang="pt-PT"/>
        </a:p>
      </dgm:t>
    </dgm:pt>
    <dgm:pt modelId="{D015CB87-68C8-491C-8B83-DC7A6E589DDC}" type="sibTrans" cxnId="{118C0DEB-83B5-40D7-A91D-DD5E8EA510BA}">
      <dgm:prSet/>
      <dgm:spPr/>
      <dgm:t>
        <a:bodyPr/>
        <a:lstStyle/>
        <a:p>
          <a:endParaRPr lang="pt-PT"/>
        </a:p>
      </dgm:t>
    </dgm:pt>
    <dgm:pt modelId="{C8497A20-904F-4C4A-B0DB-0E272D229055}">
      <dgm:prSet phldrT="[Text]" custT="1"/>
      <dgm:spPr>
        <a:ln>
          <a:solidFill>
            <a:srgbClr val="FDEA29"/>
          </a:solidFill>
        </a:ln>
      </dgm:spPr>
      <dgm:t>
        <a:bodyPr/>
        <a:lstStyle/>
        <a:p>
          <a:r>
            <a:rPr lang="pt-PT" sz="1200" noProof="0" dirty="0" smtClean="0"/>
            <a:t>lâmpadas de conexão sódio de alta pressão que não cumpram os requisitos de desempenho mínimos são eliminada.</a:t>
          </a:r>
          <a:endParaRPr lang="pt-PT" sz="1200" noProof="0" dirty="0"/>
        </a:p>
      </dgm:t>
    </dgm:pt>
    <dgm:pt modelId="{3C3B75E6-4D26-4785-AE91-A8D644EBD281}" type="parTrans" cxnId="{719D61D3-EB77-41BE-B8C2-57F36755C862}">
      <dgm:prSet/>
      <dgm:spPr/>
      <dgm:t>
        <a:bodyPr/>
        <a:lstStyle/>
        <a:p>
          <a:endParaRPr lang="pt-PT"/>
        </a:p>
      </dgm:t>
    </dgm:pt>
    <dgm:pt modelId="{23364AD1-63ED-47ED-8A8C-88E14F52D7CD}" type="sibTrans" cxnId="{719D61D3-EB77-41BE-B8C2-57F36755C862}">
      <dgm:prSet/>
      <dgm:spPr/>
      <dgm:t>
        <a:bodyPr/>
        <a:lstStyle/>
        <a:p>
          <a:endParaRPr lang="pt-PT"/>
        </a:p>
      </dgm:t>
    </dgm:pt>
    <dgm:pt modelId="{621CD64B-96B1-4E57-B8FE-04B39AD0F20F}">
      <dgm:prSet phldrT="[Text]" custT="1"/>
      <dgm:spPr>
        <a:ln>
          <a:solidFill>
            <a:srgbClr val="FDEA29"/>
          </a:solidFill>
        </a:ln>
      </dgm:spPr>
      <dgm:t>
        <a:bodyPr/>
        <a:lstStyle/>
        <a:p>
          <a:r>
            <a:rPr lang="pt-PT" sz="1200" noProof="0" dirty="0" smtClean="0"/>
            <a:t>Lâmpadas MH com base E27 e E40 que não cumpram os requisitos de desempenho mínimos são eliminadas. Os requisitos foram alargados para incluir a vida útil e manutenção.</a:t>
          </a:r>
          <a:endParaRPr lang="pt-PT" sz="1200" noProof="0" dirty="0"/>
        </a:p>
      </dgm:t>
    </dgm:pt>
    <dgm:pt modelId="{A0F0A3E8-A548-476C-9730-AC6CAF28FD86}" type="parTrans" cxnId="{0404B054-A5E4-4A33-9383-DD86D2CBA2B9}">
      <dgm:prSet/>
      <dgm:spPr/>
      <dgm:t>
        <a:bodyPr/>
        <a:lstStyle/>
        <a:p>
          <a:endParaRPr lang="pt-PT"/>
        </a:p>
      </dgm:t>
    </dgm:pt>
    <dgm:pt modelId="{BE3DA001-8D64-488E-8F2D-917546C60E48}" type="sibTrans" cxnId="{0404B054-A5E4-4A33-9383-DD86D2CBA2B9}">
      <dgm:prSet/>
      <dgm:spPr/>
      <dgm:t>
        <a:bodyPr/>
        <a:lstStyle/>
        <a:p>
          <a:endParaRPr lang="pt-PT"/>
        </a:p>
      </dgm:t>
    </dgm:pt>
    <dgm:pt modelId="{26B63EAA-EB8A-4479-A83C-3657F2056ACC}" type="pres">
      <dgm:prSet presAssocID="{EDE56310-195A-4399-92B4-EBA786461E69}" presName="linearFlow" presStyleCnt="0">
        <dgm:presLayoutVars>
          <dgm:dir/>
          <dgm:animLvl val="lvl"/>
          <dgm:resizeHandles val="exact"/>
        </dgm:presLayoutVars>
      </dgm:prSet>
      <dgm:spPr/>
      <dgm:t>
        <a:bodyPr/>
        <a:lstStyle/>
        <a:p>
          <a:endParaRPr lang="en-US"/>
        </a:p>
      </dgm:t>
    </dgm:pt>
    <dgm:pt modelId="{FEB9E0B9-546A-4288-B7A9-4D825683100A}" type="pres">
      <dgm:prSet presAssocID="{6BE66D24-5FDF-48BD-BEEF-FDC91E792B54}" presName="composite" presStyleCnt="0"/>
      <dgm:spPr/>
    </dgm:pt>
    <dgm:pt modelId="{6F07BDCE-D195-4E01-B111-5894F719B766}" type="pres">
      <dgm:prSet presAssocID="{6BE66D24-5FDF-48BD-BEEF-FDC91E792B54}" presName="parentText" presStyleLbl="alignNode1" presStyleIdx="0" presStyleCnt="4">
        <dgm:presLayoutVars>
          <dgm:chMax val="1"/>
          <dgm:bulletEnabled val="1"/>
        </dgm:presLayoutVars>
      </dgm:prSet>
      <dgm:spPr/>
      <dgm:t>
        <a:bodyPr/>
        <a:lstStyle/>
        <a:p>
          <a:endParaRPr lang="en-US"/>
        </a:p>
      </dgm:t>
    </dgm:pt>
    <dgm:pt modelId="{EE285F03-4609-4AC5-BEAE-E6E6EBA07BA4}" type="pres">
      <dgm:prSet presAssocID="{6BE66D24-5FDF-48BD-BEEF-FDC91E792B54}" presName="descendantText" presStyleLbl="alignAcc1" presStyleIdx="0" presStyleCnt="4">
        <dgm:presLayoutVars>
          <dgm:bulletEnabled val="1"/>
        </dgm:presLayoutVars>
      </dgm:prSet>
      <dgm:spPr/>
      <dgm:t>
        <a:bodyPr/>
        <a:lstStyle/>
        <a:p>
          <a:endParaRPr lang="en-US"/>
        </a:p>
      </dgm:t>
    </dgm:pt>
    <dgm:pt modelId="{0E475CCE-D97D-43E4-9E41-2540FED60AE1}" type="pres">
      <dgm:prSet presAssocID="{16394FD1-CB43-40FA-9916-089A89255028}" presName="sp" presStyleCnt="0"/>
      <dgm:spPr/>
    </dgm:pt>
    <dgm:pt modelId="{D07D2369-CF9F-44CB-BEBB-B681DBB8E8C1}" type="pres">
      <dgm:prSet presAssocID="{03CA3D88-2D8B-4D1B-A64F-7953100795DA}" presName="composite" presStyleCnt="0"/>
      <dgm:spPr/>
    </dgm:pt>
    <dgm:pt modelId="{FDE2ACF6-87B2-4378-9102-B9C9268C70F1}" type="pres">
      <dgm:prSet presAssocID="{03CA3D88-2D8B-4D1B-A64F-7953100795DA}" presName="parentText" presStyleLbl="alignNode1" presStyleIdx="1" presStyleCnt="4">
        <dgm:presLayoutVars>
          <dgm:chMax val="1"/>
          <dgm:bulletEnabled val="1"/>
        </dgm:presLayoutVars>
      </dgm:prSet>
      <dgm:spPr/>
      <dgm:t>
        <a:bodyPr/>
        <a:lstStyle/>
        <a:p>
          <a:endParaRPr lang="en-US"/>
        </a:p>
      </dgm:t>
    </dgm:pt>
    <dgm:pt modelId="{9D994644-23B0-4EBA-969B-D5DFB6324FB0}" type="pres">
      <dgm:prSet presAssocID="{03CA3D88-2D8B-4D1B-A64F-7953100795DA}" presName="descendantText" presStyleLbl="alignAcc1" presStyleIdx="1" presStyleCnt="4" custScaleY="146737">
        <dgm:presLayoutVars>
          <dgm:bulletEnabled val="1"/>
        </dgm:presLayoutVars>
      </dgm:prSet>
      <dgm:spPr/>
      <dgm:t>
        <a:bodyPr/>
        <a:lstStyle/>
        <a:p>
          <a:endParaRPr lang="en-US"/>
        </a:p>
      </dgm:t>
    </dgm:pt>
    <dgm:pt modelId="{E044AE4A-5441-4A3E-A225-280E6E67E862}" type="pres">
      <dgm:prSet presAssocID="{5BAA76D6-119A-46AC-AE43-061DE5EE99E8}" presName="sp" presStyleCnt="0"/>
      <dgm:spPr/>
    </dgm:pt>
    <dgm:pt modelId="{5A5F6C78-46AF-4EDB-B7F4-4F0562DAF5A0}" type="pres">
      <dgm:prSet presAssocID="{BE329D10-6C2D-4D95-87DF-C98C920CACDB}" presName="composite" presStyleCnt="0"/>
      <dgm:spPr/>
    </dgm:pt>
    <dgm:pt modelId="{BD8ECC4C-2338-4171-A994-D9890E65B904}" type="pres">
      <dgm:prSet presAssocID="{BE329D10-6C2D-4D95-87DF-C98C920CACDB}" presName="parentText" presStyleLbl="alignNode1" presStyleIdx="2" presStyleCnt="4">
        <dgm:presLayoutVars>
          <dgm:chMax val="1"/>
          <dgm:bulletEnabled val="1"/>
        </dgm:presLayoutVars>
      </dgm:prSet>
      <dgm:spPr/>
      <dgm:t>
        <a:bodyPr/>
        <a:lstStyle/>
        <a:p>
          <a:endParaRPr lang="en-US"/>
        </a:p>
      </dgm:t>
    </dgm:pt>
    <dgm:pt modelId="{267A48D3-6DE0-4E7F-B1EC-2698F32506FD}" type="pres">
      <dgm:prSet presAssocID="{BE329D10-6C2D-4D95-87DF-C98C920CACDB}" presName="descendantText" presStyleLbl="alignAcc1" presStyleIdx="2" presStyleCnt="4">
        <dgm:presLayoutVars>
          <dgm:bulletEnabled val="1"/>
        </dgm:presLayoutVars>
      </dgm:prSet>
      <dgm:spPr/>
      <dgm:t>
        <a:bodyPr/>
        <a:lstStyle/>
        <a:p>
          <a:endParaRPr lang="en-US"/>
        </a:p>
      </dgm:t>
    </dgm:pt>
    <dgm:pt modelId="{F67D2794-02CB-460C-A985-749A10470CA8}" type="pres">
      <dgm:prSet presAssocID="{D32AAA29-132E-48BA-A439-AB919F70AD04}" presName="sp" presStyleCnt="0"/>
      <dgm:spPr/>
    </dgm:pt>
    <dgm:pt modelId="{CBE10DD7-8712-46EB-8581-E9AB00DBD896}" type="pres">
      <dgm:prSet presAssocID="{E24BF385-FCC0-4B1B-9FAB-2FB34FEBB899}" presName="composite" presStyleCnt="0"/>
      <dgm:spPr/>
    </dgm:pt>
    <dgm:pt modelId="{97DF44E0-62C8-4BD8-8E40-B0B5C23F4293}" type="pres">
      <dgm:prSet presAssocID="{E24BF385-FCC0-4B1B-9FAB-2FB34FEBB899}" presName="parentText" presStyleLbl="alignNode1" presStyleIdx="3" presStyleCnt="4">
        <dgm:presLayoutVars>
          <dgm:chMax val="1"/>
          <dgm:bulletEnabled val="1"/>
        </dgm:presLayoutVars>
      </dgm:prSet>
      <dgm:spPr/>
      <dgm:t>
        <a:bodyPr/>
        <a:lstStyle/>
        <a:p>
          <a:endParaRPr lang="en-US"/>
        </a:p>
      </dgm:t>
    </dgm:pt>
    <dgm:pt modelId="{1D8BEDC8-8254-4B61-BA21-9B6E381BD928}" type="pres">
      <dgm:prSet presAssocID="{E24BF385-FCC0-4B1B-9FAB-2FB34FEBB899}" presName="descendantText" presStyleLbl="alignAcc1" presStyleIdx="3" presStyleCnt="4">
        <dgm:presLayoutVars>
          <dgm:bulletEnabled val="1"/>
        </dgm:presLayoutVars>
      </dgm:prSet>
      <dgm:spPr/>
      <dgm:t>
        <a:bodyPr/>
        <a:lstStyle/>
        <a:p>
          <a:endParaRPr lang="en-US"/>
        </a:p>
      </dgm:t>
    </dgm:pt>
  </dgm:ptLst>
  <dgm:cxnLst>
    <dgm:cxn modelId="{07C01A73-B10A-490D-BDC3-0C48A6ACA5B6}" srcId="{EDE56310-195A-4399-92B4-EBA786461E69}" destId="{03CA3D88-2D8B-4D1B-A64F-7953100795DA}" srcOrd="1" destOrd="0" parTransId="{7A4E69E4-2722-4E10-BB2C-F140547A052C}" sibTransId="{5BAA76D6-119A-46AC-AE43-061DE5EE99E8}"/>
    <dgm:cxn modelId="{87143954-22FC-4A4B-BDF6-350B2A8711FD}" srcId="{03CA3D88-2D8B-4D1B-A64F-7953100795DA}" destId="{33F311AB-BA7E-4B6D-A1A4-DAF4BE792A1E}" srcOrd="2" destOrd="0" parTransId="{DBAE3E5F-1924-400A-8BA9-446D6C3D824C}" sibTransId="{7F1587A6-FDD1-4D2A-B2A5-B3087457822A}"/>
    <dgm:cxn modelId="{BF05E39E-12AB-432E-921C-B8A0F0B4DA4A}" type="presOf" srcId="{621CD64B-96B1-4E57-B8FE-04B39AD0F20F}" destId="{1D8BEDC8-8254-4B61-BA21-9B6E381BD928}" srcOrd="0" destOrd="0" presId="urn:microsoft.com/office/officeart/2005/8/layout/chevron2"/>
    <dgm:cxn modelId="{ED206072-03FE-44F2-8BB5-9FED3F72A7BD}" type="presOf" srcId="{DF5730F9-CFB7-4DB3-8090-D9EE77B1CB80}" destId="{267A48D3-6DE0-4E7F-B1EC-2698F32506FD}" srcOrd="0" destOrd="0" presId="urn:microsoft.com/office/officeart/2005/8/layout/chevron2"/>
    <dgm:cxn modelId="{A7385D8E-AE1A-4F5B-B8B6-47F731798D9D}" type="presOf" srcId="{33F311AB-BA7E-4B6D-A1A4-DAF4BE792A1E}" destId="{9D994644-23B0-4EBA-969B-D5DFB6324FB0}" srcOrd="0" destOrd="2" presId="urn:microsoft.com/office/officeart/2005/8/layout/chevron2"/>
    <dgm:cxn modelId="{ED844ABD-EE10-4CC1-BD3E-0CCDCEB7C49F}" srcId="{6BE66D24-5FDF-48BD-BEEF-FDC91E792B54}" destId="{25B1E27E-7FBE-4F85-AD3F-7FD13889D989}" srcOrd="0" destOrd="0" parTransId="{1F87C137-325B-403D-BA4D-69E6B33D9E9D}" sibTransId="{F5BAC1F8-450E-431B-BF84-1E0CF913A35E}"/>
    <dgm:cxn modelId="{0846EEE1-0382-4149-AB41-D50C25C82FD2}" type="presOf" srcId="{EDE56310-195A-4399-92B4-EBA786461E69}" destId="{26B63EAA-EB8A-4479-A83C-3657F2056ACC}" srcOrd="0" destOrd="0" presId="urn:microsoft.com/office/officeart/2005/8/layout/chevron2"/>
    <dgm:cxn modelId="{319D8CB7-612B-4535-95A1-C766ACE52E9B}" srcId="{03CA3D88-2D8B-4D1B-A64F-7953100795DA}" destId="{6B3EF602-0F3E-4EE5-9228-D1D165F5D8A0}" srcOrd="1" destOrd="0" parTransId="{555EFD9D-3346-409F-9A82-F28B2153AC7B}" sibTransId="{B513610C-1B54-4A8A-83E8-4D8F49A63F51}"/>
    <dgm:cxn modelId="{085C825F-8709-491A-8DEA-5FF0D18DAFAA}" srcId="{03CA3D88-2D8B-4D1B-A64F-7953100795DA}" destId="{13B61BB4-F9E9-430E-99A5-5AC97EEBCFE1}" srcOrd="0" destOrd="0" parTransId="{2B8F329B-98FA-46A1-8F0F-43D5AD647E4C}" sibTransId="{427FA067-675B-4CFA-8265-40DE3B78639B}"/>
    <dgm:cxn modelId="{C0ED1E0E-28BB-42FD-A57C-77183109E73A}" type="presOf" srcId="{BE329D10-6C2D-4D95-87DF-C98C920CACDB}" destId="{BD8ECC4C-2338-4171-A994-D9890E65B904}" srcOrd="0" destOrd="0" presId="urn:microsoft.com/office/officeart/2005/8/layout/chevron2"/>
    <dgm:cxn modelId="{293B7D09-9A27-461F-97B0-BDE94233819C}" type="presOf" srcId="{6BE66D24-5FDF-48BD-BEEF-FDC91E792B54}" destId="{6F07BDCE-D195-4E01-B111-5894F719B766}" srcOrd="0" destOrd="0" presId="urn:microsoft.com/office/officeart/2005/8/layout/chevron2"/>
    <dgm:cxn modelId="{9FA74E57-3029-48BC-910D-75FCBC248F35}" srcId="{EDE56310-195A-4399-92B4-EBA786461E69}" destId="{BE329D10-6C2D-4D95-87DF-C98C920CACDB}" srcOrd="2" destOrd="0" parTransId="{0AB0796F-6C62-4209-9D86-01395BAECF0D}" sibTransId="{D32AAA29-132E-48BA-A439-AB919F70AD04}"/>
    <dgm:cxn modelId="{0404B054-A5E4-4A33-9383-DD86D2CBA2B9}" srcId="{E24BF385-FCC0-4B1B-9FAB-2FB34FEBB899}" destId="{621CD64B-96B1-4E57-B8FE-04B39AD0F20F}" srcOrd="0" destOrd="0" parTransId="{A0F0A3E8-A548-476C-9730-AC6CAF28FD86}" sibTransId="{BE3DA001-8D64-488E-8F2D-917546C60E48}"/>
    <dgm:cxn modelId="{5D3B818D-1059-48F6-9A11-6A3C636AD1E7}" type="presOf" srcId="{E24BF385-FCC0-4B1B-9FAB-2FB34FEBB899}" destId="{97DF44E0-62C8-4BD8-8E40-B0B5C23F4293}" srcOrd="0" destOrd="0" presId="urn:microsoft.com/office/officeart/2005/8/layout/chevron2"/>
    <dgm:cxn modelId="{86002B3D-CD07-4E55-92F6-A2F10785E618}" type="presOf" srcId="{03CA3D88-2D8B-4D1B-A64F-7953100795DA}" destId="{FDE2ACF6-87B2-4378-9102-B9C9268C70F1}" srcOrd="0" destOrd="0" presId="urn:microsoft.com/office/officeart/2005/8/layout/chevron2"/>
    <dgm:cxn modelId="{B16BFF8F-B6F0-4298-A3C6-3A9E3911D925}" type="presOf" srcId="{6B3EF602-0F3E-4EE5-9228-D1D165F5D8A0}" destId="{9D994644-23B0-4EBA-969B-D5DFB6324FB0}" srcOrd="0" destOrd="1" presId="urn:microsoft.com/office/officeart/2005/8/layout/chevron2"/>
    <dgm:cxn modelId="{7C077A74-8B66-4AB9-94D1-DB4B779CCDED}" type="presOf" srcId="{13B61BB4-F9E9-430E-99A5-5AC97EEBCFE1}" destId="{9D994644-23B0-4EBA-969B-D5DFB6324FB0}" srcOrd="0" destOrd="0" presId="urn:microsoft.com/office/officeart/2005/8/layout/chevron2"/>
    <dgm:cxn modelId="{118C0DEB-83B5-40D7-A91D-DD5E8EA510BA}" srcId="{BE329D10-6C2D-4D95-87DF-C98C920CACDB}" destId="{DF5730F9-CFB7-4DB3-8090-D9EE77B1CB80}" srcOrd="0" destOrd="0" parTransId="{3A41D385-0638-4731-A35C-FAD1085EADF6}" sibTransId="{D015CB87-68C8-491C-8B83-DC7A6E589DDC}"/>
    <dgm:cxn modelId="{B97AC0A2-0568-4587-85E2-0D32A2B1DC99}" type="presOf" srcId="{25B1E27E-7FBE-4F85-AD3F-7FD13889D989}" destId="{EE285F03-4609-4AC5-BEAE-E6E6EBA07BA4}" srcOrd="0" destOrd="0" presId="urn:microsoft.com/office/officeart/2005/8/layout/chevron2"/>
    <dgm:cxn modelId="{3E703B20-CC3A-4E06-8D16-327A688DDC09}" type="presOf" srcId="{C8497A20-904F-4C4A-B0DB-0E272D229055}" destId="{267A48D3-6DE0-4E7F-B1EC-2698F32506FD}" srcOrd="0" destOrd="1" presId="urn:microsoft.com/office/officeart/2005/8/layout/chevron2"/>
    <dgm:cxn modelId="{6E8E7B50-28FE-4135-AC98-BCE20D7F8EFE}" srcId="{EDE56310-195A-4399-92B4-EBA786461E69}" destId="{E24BF385-FCC0-4B1B-9FAB-2FB34FEBB899}" srcOrd="3" destOrd="0" parTransId="{3D6F9AA4-9BF6-4E66-A706-3D09F884BB8C}" sibTransId="{D102DB36-6CEB-49C5-A5B5-40105B592184}"/>
    <dgm:cxn modelId="{A55DE011-9371-4B39-908B-2F44EB4930DF}" srcId="{EDE56310-195A-4399-92B4-EBA786461E69}" destId="{6BE66D24-5FDF-48BD-BEEF-FDC91E792B54}" srcOrd="0" destOrd="0" parTransId="{58BA16CC-E194-4026-8AEA-A30D7A9DA917}" sibTransId="{16394FD1-CB43-40FA-9916-089A89255028}"/>
    <dgm:cxn modelId="{719D61D3-EB77-41BE-B8C2-57F36755C862}" srcId="{BE329D10-6C2D-4D95-87DF-C98C920CACDB}" destId="{C8497A20-904F-4C4A-B0DB-0E272D229055}" srcOrd="1" destOrd="0" parTransId="{3C3B75E6-4D26-4785-AE91-A8D644EBD281}" sibTransId="{23364AD1-63ED-47ED-8A8C-88E14F52D7CD}"/>
    <dgm:cxn modelId="{A675F834-8D9E-4D40-89CA-6CD7B6BA2DF8}" type="presParOf" srcId="{26B63EAA-EB8A-4479-A83C-3657F2056ACC}" destId="{FEB9E0B9-546A-4288-B7A9-4D825683100A}" srcOrd="0" destOrd="0" presId="urn:microsoft.com/office/officeart/2005/8/layout/chevron2"/>
    <dgm:cxn modelId="{5FA311E3-BBD4-4A55-94F6-9FD99FACD0CD}" type="presParOf" srcId="{FEB9E0B9-546A-4288-B7A9-4D825683100A}" destId="{6F07BDCE-D195-4E01-B111-5894F719B766}" srcOrd="0" destOrd="0" presId="urn:microsoft.com/office/officeart/2005/8/layout/chevron2"/>
    <dgm:cxn modelId="{C1A5E49C-788D-482F-BD0A-709676EC502A}" type="presParOf" srcId="{FEB9E0B9-546A-4288-B7A9-4D825683100A}" destId="{EE285F03-4609-4AC5-BEAE-E6E6EBA07BA4}" srcOrd="1" destOrd="0" presId="urn:microsoft.com/office/officeart/2005/8/layout/chevron2"/>
    <dgm:cxn modelId="{B27A0C41-68ED-4BBB-A1DD-9FCD4BFEEDCE}" type="presParOf" srcId="{26B63EAA-EB8A-4479-A83C-3657F2056ACC}" destId="{0E475CCE-D97D-43E4-9E41-2540FED60AE1}" srcOrd="1" destOrd="0" presId="urn:microsoft.com/office/officeart/2005/8/layout/chevron2"/>
    <dgm:cxn modelId="{03384F47-2FA0-452F-9822-9603812F2D8E}" type="presParOf" srcId="{26B63EAA-EB8A-4479-A83C-3657F2056ACC}" destId="{D07D2369-CF9F-44CB-BEBB-B681DBB8E8C1}" srcOrd="2" destOrd="0" presId="urn:microsoft.com/office/officeart/2005/8/layout/chevron2"/>
    <dgm:cxn modelId="{31BFD4A2-E56C-4EF4-BDD6-86F97B39C1C9}" type="presParOf" srcId="{D07D2369-CF9F-44CB-BEBB-B681DBB8E8C1}" destId="{FDE2ACF6-87B2-4378-9102-B9C9268C70F1}" srcOrd="0" destOrd="0" presId="urn:microsoft.com/office/officeart/2005/8/layout/chevron2"/>
    <dgm:cxn modelId="{D13ED165-337B-4B88-B170-72EC41CA1DEC}" type="presParOf" srcId="{D07D2369-CF9F-44CB-BEBB-B681DBB8E8C1}" destId="{9D994644-23B0-4EBA-969B-D5DFB6324FB0}" srcOrd="1" destOrd="0" presId="urn:microsoft.com/office/officeart/2005/8/layout/chevron2"/>
    <dgm:cxn modelId="{F9E5D36D-018D-4AB9-ABCB-A1E4B128F583}" type="presParOf" srcId="{26B63EAA-EB8A-4479-A83C-3657F2056ACC}" destId="{E044AE4A-5441-4A3E-A225-280E6E67E862}" srcOrd="3" destOrd="0" presId="urn:microsoft.com/office/officeart/2005/8/layout/chevron2"/>
    <dgm:cxn modelId="{5075CF9B-B0DA-4E73-8990-F55434E5ED55}" type="presParOf" srcId="{26B63EAA-EB8A-4479-A83C-3657F2056ACC}" destId="{5A5F6C78-46AF-4EDB-B7F4-4F0562DAF5A0}" srcOrd="4" destOrd="0" presId="urn:microsoft.com/office/officeart/2005/8/layout/chevron2"/>
    <dgm:cxn modelId="{247005DD-9B1B-4A1B-A3D5-98F20B71C20B}" type="presParOf" srcId="{5A5F6C78-46AF-4EDB-B7F4-4F0562DAF5A0}" destId="{BD8ECC4C-2338-4171-A994-D9890E65B904}" srcOrd="0" destOrd="0" presId="urn:microsoft.com/office/officeart/2005/8/layout/chevron2"/>
    <dgm:cxn modelId="{1392A289-F2E2-4285-9CAD-6DEE02EA95BF}" type="presParOf" srcId="{5A5F6C78-46AF-4EDB-B7F4-4F0562DAF5A0}" destId="{267A48D3-6DE0-4E7F-B1EC-2698F32506FD}" srcOrd="1" destOrd="0" presId="urn:microsoft.com/office/officeart/2005/8/layout/chevron2"/>
    <dgm:cxn modelId="{77A1A6C7-6F2C-4346-88E1-BA1745380781}" type="presParOf" srcId="{26B63EAA-EB8A-4479-A83C-3657F2056ACC}" destId="{F67D2794-02CB-460C-A985-749A10470CA8}" srcOrd="5" destOrd="0" presId="urn:microsoft.com/office/officeart/2005/8/layout/chevron2"/>
    <dgm:cxn modelId="{78BC1D76-5442-4368-903E-46A3EDD7E341}" type="presParOf" srcId="{26B63EAA-EB8A-4479-A83C-3657F2056ACC}" destId="{CBE10DD7-8712-46EB-8581-E9AB00DBD896}" srcOrd="6" destOrd="0" presId="urn:microsoft.com/office/officeart/2005/8/layout/chevron2"/>
    <dgm:cxn modelId="{83D40175-18BD-4ACF-921B-8E62D4FD780D}" type="presParOf" srcId="{CBE10DD7-8712-46EB-8581-E9AB00DBD896}" destId="{97DF44E0-62C8-4BD8-8E40-B0B5C23F4293}" srcOrd="0" destOrd="0" presId="urn:microsoft.com/office/officeart/2005/8/layout/chevron2"/>
    <dgm:cxn modelId="{5A3725A8-C327-4384-9F31-36660AB54440}" type="presParOf" srcId="{CBE10DD7-8712-46EB-8581-E9AB00DBD896}" destId="{1D8BEDC8-8254-4B61-BA21-9B6E381BD92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E56310-195A-4399-92B4-EBA786461E69}"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6BE66D24-5FDF-48BD-BEEF-FDC91E792B54}">
      <dgm:prSet phldrT="[Text]"/>
      <dgm:spPr>
        <a:solidFill>
          <a:schemeClr val="tx1"/>
        </a:solidFill>
        <a:ln>
          <a:solidFill>
            <a:schemeClr val="tx1"/>
          </a:solidFill>
        </a:ln>
      </dgm:spPr>
      <dgm:t>
        <a:bodyPr/>
        <a:lstStyle/>
        <a:p>
          <a:r>
            <a:rPr lang="pt-PT" b="0" i="0" noProof="0" dirty="0" smtClean="0"/>
            <a:t>13 Abril</a:t>
          </a:r>
          <a:br>
            <a:rPr lang="pt-PT" b="0" i="0" noProof="0" dirty="0" smtClean="0"/>
          </a:br>
          <a:r>
            <a:rPr lang="pt-PT" b="0" i="0" noProof="0" dirty="0" smtClean="0"/>
            <a:t>2010</a:t>
          </a:r>
          <a:endParaRPr lang="pt-PT" noProof="0" dirty="0"/>
        </a:p>
      </dgm:t>
    </dgm:pt>
    <dgm:pt modelId="{58BA16CC-E194-4026-8AEA-A30D7A9DA917}" type="parTrans" cxnId="{A55DE011-9371-4B39-908B-2F44EB4930DF}">
      <dgm:prSet/>
      <dgm:spPr/>
      <dgm:t>
        <a:bodyPr/>
        <a:lstStyle/>
        <a:p>
          <a:endParaRPr lang="pt-PT" noProof="0" dirty="0"/>
        </a:p>
      </dgm:t>
    </dgm:pt>
    <dgm:pt modelId="{16394FD1-CB43-40FA-9916-089A89255028}" type="sibTrans" cxnId="{A55DE011-9371-4B39-908B-2F44EB4930DF}">
      <dgm:prSet/>
      <dgm:spPr/>
      <dgm:t>
        <a:bodyPr/>
        <a:lstStyle/>
        <a:p>
          <a:endParaRPr lang="pt-PT" noProof="0" dirty="0"/>
        </a:p>
      </dgm:t>
    </dgm:pt>
    <dgm:pt modelId="{03CA3D88-2D8B-4D1B-A64F-7953100795DA}">
      <dgm:prSet phldrT="[Text]"/>
      <dgm:spPr>
        <a:solidFill>
          <a:schemeClr val="tx1"/>
        </a:solidFill>
        <a:ln>
          <a:solidFill>
            <a:schemeClr val="tx1"/>
          </a:solidFill>
        </a:ln>
      </dgm:spPr>
      <dgm:t>
        <a:bodyPr/>
        <a:lstStyle/>
        <a:p>
          <a:r>
            <a:rPr lang="pt-PT" b="0" i="0" noProof="0" dirty="0" smtClean="0"/>
            <a:t>13 Abril</a:t>
          </a:r>
          <a:br>
            <a:rPr lang="pt-PT" b="0" i="0" noProof="0" dirty="0" smtClean="0"/>
          </a:br>
          <a:r>
            <a:rPr lang="pt-PT" b="0" i="0" noProof="0" dirty="0" smtClean="0"/>
            <a:t>2012</a:t>
          </a:r>
          <a:endParaRPr lang="pt-PT" noProof="0" dirty="0"/>
        </a:p>
      </dgm:t>
    </dgm:pt>
    <dgm:pt modelId="{7A4E69E4-2722-4E10-BB2C-F140547A052C}" type="parTrans" cxnId="{07C01A73-B10A-490D-BDC3-0C48A6ACA5B6}">
      <dgm:prSet/>
      <dgm:spPr/>
      <dgm:t>
        <a:bodyPr/>
        <a:lstStyle/>
        <a:p>
          <a:endParaRPr lang="pt-PT" noProof="0" dirty="0"/>
        </a:p>
      </dgm:t>
    </dgm:pt>
    <dgm:pt modelId="{5BAA76D6-119A-46AC-AE43-061DE5EE99E8}" type="sibTrans" cxnId="{07C01A73-B10A-490D-BDC3-0C48A6ACA5B6}">
      <dgm:prSet/>
      <dgm:spPr/>
      <dgm:t>
        <a:bodyPr/>
        <a:lstStyle/>
        <a:p>
          <a:endParaRPr lang="pt-PT" noProof="0" dirty="0"/>
        </a:p>
      </dgm:t>
    </dgm:pt>
    <dgm:pt modelId="{E24BF385-FCC0-4B1B-9FAB-2FB34FEBB899}">
      <dgm:prSet phldrT="[Text]"/>
      <dgm:spPr>
        <a:solidFill>
          <a:schemeClr val="tx1"/>
        </a:solidFill>
        <a:ln>
          <a:solidFill>
            <a:schemeClr val="tx1"/>
          </a:solidFill>
        </a:ln>
      </dgm:spPr>
      <dgm:t>
        <a:bodyPr/>
        <a:lstStyle/>
        <a:p>
          <a:r>
            <a:rPr lang="pt-PT" b="0" i="0" noProof="0" dirty="0" smtClean="0"/>
            <a:t>13 Abril</a:t>
          </a:r>
          <a:br>
            <a:rPr lang="pt-PT" b="0" i="0" noProof="0" dirty="0" smtClean="0"/>
          </a:br>
          <a:r>
            <a:rPr lang="pt-PT" b="0" i="0" noProof="0" dirty="0" smtClean="0"/>
            <a:t>2017</a:t>
          </a:r>
          <a:endParaRPr lang="pt-PT" noProof="0" dirty="0"/>
        </a:p>
      </dgm:t>
    </dgm:pt>
    <dgm:pt modelId="{3D6F9AA4-9BF6-4E66-A706-3D09F884BB8C}" type="parTrans" cxnId="{6E8E7B50-28FE-4135-AC98-BCE20D7F8EFE}">
      <dgm:prSet/>
      <dgm:spPr/>
      <dgm:t>
        <a:bodyPr/>
        <a:lstStyle/>
        <a:p>
          <a:endParaRPr lang="pt-PT" noProof="0" dirty="0"/>
        </a:p>
      </dgm:t>
    </dgm:pt>
    <dgm:pt modelId="{D102DB36-6CEB-49C5-A5B5-40105B592184}" type="sibTrans" cxnId="{6E8E7B50-28FE-4135-AC98-BCE20D7F8EFE}">
      <dgm:prSet/>
      <dgm:spPr/>
      <dgm:t>
        <a:bodyPr/>
        <a:lstStyle/>
        <a:p>
          <a:endParaRPr lang="pt-PT" noProof="0" dirty="0"/>
        </a:p>
      </dgm:t>
    </dgm:pt>
    <dgm:pt modelId="{2D23254A-8CA1-4355-B08E-616E83E0BA31}">
      <dgm:prSet phldrT="[Text]" custT="1"/>
      <dgm:spPr>
        <a:ln>
          <a:solidFill>
            <a:srgbClr val="FDEA29"/>
          </a:solidFill>
        </a:ln>
      </dgm:spPr>
      <dgm:t>
        <a:bodyPr/>
        <a:lstStyle/>
        <a:p>
          <a:r>
            <a:rPr lang="pt-PT" sz="1400" b="0" i="0" noProof="0" dirty="0" smtClean="0"/>
            <a:t>Apenas as classes energéticas A1 e A2 são permitidas para o ECG. O dispositivo de controlo convencional foi eliminado.</a:t>
          </a:r>
          <a:endParaRPr lang="pt-PT" sz="1400" noProof="0" dirty="0"/>
        </a:p>
      </dgm:t>
    </dgm:pt>
    <dgm:pt modelId="{695A5815-B486-4F44-855F-261E1FF94D7B}" type="parTrans" cxnId="{7B6B1524-B8F2-4455-8820-5045523A9711}">
      <dgm:prSet/>
      <dgm:spPr/>
      <dgm:t>
        <a:bodyPr/>
        <a:lstStyle/>
        <a:p>
          <a:endParaRPr lang="pt-PT" noProof="0" dirty="0"/>
        </a:p>
      </dgm:t>
    </dgm:pt>
    <dgm:pt modelId="{D2CDA3AE-948D-44DA-9A0D-0D30A4851D25}" type="sibTrans" cxnId="{7B6B1524-B8F2-4455-8820-5045523A9711}">
      <dgm:prSet/>
      <dgm:spPr/>
      <dgm:t>
        <a:bodyPr/>
        <a:lstStyle/>
        <a:p>
          <a:endParaRPr lang="pt-PT" noProof="0" dirty="0"/>
        </a:p>
      </dgm:t>
    </dgm:pt>
    <dgm:pt modelId="{5B2C6466-8AAE-48D2-8B78-B192B9B41E45}">
      <dgm:prSet phldrT="[Text]"/>
      <dgm:spPr>
        <a:solidFill>
          <a:schemeClr val="tx1"/>
        </a:solidFill>
        <a:ln>
          <a:solidFill>
            <a:schemeClr val="tx1"/>
          </a:solidFill>
        </a:ln>
      </dgm:spPr>
      <dgm:t>
        <a:bodyPr/>
        <a:lstStyle/>
        <a:p>
          <a:r>
            <a:rPr lang="pt-PT" noProof="0" dirty="0" smtClean="0"/>
            <a:t>13 Out. 2010</a:t>
          </a:r>
          <a:endParaRPr lang="pt-PT" noProof="0" dirty="0"/>
        </a:p>
      </dgm:t>
    </dgm:pt>
    <dgm:pt modelId="{878DB397-5E36-4C6F-BC4D-A30F83A2B3CC}" type="parTrans" cxnId="{376EE7C2-ACA2-48CE-9801-A4944B382039}">
      <dgm:prSet/>
      <dgm:spPr/>
      <dgm:t>
        <a:bodyPr/>
        <a:lstStyle/>
        <a:p>
          <a:endParaRPr lang="pt-PT" noProof="0" dirty="0"/>
        </a:p>
      </dgm:t>
    </dgm:pt>
    <dgm:pt modelId="{E5461EF8-5B9D-4C91-9473-D97939F0351E}" type="sibTrans" cxnId="{376EE7C2-ACA2-48CE-9801-A4944B382039}">
      <dgm:prSet/>
      <dgm:spPr/>
      <dgm:t>
        <a:bodyPr/>
        <a:lstStyle/>
        <a:p>
          <a:endParaRPr lang="pt-PT" noProof="0" dirty="0"/>
        </a:p>
      </dgm:t>
    </dgm:pt>
    <dgm:pt modelId="{C27F9A4F-66FD-4139-B275-90DBBE782289}">
      <dgm:prSet custT="1"/>
      <dgm:spPr>
        <a:ln>
          <a:solidFill>
            <a:srgbClr val="FDEA29"/>
          </a:solidFill>
        </a:ln>
      </dgm:spPr>
      <dgm:t>
        <a:bodyPr/>
        <a:lstStyle/>
        <a:p>
          <a:r>
            <a:rPr lang="pt-PT" sz="1400" b="0" i="0" noProof="0" dirty="0" smtClean="0"/>
            <a:t>Luminárias para lâmpadas fluorescentes e de descarga de elevada intensidade (HID): Informação adicional especifica do produto deve estar acessível na internet.</a:t>
          </a:r>
          <a:endParaRPr lang="pt-PT" sz="1400" noProof="0" dirty="0"/>
        </a:p>
      </dgm:t>
    </dgm:pt>
    <dgm:pt modelId="{AAB07B07-A0A0-4D5A-A187-13BD495015AE}" type="parTrans" cxnId="{236DACAD-B176-42B2-BBD9-2AD1E66B0F0F}">
      <dgm:prSet/>
      <dgm:spPr/>
      <dgm:t>
        <a:bodyPr/>
        <a:lstStyle/>
        <a:p>
          <a:endParaRPr lang="pt-PT" noProof="0" dirty="0"/>
        </a:p>
      </dgm:t>
    </dgm:pt>
    <dgm:pt modelId="{3F08614C-7321-4E70-A29C-B2441488A9BA}" type="sibTrans" cxnId="{236DACAD-B176-42B2-BBD9-2AD1E66B0F0F}">
      <dgm:prSet/>
      <dgm:spPr/>
      <dgm:t>
        <a:bodyPr/>
        <a:lstStyle/>
        <a:p>
          <a:endParaRPr lang="pt-PT" noProof="0" dirty="0"/>
        </a:p>
      </dgm:t>
    </dgm:pt>
    <dgm:pt modelId="{C6FF6745-BB42-4E04-9C3F-315FDB9F603B}">
      <dgm:prSet phldrT="[Text]" custT="1"/>
      <dgm:spPr>
        <a:ln>
          <a:solidFill>
            <a:srgbClr val="FDEA29"/>
          </a:solidFill>
        </a:ln>
      </dgm:spPr>
      <dgm:t>
        <a:bodyPr/>
        <a:lstStyle/>
        <a:p>
          <a:r>
            <a:rPr lang="pt-PT" sz="1400" noProof="0" dirty="0" smtClean="0"/>
            <a:t>Balastros e lâmpadas fluorescentes: requisito mínimo é classe de energia A1-B2, rótulo energético e potência em espera no máximo 1W para balastros controlados remotamente</a:t>
          </a:r>
          <a:r>
            <a:rPr lang="pt-PT" sz="1400" b="0" i="0" noProof="0" dirty="0" smtClean="0"/>
            <a:t>.</a:t>
          </a:r>
          <a:endParaRPr lang="pt-PT" sz="1400" noProof="0" dirty="0"/>
        </a:p>
      </dgm:t>
    </dgm:pt>
    <dgm:pt modelId="{8E2F1652-D98E-4028-9E0C-9DACC2483D76}" type="parTrans" cxnId="{A0FA2025-2991-462D-91CD-DFB86CAA401B}">
      <dgm:prSet/>
      <dgm:spPr/>
      <dgm:t>
        <a:bodyPr/>
        <a:lstStyle/>
        <a:p>
          <a:endParaRPr lang="pt-PT"/>
        </a:p>
      </dgm:t>
    </dgm:pt>
    <dgm:pt modelId="{9D495065-A088-40C9-9C94-519AEA4E40B8}" type="sibTrans" cxnId="{A0FA2025-2991-462D-91CD-DFB86CAA401B}">
      <dgm:prSet/>
      <dgm:spPr/>
      <dgm:t>
        <a:bodyPr/>
        <a:lstStyle/>
        <a:p>
          <a:endParaRPr lang="pt-PT"/>
        </a:p>
      </dgm:t>
    </dgm:pt>
    <dgm:pt modelId="{D485CD70-F786-4D7B-B3C4-E45A38A97FA9}">
      <dgm:prSet phldrT="[Text]" custT="1"/>
      <dgm:spPr>
        <a:ln>
          <a:solidFill>
            <a:srgbClr val="FDEA29"/>
          </a:solidFill>
        </a:ln>
      </dgm:spPr>
      <dgm:t>
        <a:bodyPr/>
        <a:lstStyle/>
        <a:p>
          <a:r>
            <a:rPr lang="pt-PT" sz="1400" noProof="0" dirty="0" smtClean="0"/>
            <a:t>Balastros para lâmpadas fluorescentes: Requisitos para potência em espera no máximo 0,5W</a:t>
          </a:r>
          <a:endParaRPr lang="pt-PT" sz="1400" noProof="0" dirty="0"/>
        </a:p>
      </dgm:t>
    </dgm:pt>
    <dgm:pt modelId="{F1FB7257-694B-4529-92BF-317D1FABC935}" type="parTrans" cxnId="{0CC7D089-7FB6-4538-AD8C-EC1CBCDFFFA5}">
      <dgm:prSet/>
      <dgm:spPr/>
      <dgm:t>
        <a:bodyPr/>
        <a:lstStyle/>
        <a:p>
          <a:endParaRPr lang="pt-PT"/>
        </a:p>
      </dgm:t>
    </dgm:pt>
    <dgm:pt modelId="{178F7B51-C4AF-47E5-A5ED-217559E49D02}" type="sibTrans" cxnId="{0CC7D089-7FB6-4538-AD8C-EC1CBCDFFFA5}">
      <dgm:prSet/>
      <dgm:spPr/>
      <dgm:t>
        <a:bodyPr/>
        <a:lstStyle/>
        <a:p>
          <a:endParaRPr lang="pt-PT"/>
        </a:p>
      </dgm:t>
    </dgm:pt>
    <dgm:pt modelId="{3BEEF6CB-12FB-4BDD-949F-34369836C7B3}">
      <dgm:prSet phldrT="[Text]" custT="1"/>
      <dgm:spPr>
        <a:ln>
          <a:solidFill>
            <a:srgbClr val="FDEA29"/>
          </a:solidFill>
        </a:ln>
      </dgm:spPr>
      <dgm:t>
        <a:bodyPr/>
        <a:lstStyle/>
        <a:p>
          <a:r>
            <a:rPr lang="pt-PT" sz="1400" noProof="0" dirty="0" smtClean="0"/>
            <a:t>Balastros para lâmpadas HID: requisitos de um rótulo energético</a:t>
          </a:r>
          <a:endParaRPr lang="pt-PT" sz="1400" noProof="0" dirty="0"/>
        </a:p>
      </dgm:t>
    </dgm:pt>
    <dgm:pt modelId="{1C154960-62FA-4FF1-B21B-F567B83EFF69}" type="parTrans" cxnId="{540072C1-D595-4190-9D62-98D29D0B6829}">
      <dgm:prSet/>
      <dgm:spPr/>
      <dgm:t>
        <a:bodyPr/>
        <a:lstStyle/>
        <a:p>
          <a:endParaRPr lang="pt-PT"/>
        </a:p>
      </dgm:t>
    </dgm:pt>
    <dgm:pt modelId="{915B96FC-E161-4B6A-96BE-743CDEB427ED}" type="sibTrans" cxnId="{540072C1-D595-4190-9D62-98D29D0B6829}">
      <dgm:prSet/>
      <dgm:spPr/>
      <dgm:t>
        <a:bodyPr/>
        <a:lstStyle/>
        <a:p>
          <a:endParaRPr lang="pt-PT"/>
        </a:p>
      </dgm:t>
    </dgm:pt>
    <dgm:pt modelId="{77D6C50E-5A75-45D0-9DF0-9C11271252E6}">
      <dgm:prSet phldrT="[Text]" custT="1"/>
      <dgm:spPr>
        <a:ln>
          <a:solidFill>
            <a:srgbClr val="FDEA29"/>
          </a:solidFill>
        </a:ln>
      </dgm:spPr>
      <dgm:t>
        <a:bodyPr/>
        <a:lstStyle/>
        <a:p>
          <a:r>
            <a:rPr lang="pt-PT" sz="1400" noProof="0" dirty="0" smtClean="0"/>
            <a:t>Luminárias para lâmpadas fluorescentes e de descarga de alta intensidade (HID): requisito para utilização de um dispositivo de controlo eletrónico (ECG) é a classe A1 e A2</a:t>
          </a:r>
          <a:endParaRPr lang="pt-PT" sz="1400" noProof="0" dirty="0"/>
        </a:p>
      </dgm:t>
    </dgm:pt>
    <dgm:pt modelId="{58A2C50B-53B2-4113-B077-48406459D403}" type="parTrans" cxnId="{81F37339-EC70-4BA6-A4A2-C82006BA2406}">
      <dgm:prSet/>
      <dgm:spPr/>
      <dgm:t>
        <a:bodyPr/>
        <a:lstStyle/>
        <a:p>
          <a:endParaRPr lang="pt-PT"/>
        </a:p>
      </dgm:t>
    </dgm:pt>
    <dgm:pt modelId="{00FAC43E-D9D8-4211-9346-AAE949A0CBAD}" type="sibTrans" cxnId="{81F37339-EC70-4BA6-A4A2-C82006BA2406}">
      <dgm:prSet/>
      <dgm:spPr/>
      <dgm:t>
        <a:bodyPr/>
        <a:lstStyle/>
        <a:p>
          <a:endParaRPr lang="pt-PT"/>
        </a:p>
      </dgm:t>
    </dgm:pt>
    <dgm:pt modelId="{26B63EAA-EB8A-4479-A83C-3657F2056ACC}" type="pres">
      <dgm:prSet presAssocID="{EDE56310-195A-4399-92B4-EBA786461E69}" presName="linearFlow" presStyleCnt="0">
        <dgm:presLayoutVars>
          <dgm:dir/>
          <dgm:animLvl val="lvl"/>
          <dgm:resizeHandles val="exact"/>
        </dgm:presLayoutVars>
      </dgm:prSet>
      <dgm:spPr/>
      <dgm:t>
        <a:bodyPr/>
        <a:lstStyle/>
        <a:p>
          <a:endParaRPr lang="en-US"/>
        </a:p>
      </dgm:t>
    </dgm:pt>
    <dgm:pt modelId="{FEB9E0B9-546A-4288-B7A9-4D825683100A}" type="pres">
      <dgm:prSet presAssocID="{6BE66D24-5FDF-48BD-BEEF-FDC91E792B54}" presName="composite" presStyleCnt="0"/>
      <dgm:spPr/>
    </dgm:pt>
    <dgm:pt modelId="{6F07BDCE-D195-4E01-B111-5894F719B766}" type="pres">
      <dgm:prSet presAssocID="{6BE66D24-5FDF-48BD-BEEF-FDC91E792B54}" presName="parentText" presStyleLbl="alignNode1" presStyleIdx="0" presStyleCnt="4">
        <dgm:presLayoutVars>
          <dgm:chMax val="1"/>
          <dgm:bulletEnabled val="1"/>
        </dgm:presLayoutVars>
      </dgm:prSet>
      <dgm:spPr/>
      <dgm:t>
        <a:bodyPr/>
        <a:lstStyle/>
        <a:p>
          <a:endParaRPr lang="en-US"/>
        </a:p>
      </dgm:t>
    </dgm:pt>
    <dgm:pt modelId="{EE285F03-4609-4AC5-BEAE-E6E6EBA07BA4}" type="pres">
      <dgm:prSet presAssocID="{6BE66D24-5FDF-48BD-BEEF-FDC91E792B54}" presName="descendantText" presStyleLbl="alignAcc1" presStyleIdx="0" presStyleCnt="4">
        <dgm:presLayoutVars>
          <dgm:bulletEnabled val="1"/>
        </dgm:presLayoutVars>
      </dgm:prSet>
      <dgm:spPr/>
      <dgm:t>
        <a:bodyPr/>
        <a:lstStyle/>
        <a:p>
          <a:endParaRPr lang="en-US"/>
        </a:p>
      </dgm:t>
    </dgm:pt>
    <dgm:pt modelId="{0E475CCE-D97D-43E4-9E41-2540FED60AE1}" type="pres">
      <dgm:prSet presAssocID="{16394FD1-CB43-40FA-9916-089A89255028}" presName="sp" presStyleCnt="0"/>
      <dgm:spPr/>
    </dgm:pt>
    <dgm:pt modelId="{E0DAA454-5B57-4623-BE4C-4EFD5CD1622F}" type="pres">
      <dgm:prSet presAssocID="{5B2C6466-8AAE-48D2-8B78-B192B9B41E45}" presName="composite" presStyleCnt="0"/>
      <dgm:spPr/>
    </dgm:pt>
    <dgm:pt modelId="{3431C946-55B0-4F98-85BB-F43DF3C2CADA}" type="pres">
      <dgm:prSet presAssocID="{5B2C6466-8AAE-48D2-8B78-B192B9B41E45}" presName="parentText" presStyleLbl="alignNode1" presStyleIdx="1" presStyleCnt="4">
        <dgm:presLayoutVars>
          <dgm:chMax val="1"/>
          <dgm:bulletEnabled val="1"/>
        </dgm:presLayoutVars>
      </dgm:prSet>
      <dgm:spPr/>
      <dgm:t>
        <a:bodyPr/>
        <a:lstStyle/>
        <a:p>
          <a:endParaRPr lang="en-US"/>
        </a:p>
      </dgm:t>
    </dgm:pt>
    <dgm:pt modelId="{1F2473A6-FF8E-4274-998E-FF12B0E4F744}" type="pres">
      <dgm:prSet presAssocID="{5B2C6466-8AAE-48D2-8B78-B192B9B41E45}" presName="descendantText" presStyleLbl="alignAcc1" presStyleIdx="1" presStyleCnt="4">
        <dgm:presLayoutVars>
          <dgm:bulletEnabled val="1"/>
        </dgm:presLayoutVars>
      </dgm:prSet>
      <dgm:spPr/>
      <dgm:t>
        <a:bodyPr/>
        <a:lstStyle/>
        <a:p>
          <a:endParaRPr lang="en-US"/>
        </a:p>
      </dgm:t>
    </dgm:pt>
    <dgm:pt modelId="{335CF963-2A04-4F37-AC9F-44A75B077235}" type="pres">
      <dgm:prSet presAssocID="{E5461EF8-5B9D-4C91-9473-D97939F0351E}" presName="sp" presStyleCnt="0"/>
      <dgm:spPr/>
    </dgm:pt>
    <dgm:pt modelId="{D07D2369-CF9F-44CB-BEBB-B681DBB8E8C1}" type="pres">
      <dgm:prSet presAssocID="{03CA3D88-2D8B-4D1B-A64F-7953100795DA}" presName="composite" presStyleCnt="0"/>
      <dgm:spPr/>
    </dgm:pt>
    <dgm:pt modelId="{FDE2ACF6-87B2-4378-9102-B9C9268C70F1}" type="pres">
      <dgm:prSet presAssocID="{03CA3D88-2D8B-4D1B-A64F-7953100795DA}" presName="parentText" presStyleLbl="alignNode1" presStyleIdx="2" presStyleCnt="4">
        <dgm:presLayoutVars>
          <dgm:chMax val="1"/>
          <dgm:bulletEnabled val="1"/>
        </dgm:presLayoutVars>
      </dgm:prSet>
      <dgm:spPr/>
      <dgm:t>
        <a:bodyPr/>
        <a:lstStyle/>
        <a:p>
          <a:endParaRPr lang="en-US"/>
        </a:p>
      </dgm:t>
    </dgm:pt>
    <dgm:pt modelId="{9D994644-23B0-4EBA-969B-D5DFB6324FB0}" type="pres">
      <dgm:prSet presAssocID="{03CA3D88-2D8B-4D1B-A64F-7953100795DA}" presName="descendantText" presStyleLbl="alignAcc1" presStyleIdx="2" presStyleCnt="4" custScaleY="143766">
        <dgm:presLayoutVars>
          <dgm:bulletEnabled val="1"/>
        </dgm:presLayoutVars>
      </dgm:prSet>
      <dgm:spPr/>
      <dgm:t>
        <a:bodyPr/>
        <a:lstStyle/>
        <a:p>
          <a:endParaRPr lang="en-US"/>
        </a:p>
      </dgm:t>
    </dgm:pt>
    <dgm:pt modelId="{E044AE4A-5441-4A3E-A225-280E6E67E862}" type="pres">
      <dgm:prSet presAssocID="{5BAA76D6-119A-46AC-AE43-061DE5EE99E8}" presName="sp" presStyleCnt="0"/>
      <dgm:spPr/>
    </dgm:pt>
    <dgm:pt modelId="{CBE10DD7-8712-46EB-8581-E9AB00DBD896}" type="pres">
      <dgm:prSet presAssocID="{E24BF385-FCC0-4B1B-9FAB-2FB34FEBB899}" presName="composite" presStyleCnt="0"/>
      <dgm:spPr/>
    </dgm:pt>
    <dgm:pt modelId="{97DF44E0-62C8-4BD8-8E40-B0B5C23F4293}" type="pres">
      <dgm:prSet presAssocID="{E24BF385-FCC0-4B1B-9FAB-2FB34FEBB899}" presName="parentText" presStyleLbl="alignNode1" presStyleIdx="3" presStyleCnt="4">
        <dgm:presLayoutVars>
          <dgm:chMax val="1"/>
          <dgm:bulletEnabled val="1"/>
        </dgm:presLayoutVars>
      </dgm:prSet>
      <dgm:spPr/>
      <dgm:t>
        <a:bodyPr/>
        <a:lstStyle/>
        <a:p>
          <a:endParaRPr lang="en-US"/>
        </a:p>
      </dgm:t>
    </dgm:pt>
    <dgm:pt modelId="{1D8BEDC8-8254-4B61-BA21-9B6E381BD928}" type="pres">
      <dgm:prSet presAssocID="{E24BF385-FCC0-4B1B-9FAB-2FB34FEBB899}" presName="descendantText" presStyleLbl="alignAcc1" presStyleIdx="3" presStyleCnt="4">
        <dgm:presLayoutVars>
          <dgm:bulletEnabled val="1"/>
        </dgm:presLayoutVars>
      </dgm:prSet>
      <dgm:spPr/>
      <dgm:t>
        <a:bodyPr/>
        <a:lstStyle/>
        <a:p>
          <a:endParaRPr lang="en-US"/>
        </a:p>
      </dgm:t>
    </dgm:pt>
  </dgm:ptLst>
  <dgm:cxnLst>
    <dgm:cxn modelId="{07C01A73-B10A-490D-BDC3-0C48A6ACA5B6}" srcId="{EDE56310-195A-4399-92B4-EBA786461E69}" destId="{03CA3D88-2D8B-4D1B-A64F-7953100795DA}" srcOrd="2" destOrd="0" parTransId="{7A4E69E4-2722-4E10-BB2C-F140547A052C}" sibTransId="{5BAA76D6-119A-46AC-AE43-061DE5EE99E8}"/>
    <dgm:cxn modelId="{CF41B04A-48D8-457E-BD20-E723CABD89AC}" type="presOf" srcId="{2D23254A-8CA1-4355-B08E-616E83E0BA31}" destId="{1D8BEDC8-8254-4B61-BA21-9B6E381BD928}" srcOrd="0" destOrd="0" presId="urn:microsoft.com/office/officeart/2005/8/layout/chevron2"/>
    <dgm:cxn modelId="{0846EEE1-0382-4149-AB41-D50C25C82FD2}" type="presOf" srcId="{EDE56310-195A-4399-92B4-EBA786461E69}" destId="{26B63EAA-EB8A-4479-A83C-3657F2056ACC}" srcOrd="0" destOrd="0" presId="urn:microsoft.com/office/officeart/2005/8/layout/chevron2"/>
    <dgm:cxn modelId="{A35F2FA7-A4D5-4139-9829-4A7244AA7D46}" type="presOf" srcId="{3BEEF6CB-12FB-4BDD-949F-34369836C7B3}" destId="{9D994644-23B0-4EBA-969B-D5DFB6324FB0}" srcOrd="0" destOrd="1" presId="urn:microsoft.com/office/officeart/2005/8/layout/chevron2"/>
    <dgm:cxn modelId="{0E8458F3-4E24-4522-BDF6-32E93CEF154A}" type="presOf" srcId="{77D6C50E-5A75-45D0-9DF0-9C11271252E6}" destId="{9D994644-23B0-4EBA-969B-D5DFB6324FB0}" srcOrd="0" destOrd="2" presId="urn:microsoft.com/office/officeart/2005/8/layout/chevron2"/>
    <dgm:cxn modelId="{698643BE-558C-4106-8F92-2C4F9F5DA95D}" type="presOf" srcId="{5B2C6466-8AAE-48D2-8B78-B192B9B41E45}" destId="{3431C946-55B0-4F98-85BB-F43DF3C2CADA}" srcOrd="0" destOrd="0" presId="urn:microsoft.com/office/officeart/2005/8/layout/chevron2"/>
    <dgm:cxn modelId="{293B7D09-9A27-461F-97B0-BDE94233819C}" type="presOf" srcId="{6BE66D24-5FDF-48BD-BEEF-FDC91E792B54}" destId="{6F07BDCE-D195-4E01-B111-5894F719B766}" srcOrd="0" destOrd="0" presId="urn:microsoft.com/office/officeart/2005/8/layout/chevron2"/>
    <dgm:cxn modelId="{6E54B165-4928-42BA-9CEB-CE5F138926B1}" type="presOf" srcId="{C27F9A4F-66FD-4139-B275-90DBBE782289}" destId="{1F2473A6-FF8E-4274-998E-FF12B0E4F744}" srcOrd="0" destOrd="0" presId="urn:microsoft.com/office/officeart/2005/8/layout/chevron2"/>
    <dgm:cxn modelId="{5D3B818D-1059-48F6-9A11-6A3C636AD1E7}" type="presOf" srcId="{E24BF385-FCC0-4B1B-9FAB-2FB34FEBB899}" destId="{97DF44E0-62C8-4BD8-8E40-B0B5C23F4293}" srcOrd="0" destOrd="0" presId="urn:microsoft.com/office/officeart/2005/8/layout/chevron2"/>
    <dgm:cxn modelId="{86002B3D-CD07-4E55-92F6-A2F10785E618}" type="presOf" srcId="{03CA3D88-2D8B-4D1B-A64F-7953100795DA}" destId="{FDE2ACF6-87B2-4378-9102-B9C9268C70F1}" srcOrd="0" destOrd="0" presId="urn:microsoft.com/office/officeart/2005/8/layout/chevron2"/>
    <dgm:cxn modelId="{540072C1-D595-4190-9D62-98D29D0B6829}" srcId="{03CA3D88-2D8B-4D1B-A64F-7953100795DA}" destId="{3BEEF6CB-12FB-4BDD-949F-34369836C7B3}" srcOrd="1" destOrd="0" parTransId="{1C154960-62FA-4FF1-B21B-F567B83EFF69}" sibTransId="{915B96FC-E161-4B6A-96BE-743CDEB427ED}"/>
    <dgm:cxn modelId="{81F37339-EC70-4BA6-A4A2-C82006BA2406}" srcId="{03CA3D88-2D8B-4D1B-A64F-7953100795DA}" destId="{77D6C50E-5A75-45D0-9DF0-9C11271252E6}" srcOrd="2" destOrd="0" parTransId="{58A2C50B-53B2-4113-B077-48406459D403}" sibTransId="{00FAC43E-D9D8-4211-9346-AAE949A0CBAD}"/>
    <dgm:cxn modelId="{236DACAD-B176-42B2-BBD9-2AD1E66B0F0F}" srcId="{5B2C6466-8AAE-48D2-8B78-B192B9B41E45}" destId="{C27F9A4F-66FD-4139-B275-90DBBE782289}" srcOrd="0" destOrd="0" parTransId="{AAB07B07-A0A0-4D5A-A187-13BD495015AE}" sibTransId="{3F08614C-7321-4E70-A29C-B2441488A9BA}"/>
    <dgm:cxn modelId="{8B8E6A63-65F9-4D95-A08D-3457DBF6CC54}" type="presOf" srcId="{D485CD70-F786-4D7B-B3C4-E45A38A97FA9}" destId="{9D994644-23B0-4EBA-969B-D5DFB6324FB0}" srcOrd="0" destOrd="0" presId="urn:microsoft.com/office/officeart/2005/8/layout/chevron2"/>
    <dgm:cxn modelId="{376EE7C2-ACA2-48CE-9801-A4944B382039}" srcId="{EDE56310-195A-4399-92B4-EBA786461E69}" destId="{5B2C6466-8AAE-48D2-8B78-B192B9B41E45}" srcOrd="1" destOrd="0" parTransId="{878DB397-5E36-4C6F-BC4D-A30F83A2B3CC}" sibTransId="{E5461EF8-5B9D-4C91-9473-D97939F0351E}"/>
    <dgm:cxn modelId="{0CC7D089-7FB6-4538-AD8C-EC1CBCDFFFA5}" srcId="{03CA3D88-2D8B-4D1B-A64F-7953100795DA}" destId="{D485CD70-F786-4D7B-B3C4-E45A38A97FA9}" srcOrd="0" destOrd="0" parTransId="{F1FB7257-694B-4529-92BF-317D1FABC935}" sibTransId="{178F7B51-C4AF-47E5-A5ED-217559E49D02}"/>
    <dgm:cxn modelId="{A0FA2025-2991-462D-91CD-DFB86CAA401B}" srcId="{6BE66D24-5FDF-48BD-BEEF-FDC91E792B54}" destId="{C6FF6745-BB42-4E04-9C3F-315FDB9F603B}" srcOrd="0" destOrd="0" parTransId="{8E2F1652-D98E-4028-9E0C-9DACC2483D76}" sibTransId="{9D495065-A088-40C9-9C94-519AEA4E40B8}"/>
    <dgm:cxn modelId="{6E8E7B50-28FE-4135-AC98-BCE20D7F8EFE}" srcId="{EDE56310-195A-4399-92B4-EBA786461E69}" destId="{E24BF385-FCC0-4B1B-9FAB-2FB34FEBB899}" srcOrd="3" destOrd="0" parTransId="{3D6F9AA4-9BF6-4E66-A706-3D09F884BB8C}" sibTransId="{D102DB36-6CEB-49C5-A5B5-40105B592184}"/>
    <dgm:cxn modelId="{53845124-E036-4942-B38C-95C85BEC2291}" type="presOf" srcId="{C6FF6745-BB42-4E04-9C3F-315FDB9F603B}" destId="{EE285F03-4609-4AC5-BEAE-E6E6EBA07BA4}" srcOrd="0" destOrd="0" presId="urn:microsoft.com/office/officeart/2005/8/layout/chevron2"/>
    <dgm:cxn modelId="{7B6B1524-B8F2-4455-8820-5045523A9711}" srcId="{E24BF385-FCC0-4B1B-9FAB-2FB34FEBB899}" destId="{2D23254A-8CA1-4355-B08E-616E83E0BA31}" srcOrd="0" destOrd="0" parTransId="{695A5815-B486-4F44-855F-261E1FF94D7B}" sibTransId="{D2CDA3AE-948D-44DA-9A0D-0D30A4851D25}"/>
    <dgm:cxn modelId="{A55DE011-9371-4B39-908B-2F44EB4930DF}" srcId="{EDE56310-195A-4399-92B4-EBA786461E69}" destId="{6BE66D24-5FDF-48BD-BEEF-FDC91E792B54}" srcOrd="0" destOrd="0" parTransId="{58BA16CC-E194-4026-8AEA-A30D7A9DA917}" sibTransId="{16394FD1-CB43-40FA-9916-089A89255028}"/>
    <dgm:cxn modelId="{A675F834-8D9E-4D40-89CA-6CD7B6BA2DF8}" type="presParOf" srcId="{26B63EAA-EB8A-4479-A83C-3657F2056ACC}" destId="{FEB9E0B9-546A-4288-B7A9-4D825683100A}" srcOrd="0" destOrd="0" presId="urn:microsoft.com/office/officeart/2005/8/layout/chevron2"/>
    <dgm:cxn modelId="{5FA311E3-BBD4-4A55-94F6-9FD99FACD0CD}" type="presParOf" srcId="{FEB9E0B9-546A-4288-B7A9-4D825683100A}" destId="{6F07BDCE-D195-4E01-B111-5894F719B766}" srcOrd="0" destOrd="0" presId="urn:microsoft.com/office/officeart/2005/8/layout/chevron2"/>
    <dgm:cxn modelId="{C1A5E49C-788D-482F-BD0A-709676EC502A}" type="presParOf" srcId="{FEB9E0B9-546A-4288-B7A9-4D825683100A}" destId="{EE285F03-4609-4AC5-BEAE-E6E6EBA07BA4}" srcOrd="1" destOrd="0" presId="urn:microsoft.com/office/officeart/2005/8/layout/chevron2"/>
    <dgm:cxn modelId="{B27A0C41-68ED-4BBB-A1DD-9FCD4BFEEDCE}" type="presParOf" srcId="{26B63EAA-EB8A-4479-A83C-3657F2056ACC}" destId="{0E475CCE-D97D-43E4-9E41-2540FED60AE1}" srcOrd="1" destOrd="0" presId="urn:microsoft.com/office/officeart/2005/8/layout/chevron2"/>
    <dgm:cxn modelId="{47498288-F8C2-4DC9-BB8E-56249D6C83FC}" type="presParOf" srcId="{26B63EAA-EB8A-4479-A83C-3657F2056ACC}" destId="{E0DAA454-5B57-4623-BE4C-4EFD5CD1622F}" srcOrd="2" destOrd="0" presId="urn:microsoft.com/office/officeart/2005/8/layout/chevron2"/>
    <dgm:cxn modelId="{7EADACC3-44AD-4E12-A481-9B914CF30950}" type="presParOf" srcId="{E0DAA454-5B57-4623-BE4C-4EFD5CD1622F}" destId="{3431C946-55B0-4F98-85BB-F43DF3C2CADA}" srcOrd="0" destOrd="0" presId="urn:microsoft.com/office/officeart/2005/8/layout/chevron2"/>
    <dgm:cxn modelId="{A050C7CC-3745-4164-9258-D757CC88F5D8}" type="presParOf" srcId="{E0DAA454-5B57-4623-BE4C-4EFD5CD1622F}" destId="{1F2473A6-FF8E-4274-998E-FF12B0E4F744}" srcOrd="1" destOrd="0" presId="urn:microsoft.com/office/officeart/2005/8/layout/chevron2"/>
    <dgm:cxn modelId="{92059CAF-9265-4C72-A4F8-F87CD1953EBD}" type="presParOf" srcId="{26B63EAA-EB8A-4479-A83C-3657F2056ACC}" destId="{335CF963-2A04-4F37-AC9F-44A75B077235}" srcOrd="3" destOrd="0" presId="urn:microsoft.com/office/officeart/2005/8/layout/chevron2"/>
    <dgm:cxn modelId="{03384F47-2FA0-452F-9822-9603812F2D8E}" type="presParOf" srcId="{26B63EAA-EB8A-4479-A83C-3657F2056ACC}" destId="{D07D2369-CF9F-44CB-BEBB-B681DBB8E8C1}" srcOrd="4" destOrd="0" presId="urn:microsoft.com/office/officeart/2005/8/layout/chevron2"/>
    <dgm:cxn modelId="{31BFD4A2-E56C-4EF4-BDD6-86F97B39C1C9}" type="presParOf" srcId="{D07D2369-CF9F-44CB-BEBB-B681DBB8E8C1}" destId="{FDE2ACF6-87B2-4378-9102-B9C9268C70F1}" srcOrd="0" destOrd="0" presId="urn:microsoft.com/office/officeart/2005/8/layout/chevron2"/>
    <dgm:cxn modelId="{D13ED165-337B-4B88-B170-72EC41CA1DEC}" type="presParOf" srcId="{D07D2369-CF9F-44CB-BEBB-B681DBB8E8C1}" destId="{9D994644-23B0-4EBA-969B-D5DFB6324FB0}" srcOrd="1" destOrd="0" presId="urn:microsoft.com/office/officeart/2005/8/layout/chevron2"/>
    <dgm:cxn modelId="{F9E5D36D-018D-4AB9-ABCB-A1E4B128F583}" type="presParOf" srcId="{26B63EAA-EB8A-4479-A83C-3657F2056ACC}" destId="{E044AE4A-5441-4A3E-A225-280E6E67E862}" srcOrd="5" destOrd="0" presId="urn:microsoft.com/office/officeart/2005/8/layout/chevron2"/>
    <dgm:cxn modelId="{78BC1D76-5442-4368-903E-46A3EDD7E341}" type="presParOf" srcId="{26B63EAA-EB8A-4479-A83C-3657F2056ACC}" destId="{CBE10DD7-8712-46EB-8581-E9AB00DBD896}" srcOrd="6" destOrd="0" presId="urn:microsoft.com/office/officeart/2005/8/layout/chevron2"/>
    <dgm:cxn modelId="{83D40175-18BD-4ACF-921B-8E62D4FD780D}" type="presParOf" srcId="{CBE10DD7-8712-46EB-8581-E9AB00DBD896}" destId="{97DF44E0-62C8-4BD8-8E40-B0B5C23F4293}" srcOrd="0" destOrd="0" presId="urn:microsoft.com/office/officeart/2005/8/layout/chevron2"/>
    <dgm:cxn modelId="{5A3725A8-C327-4384-9F31-36660AB54440}" type="presParOf" srcId="{CBE10DD7-8712-46EB-8581-E9AB00DBD896}" destId="{1D8BEDC8-8254-4B61-BA21-9B6E381BD92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7BDCE-D195-4E01-B111-5894F719B766}">
      <dsp:nvSpPr>
        <dsp:cNvPr id="0" name=""/>
        <dsp:cNvSpPr/>
      </dsp:nvSpPr>
      <dsp:spPr>
        <a:xfrm rot="5400000">
          <a:off x="-128536" y="129095"/>
          <a:ext cx="856910" cy="599837"/>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pt-PT" sz="900" b="1" kern="1200" noProof="0" dirty="0" smtClean="0">
              <a:solidFill>
                <a:schemeClr val="bg1"/>
              </a:solidFill>
            </a:rPr>
            <a:t>1 </a:t>
          </a:r>
          <a:r>
            <a:rPr lang="pt-PT" sz="900" b="1" kern="1200" noProof="0" dirty="0" err="1" smtClean="0">
              <a:solidFill>
                <a:schemeClr val="bg1"/>
              </a:solidFill>
            </a:rPr>
            <a:t>Sep</a:t>
          </a:r>
          <a:r>
            <a:rPr lang="pt-PT" sz="900" b="1" kern="1200" noProof="0" dirty="0" smtClean="0">
              <a:solidFill>
                <a:schemeClr val="bg1"/>
              </a:solidFill>
            </a:rPr>
            <a:t>. 2009</a:t>
          </a:r>
          <a:endParaRPr lang="pt-PT" sz="900" kern="1200" noProof="0" dirty="0"/>
        </a:p>
      </dsp:txBody>
      <dsp:txXfrm rot="-5400000">
        <a:off x="1" y="300478"/>
        <a:ext cx="599837" cy="257073"/>
      </dsp:txXfrm>
    </dsp:sp>
    <dsp:sp modelId="{EE285F03-4609-4AC5-BEAE-E6E6EBA07BA4}">
      <dsp:nvSpPr>
        <dsp:cNvPr id="0" name=""/>
        <dsp:cNvSpPr/>
      </dsp:nvSpPr>
      <dsp:spPr>
        <a:xfrm rot="5400000">
          <a:off x="4023737" y="-3423341"/>
          <a:ext cx="556991" cy="7404791"/>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pt-PT" sz="1100" kern="1200" noProof="0" dirty="0" smtClean="0"/>
            <a:t>Lâmpadas claras: eliminação das lâmpadas incandescentes &gt; 100 W e lâmpadas de halogéneo ineficientes</a:t>
          </a:r>
          <a:endParaRPr lang="pt-PT" sz="1100" kern="1200" noProof="0" dirty="0"/>
        </a:p>
        <a:p>
          <a:pPr marL="57150" lvl="1" indent="-57150" algn="l" defTabSz="488950">
            <a:lnSpc>
              <a:spcPct val="90000"/>
            </a:lnSpc>
            <a:spcBef>
              <a:spcPct val="0"/>
            </a:spcBef>
            <a:spcAft>
              <a:spcPct val="15000"/>
            </a:spcAft>
            <a:buChar char="••"/>
          </a:pPr>
          <a:r>
            <a:rPr lang="pt-PT" sz="1100" kern="1200" noProof="0" dirty="0" smtClean="0"/>
            <a:t>Lâmpadas foscas: Todas as lâmpadas foscas incandescentes e de halogéneo são eliminadas.</a:t>
          </a:r>
          <a:endParaRPr lang="pt-PT" sz="1100" kern="1200" noProof="0" dirty="0"/>
        </a:p>
      </dsp:txBody>
      <dsp:txXfrm rot="-5400000">
        <a:off x="599837" y="27749"/>
        <a:ext cx="7377601" cy="502611"/>
      </dsp:txXfrm>
    </dsp:sp>
    <dsp:sp modelId="{FDE2ACF6-87B2-4378-9102-B9C9268C70F1}">
      <dsp:nvSpPr>
        <dsp:cNvPr id="0" name=""/>
        <dsp:cNvSpPr/>
      </dsp:nvSpPr>
      <dsp:spPr>
        <a:xfrm rot="5400000">
          <a:off x="-128536" y="887265"/>
          <a:ext cx="856910" cy="599837"/>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pt-PT" sz="900" b="1" kern="1200" noProof="0" dirty="0" smtClean="0">
              <a:solidFill>
                <a:schemeClr val="bg1"/>
              </a:solidFill>
            </a:rPr>
            <a:t>1 </a:t>
          </a:r>
          <a:r>
            <a:rPr lang="pt-PT" sz="900" b="1" kern="1200" noProof="0" dirty="0" err="1" smtClean="0">
              <a:solidFill>
                <a:schemeClr val="bg1"/>
              </a:solidFill>
            </a:rPr>
            <a:t>Sep</a:t>
          </a:r>
          <a:r>
            <a:rPr lang="pt-PT" sz="900" b="1" kern="1200" noProof="0" dirty="0" smtClean="0">
              <a:solidFill>
                <a:schemeClr val="bg1"/>
              </a:solidFill>
            </a:rPr>
            <a:t>. 2010</a:t>
          </a:r>
          <a:endParaRPr lang="pt-PT" sz="900" kern="1200" noProof="0" dirty="0"/>
        </a:p>
      </dsp:txBody>
      <dsp:txXfrm rot="-5400000">
        <a:off x="1" y="1058648"/>
        <a:ext cx="599837" cy="257073"/>
      </dsp:txXfrm>
    </dsp:sp>
    <dsp:sp modelId="{9D994644-23B0-4EBA-969B-D5DFB6324FB0}">
      <dsp:nvSpPr>
        <dsp:cNvPr id="0" name=""/>
        <dsp:cNvSpPr/>
      </dsp:nvSpPr>
      <dsp:spPr>
        <a:xfrm rot="5400000">
          <a:off x="4023737" y="-2665170"/>
          <a:ext cx="556991" cy="7404791"/>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pt-PT" sz="1100" kern="1200" noProof="0" dirty="0" smtClean="0"/>
            <a:t>Lâmpadas claras: lâmpadas incandescentes ≥ 75 W são eliminadas.</a:t>
          </a:r>
          <a:endParaRPr lang="pt-PT" sz="1100" kern="1200" noProof="0" dirty="0"/>
        </a:p>
      </dsp:txBody>
      <dsp:txXfrm rot="-5400000">
        <a:off x="599837" y="785920"/>
        <a:ext cx="7377601" cy="502611"/>
      </dsp:txXfrm>
    </dsp:sp>
    <dsp:sp modelId="{BD8ECC4C-2338-4171-A994-D9890E65B904}">
      <dsp:nvSpPr>
        <dsp:cNvPr id="0" name=""/>
        <dsp:cNvSpPr/>
      </dsp:nvSpPr>
      <dsp:spPr>
        <a:xfrm rot="5400000">
          <a:off x="-128536" y="1645436"/>
          <a:ext cx="856910" cy="599837"/>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pt-PT" sz="900" b="1" kern="1200" noProof="0" dirty="0" smtClean="0">
              <a:solidFill>
                <a:schemeClr val="bg1"/>
              </a:solidFill>
            </a:rPr>
            <a:t>1 </a:t>
          </a:r>
          <a:r>
            <a:rPr lang="pt-PT" sz="900" b="1" kern="1200" noProof="0" dirty="0" err="1" smtClean="0">
              <a:solidFill>
                <a:schemeClr val="bg1"/>
              </a:solidFill>
            </a:rPr>
            <a:t>Sep</a:t>
          </a:r>
          <a:r>
            <a:rPr lang="pt-PT" sz="900" b="1" kern="1200" noProof="0" dirty="0" smtClean="0">
              <a:solidFill>
                <a:schemeClr val="bg1"/>
              </a:solidFill>
            </a:rPr>
            <a:t>. 2011</a:t>
          </a:r>
          <a:endParaRPr lang="pt-PT" sz="900" kern="1200" noProof="0" dirty="0"/>
        </a:p>
      </dsp:txBody>
      <dsp:txXfrm rot="-5400000">
        <a:off x="1" y="1816819"/>
        <a:ext cx="599837" cy="257073"/>
      </dsp:txXfrm>
    </dsp:sp>
    <dsp:sp modelId="{267A48D3-6DE0-4E7F-B1EC-2698F32506FD}">
      <dsp:nvSpPr>
        <dsp:cNvPr id="0" name=""/>
        <dsp:cNvSpPr/>
      </dsp:nvSpPr>
      <dsp:spPr>
        <a:xfrm rot="5400000">
          <a:off x="4023737" y="-1907000"/>
          <a:ext cx="556991" cy="7404791"/>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pt-PT" sz="1100" kern="1200" noProof="0" dirty="0" smtClean="0"/>
            <a:t>Lâmpadas claras: lâmpadas incandescentes ≥ 60 W são eliminadas.</a:t>
          </a:r>
          <a:endParaRPr lang="pt-PT" sz="1100" kern="1200" noProof="0" dirty="0"/>
        </a:p>
      </dsp:txBody>
      <dsp:txXfrm rot="-5400000">
        <a:off x="599837" y="1544090"/>
        <a:ext cx="7377601" cy="502611"/>
      </dsp:txXfrm>
    </dsp:sp>
    <dsp:sp modelId="{97DF44E0-62C8-4BD8-8E40-B0B5C23F4293}">
      <dsp:nvSpPr>
        <dsp:cNvPr id="0" name=""/>
        <dsp:cNvSpPr/>
      </dsp:nvSpPr>
      <dsp:spPr>
        <a:xfrm rot="5400000">
          <a:off x="-128536" y="2403606"/>
          <a:ext cx="856910" cy="599837"/>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pt-PT" sz="900" b="1" kern="1200" noProof="0" dirty="0" smtClean="0">
              <a:solidFill>
                <a:schemeClr val="bg1"/>
              </a:solidFill>
            </a:rPr>
            <a:t>1 </a:t>
          </a:r>
          <a:r>
            <a:rPr lang="pt-PT" sz="900" b="1" kern="1200" noProof="0" dirty="0" err="1" smtClean="0">
              <a:solidFill>
                <a:schemeClr val="bg1"/>
              </a:solidFill>
            </a:rPr>
            <a:t>Sep</a:t>
          </a:r>
          <a:r>
            <a:rPr lang="pt-PT" sz="900" b="1" kern="1200" noProof="0" dirty="0" smtClean="0">
              <a:solidFill>
                <a:schemeClr val="bg1"/>
              </a:solidFill>
            </a:rPr>
            <a:t>. 2012</a:t>
          </a:r>
          <a:endParaRPr lang="pt-PT" sz="900" kern="1200" noProof="0" dirty="0"/>
        </a:p>
      </dsp:txBody>
      <dsp:txXfrm rot="-5400000">
        <a:off x="1" y="2574989"/>
        <a:ext cx="599837" cy="257073"/>
      </dsp:txXfrm>
    </dsp:sp>
    <dsp:sp modelId="{1D8BEDC8-8254-4B61-BA21-9B6E381BD928}">
      <dsp:nvSpPr>
        <dsp:cNvPr id="0" name=""/>
        <dsp:cNvSpPr/>
      </dsp:nvSpPr>
      <dsp:spPr>
        <a:xfrm rot="5400000">
          <a:off x="4023737" y="-1148830"/>
          <a:ext cx="556991" cy="7404791"/>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pt-PT" sz="1100" kern="1200" noProof="0" dirty="0" smtClean="0"/>
            <a:t>Lâmpadas claras: lâmpadas incandescentes ≥ 7 W são eliminadas.</a:t>
          </a:r>
          <a:endParaRPr lang="pt-PT" sz="1100" kern="1200" noProof="0" dirty="0"/>
        </a:p>
      </dsp:txBody>
      <dsp:txXfrm rot="-5400000">
        <a:off x="599837" y="2302260"/>
        <a:ext cx="7377601" cy="502611"/>
      </dsp:txXfrm>
    </dsp:sp>
    <dsp:sp modelId="{03E3B908-F1E4-4A78-A600-21E30714F424}">
      <dsp:nvSpPr>
        <dsp:cNvPr id="0" name=""/>
        <dsp:cNvSpPr/>
      </dsp:nvSpPr>
      <dsp:spPr>
        <a:xfrm rot="5400000">
          <a:off x="-128536" y="3161777"/>
          <a:ext cx="856910" cy="599837"/>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pt-PT" sz="900" b="1" kern="1200" noProof="0" dirty="0" smtClean="0">
              <a:solidFill>
                <a:schemeClr val="bg1"/>
              </a:solidFill>
            </a:rPr>
            <a:t>1 </a:t>
          </a:r>
          <a:r>
            <a:rPr lang="pt-PT" sz="900" b="1" kern="1200" noProof="0" dirty="0" err="1" smtClean="0">
              <a:solidFill>
                <a:schemeClr val="bg1"/>
              </a:solidFill>
            </a:rPr>
            <a:t>Sep</a:t>
          </a:r>
          <a:r>
            <a:rPr lang="pt-PT" sz="900" b="1" kern="1200" noProof="0" dirty="0" smtClean="0">
              <a:solidFill>
                <a:schemeClr val="bg1"/>
              </a:solidFill>
            </a:rPr>
            <a:t>. 2013</a:t>
          </a:r>
          <a:endParaRPr lang="pt-PT" sz="900" kern="1200" noProof="0" dirty="0"/>
        </a:p>
      </dsp:txBody>
      <dsp:txXfrm rot="-5400000">
        <a:off x="1" y="3333160"/>
        <a:ext cx="599837" cy="257073"/>
      </dsp:txXfrm>
    </dsp:sp>
    <dsp:sp modelId="{CE67C09B-9427-48CC-83A9-85D4ABE6DFB7}">
      <dsp:nvSpPr>
        <dsp:cNvPr id="0" name=""/>
        <dsp:cNvSpPr/>
      </dsp:nvSpPr>
      <dsp:spPr>
        <a:xfrm rot="5400000">
          <a:off x="4023737" y="-390659"/>
          <a:ext cx="556991" cy="7404791"/>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pt-PT" sz="1100" kern="1200" noProof="0" dirty="0" smtClean="0"/>
            <a:t>Lâmpadas claras: aumento dos requisitos de desempenho para todas as lâmpadas abrangidas pela regulação (exceto lâmpadas LED)</a:t>
          </a:r>
          <a:endParaRPr lang="pt-PT" sz="1100" kern="1200" noProof="0" dirty="0"/>
        </a:p>
      </dsp:txBody>
      <dsp:txXfrm rot="-5400000">
        <a:off x="599837" y="3060431"/>
        <a:ext cx="7377601" cy="502611"/>
      </dsp:txXfrm>
    </dsp:sp>
    <dsp:sp modelId="{941BB332-6B74-4C38-BE60-01F0EA68A789}">
      <dsp:nvSpPr>
        <dsp:cNvPr id="0" name=""/>
        <dsp:cNvSpPr/>
      </dsp:nvSpPr>
      <dsp:spPr>
        <a:xfrm rot="5400000">
          <a:off x="-128536" y="3919947"/>
          <a:ext cx="856910" cy="599837"/>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pt-PT" sz="900" b="1" kern="1200" noProof="0" dirty="0" smtClean="0">
              <a:solidFill>
                <a:schemeClr val="bg1"/>
              </a:solidFill>
            </a:rPr>
            <a:t>1 </a:t>
          </a:r>
          <a:r>
            <a:rPr lang="pt-PT" sz="900" b="1" kern="1200" noProof="0" dirty="0" err="1" smtClean="0">
              <a:solidFill>
                <a:schemeClr val="bg1"/>
              </a:solidFill>
            </a:rPr>
            <a:t>Sep</a:t>
          </a:r>
          <a:r>
            <a:rPr lang="pt-PT" sz="900" b="1" kern="1200" noProof="0" dirty="0" smtClean="0">
              <a:solidFill>
                <a:schemeClr val="bg1"/>
              </a:solidFill>
            </a:rPr>
            <a:t>. 2018</a:t>
          </a:r>
          <a:endParaRPr lang="pt-PT" sz="900" kern="1200" noProof="0" dirty="0"/>
        </a:p>
      </dsp:txBody>
      <dsp:txXfrm rot="-5400000">
        <a:off x="1" y="4091330"/>
        <a:ext cx="599837" cy="257073"/>
      </dsp:txXfrm>
    </dsp:sp>
    <dsp:sp modelId="{F2B52741-5F2B-42B9-B672-ACB9FCD3D4E6}">
      <dsp:nvSpPr>
        <dsp:cNvPr id="0" name=""/>
        <dsp:cNvSpPr/>
      </dsp:nvSpPr>
      <dsp:spPr>
        <a:xfrm rot="5400000">
          <a:off x="4023737" y="367510"/>
          <a:ext cx="556991" cy="7404791"/>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pt-PT" sz="1100" kern="1200" noProof="0" dirty="0" smtClean="0"/>
            <a:t>Lâmpadas claras: lâmpadas de halogéneo são eliminadas (adiado desde 2016)</a:t>
          </a:r>
          <a:endParaRPr lang="pt-PT" sz="1100" kern="1200" noProof="0" dirty="0"/>
        </a:p>
      </dsp:txBody>
      <dsp:txXfrm rot="-5400000">
        <a:off x="599837" y="3818600"/>
        <a:ext cx="7377601" cy="5026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7BDCE-D195-4E01-B111-5894F719B766}">
      <dsp:nvSpPr>
        <dsp:cNvPr id="0" name=""/>
        <dsp:cNvSpPr/>
      </dsp:nvSpPr>
      <dsp:spPr>
        <a:xfrm rot="5400000">
          <a:off x="-182658" y="183558"/>
          <a:ext cx="1217724" cy="852406"/>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pt-PT" sz="1300" b="0" i="0" kern="1200" noProof="0" dirty="0" smtClean="0"/>
            <a:t>13 Abril 2010</a:t>
          </a:r>
          <a:endParaRPr lang="pt-PT" sz="1300" kern="1200" noProof="0" dirty="0"/>
        </a:p>
      </dsp:txBody>
      <dsp:txXfrm rot="-5400000">
        <a:off x="1" y="427102"/>
        <a:ext cx="852406" cy="365318"/>
      </dsp:txXfrm>
    </dsp:sp>
    <dsp:sp modelId="{EE285F03-4609-4AC5-BEAE-E6E6EBA07BA4}">
      <dsp:nvSpPr>
        <dsp:cNvPr id="0" name=""/>
        <dsp:cNvSpPr/>
      </dsp:nvSpPr>
      <dsp:spPr>
        <a:xfrm rot="5400000">
          <a:off x="4145243" y="-3291936"/>
          <a:ext cx="791520" cy="7377193"/>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pt-PT" sz="1100" b="0" i="0" kern="1200" noProof="0" dirty="0" smtClean="0"/>
            <a:t>Lâmpadas fluorescentes T8 e T5 que não cumpram os requisitos mínimos de desempenho são eliminadas.</a:t>
          </a:r>
          <a:endParaRPr lang="pt-PT" sz="1100" kern="1200" noProof="0" dirty="0"/>
        </a:p>
      </dsp:txBody>
      <dsp:txXfrm rot="-5400000">
        <a:off x="852407" y="39539"/>
        <a:ext cx="7338554" cy="714242"/>
      </dsp:txXfrm>
    </dsp:sp>
    <dsp:sp modelId="{FDE2ACF6-87B2-4378-9102-B9C9268C70F1}">
      <dsp:nvSpPr>
        <dsp:cNvPr id="0" name=""/>
        <dsp:cNvSpPr/>
      </dsp:nvSpPr>
      <dsp:spPr>
        <a:xfrm rot="5400000">
          <a:off x="-182658" y="1445528"/>
          <a:ext cx="1217724" cy="852406"/>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pt-PT" sz="1300" b="0" i="0" kern="1200" noProof="0" dirty="0" smtClean="0"/>
            <a:t>13 Abril 2012</a:t>
          </a:r>
          <a:endParaRPr lang="pt-PT" sz="1300" kern="1200" noProof="0" dirty="0"/>
        </a:p>
      </dsp:txBody>
      <dsp:txXfrm rot="-5400000">
        <a:off x="1" y="1689072"/>
        <a:ext cx="852406" cy="365318"/>
      </dsp:txXfrm>
    </dsp:sp>
    <dsp:sp modelId="{9D994644-23B0-4EBA-969B-D5DFB6324FB0}">
      <dsp:nvSpPr>
        <dsp:cNvPr id="0" name=""/>
        <dsp:cNvSpPr/>
      </dsp:nvSpPr>
      <dsp:spPr>
        <a:xfrm rot="5400000">
          <a:off x="3960276" y="-2029966"/>
          <a:ext cx="1161453" cy="7377193"/>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pt-PT" sz="1100" b="0" i="0" kern="1200" noProof="0" dirty="0" smtClean="0"/>
            <a:t>Lâmpadas fluorescentes  T12 que não cumpram os requisitos mínimos de desempenho são eliminadas.</a:t>
          </a:r>
          <a:endParaRPr lang="pt-PT" sz="1100" kern="1200" noProof="0" dirty="0"/>
        </a:p>
        <a:p>
          <a:pPr marL="57150" lvl="1" indent="-57150" algn="l" defTabSz="488950">
            <a:lnSpc>
              <a:spcPct val="90000"/>
            </a:lnSpc>
            <a:spcBef>
              <a:spcPct val="0"/>
            </a:spcBef>
            <a:spcAft>
              <a:spcPct val="15000"/>
            </a:spcAft>
            <a:buChar char="••"/>
          </a:pPr>
          <a:r>
            <a:rPr lang="pt-PT" sz="1100" kern="1200" noProof="0" dirty="0" smtClean="0"/>
            <a:t>Lâmpadas de halogenetos metálicos: lâmpadas MH ineficientes com base E27, E40 e PGZ12 que não cumpram os requisitos de desempenho mínimos são eliminadas</a:t>
          </a:r>
          <a:endParaRPr lang="pt-PT" sz="1100" kern="1200" noProof="0" dirty="0"/>
        </a:p>
        <a:p>
          <a:pPr marL="57150" lvl="1" indent="-57150" algn="l" defTabSz="488950">
            <a:lnSpc>
              <a:spcPct val="90000"/>
            </a:lnSpc>
            <a:spcBef>
              <a:spcPct val="0"/>
            </a:spcBef>
            <a:spcAft>
              <a:spcPct val="15000"/>
            </a:spcAft>
            <a:buChar char="••"/>
          </a:pPr>
          <a:r>
            <a:rPr lang="pt-PT" sz="1100" kern="1200" noProof="0" dirty="0" smtClean="0"/>
            <a:t>lâmpadas de sódio de alta pressão (HPS) ineficientes com base E27 e E40 que não cumpram os requisitos de desempenho mínimos são eliminadas</a:t>
          </a:r>
          <a:endParaRPr lang="pt-PT" sz="1100" kern="1200" noProof="0" dirty="0"/>
        </a:p>
      </dsp:txBody>
      <dsp:txXfrm rot="-5400000">
        <a:off x="852407" y="1134600"/>
        <a:ext cx="7320496" cy="1048059"/>
      </dsp:txXfrm>
    </dsp:sp>
    <dsp:sp modelId="{BD8ECC4C-2338-4171-A994-D9890E65B904}">
      <dsp:nvSpPr>
        <dsp:cNvPr id="0" name=""/>
        <dsp:cNvSpPr/>
      </dsp:nvSpPr>
      <dsp:spPr>
        <a:xfrm rot="5400000">
          <a:off x="-182658" y="2522531"/>
          <a:ext cx="1217724" cy="852406"/>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pt-PT" sz="1300" b="0" i="0" kern="1200" noProof="0" dirty="0" smtClean="0"/>
            <a:t>13 Abril 2015</a:t>
          </a:r>
          <a:endParaRPr lang="pt-PT" sz="1300" kern="1200" noProof="0" dirty="0"/>
        </a:p>
      </dsp:txBody>
      <dsp:txXfrm rot="-5400000">
        <a:off x="1" y="2766075"/>
        <a:ext cx="852406" cy="365318"/>
      </dsp:txXfrm>
    </dsp:sp>
    <dsp:sp modelId="{267A48D3-6DE0-4E7F-B1EC-2698F32506FD}">
      <dsp:nvSpPr>
        <dsp:cNvPr id="0" name=""/>
        <dsp:cNvSpPr/>
      </dsp:nvSpPr>
      <dsp:spPr>
        <a:xfrm rot="5400000">
          <a:off x="4145243" y="-952963"/>
          <a:ext cx="791520" cy="7377193"/>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pt-PT" sz="1200" kern="1200" noProof="0" dirty="0" smtClean="0"/>
            <a:t>lâmpadas de mercúrio de alta pressão (HPM) que não cumpram os requisitos de desempenho mínimos são eliminadas</a:t>
          </a:r>
          <a:endParaRPr lang="pt-PT" sz="1200" kern="1200" noProof="0" dirty="0"/>
        </a:p>
        <a:p>
          <a:pPr marL="114300" lvl="1" indent="-114300" algn="l" defTabSz="533400">
            <a:lnSpc>
              <a:spcPct val="90000"/>
            </a:lnSpc>
            <a:spcBef>
              <a:spcPct val="0"/>
            </a:spcBef>
            <a:spcAft>
              <a:spcPct val="15000"/>
            </a:spcAft>
            <a:buChar char="••"/>
          </a:pPr>
          <a:r>
            <a:rPr lang="pt-PT" sz="1200" kern="1200" noProof="0" dirty="0" smtClean="0"/>
            <a:t>lâmpadas de conexão sódio de alta pressão que não cumpram os requisitos de desempenho mínimos são eliminada.</a:t>
          </a:r>
          <a:endParaRPr lang="pt-PT" sz="1200" kern="1200" noProof="0" dirty="0"/>
        </a:p>
      </dsp:txBody>
      <dsp:txXfrm rot="-5400000">
        <a:off x="852407" y="2378512"/>
        <a:ext cx="7338554" cy="714242"/>
      </dsp:txXfrm>
    </dsp:sp>
    <dsp:sp modelId="{97DF44E0-62C8-4BD8-8E40-B0B5C23F4293}">
      <dsp:nvSpPr>
        <dsp:cNvPr id="0" name=""/>
        <dsp:cNvSpPr/>
      </dsp:nvSpPr>
      <dsp:spPr>
        <a:xfrm rot="5400000">
          <a:off x="-182658" y="3599535"/>
          <a:ext cx="1217724" cy="852406"/>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pt-PT" sz="1300" b="0" i="0" kern="1200" noProof="0" dirty="0" smtClean="0"/>
            <a:t>13 Abril  2017</a:t>
          </a:r>
          <a:endParaRPr lang="pt-PT" sz="1300" kern="1200" noProof="0" dirty="0"/>
        </a:p>
      </dsp:txBody>
      <dsp:txXfrm rot="-5400000">
        <a:off x="1" y="3843079"/>
        <a:ext cx="852406" cy="365318"/>
      </dsp:txXfrm>
    </dsp:sp>
    <dsp:sp modelId="{1D8BEDC8-8254-4B61-BA21-9B6E381BD928}">
      <dsp:nvSpPr>
        <dsp:cNvPr id="0" name=""/>
        <dsp:cNvSpPr/>
      </dsp:nvSpPr>
      <dsp:spPr>
        <a:xfrm rot="5400000">
          <a:off x="4145243" y="124040"/>
          <a:ext cx="791520" cy="7377193"/>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pt-PT" sz="1200" kern="1200" noProof="0" dirty="0" smtClean="0"/>
            <a:t>Lâmpadas MH com base E27 e E40 que não cumpram os requisitos de desempenho mínimos são eliminadas. Os requisitos foram alargados para incluir a vida útil e manutenção.</a:t>
          </a:r>
          <a:endParaRPr lang="pt-PT" sz="1200" kern="1200" noProof="0" dirty="0"/>
        </a:p>
      </dsp:txBody>
      <dsp:txXfrm rot="-5400000">
        <a:off x="852407" y="3455516"/>
        <a:ext cx="7338554" cy="7142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7BDCE-D195-4E01-B111-5894F719B766}">
      <dsp:nvSpPr>
        <dsp:cNvPr id="0" name=""/>
        <dsp:cNvSpPr/>
      </dsp:nvSpPr>
      <dsp:spPr>
        <a:xfrm rot="5400000">
          <a:off x="-182819" y="187563"/>
          <a:ext cx="1218796" cy="853157"/>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pt-PT" sz="1300" b="0" i="0" kern="1200" noProof="0" dirty="0" smtClean="0"/>
            <a:t>13 Abril</a:t>
          </a:r>
          <a:br>
            <a:rPr lang="pt-PT" sz="1300" b="0" i="0" kern="1200" noProof="0" dirty="0" smtClean="0"/>
          </a:br>
          <a:r>
            <a:rPr lang="pt-PT" sz="1300" b="0" i="0" kern="1200" noProof="0" dirty="0" smtClean="0"/>
            <a:t>2010</a:t>
          </a:r>
          <a:endParaRPr lang="pt-PT" sz="1300" kern="1200" noProof="0" dirty="0"/>
        </a:p>
      </dsp:txBody>
      <dsp:txXfrm rot="-5400000">
        <a:off x="1" y="431323"/>
        <a:ext cx="853157" cy="365639"/>
      </dsp:txXfrm>
    </dsp:sp>
    <dsp:sp modelId="{EE285F03-4609-4AC5-BEAE-E6E6EBA07BA4}">
      <dsp:nvSpPr>
        <dsp:cNvPr id="0" name=""/>
        <dsp:cNvSpPr/>
      </dsp:nvSpPr>
      <dsp:spPr>
        <a:xfrm rot="5400000">
          <a:off x="4145269" y="-3287368"/>
          <a:ext cx="792217" cy="7376442"/>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pt-PT" sz="1400" kern="1200" noProof="0" dirty="0" smtClean="0"/>
            <a:t>Balastros e lâmpadas fluorescentes: requisito mínimo é classe de energia A1-B2, rótulo energético e potência em espera no máximo 1W para balastros controlados remotamente</a:t>
          </a:r>
          <a:r>
            <a:rPr lang="pt-PT" sz="1400" b="0" i="0" kern="1200" noProof="0" dirty="0" smtClean="0"/>
            <a:t>.</a:t>
          </a:r>
          <a:endParaRPr lang="pt-PT" sz="1400" kern="1200" noProof="0" dirty="0"/>
        </a:p>
      </dsp:txBody>
      <dsp:txXfrm rot="-5400000">
        <a:off x="853157" y="43417"/>
        <a:ext cx="7337769" cy="714871"/>
      </dsp:txXfrm>
    </dsp:sp>
    <dsp:sp modelId="{3431C946-55B0-4F98-85BB-F43DF3C2CADA}">
      <dsp:nvSpPr>
        <dsp:cNvPr id="0" name=""/>
        <dsp:cNvSpPr/>
      </dsp:nvSpPr>
      <dsp:spPr>
        <a:xfrm rot="5400000">
          <a:off x="-182819" y="1265515"/>
          <a:ext cx="1218796" cy="853157"/>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pt-PT" sz="1300" kern="1200" noProof="0" dirty="0" smtClean="0"/>
            <a:t>13 Out. 2010</a:t>
          </a:r>
          <a:endParaRPr lang="pt-PT" sz="1300" kern="1200" noProof="0" dirty="0"/>
        </a:p>
      </dsp:txBody>
      <dsp:txXfrm rot="-5400000">
        <a:off x="1" y="1509275"/>
        <a:ext cx="853157" cy="365639"/>
      </dsp:txXfrm>
    </dsp:sp>
    <dsp:sp modelId="{1F2473A6-FF8E-4274-998E-FF12B0E4F744}">
      <dsp:nvSpPr>
        <dsp:cNvPr id="0" name=""/>
        <dsp:cNvSpPr/>
      </dsp:nvSpPr>
      <dsp:spPr>
        <a:xfrm rot="5400000">
          <a:off x="4145269" y="-2209416"/>
          <a:ext cx="792217" cy="7376442"/>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pt-PT" sz="1400" b="0" i="0" kern="1200" noProof="0" dirty="0" smtClean="0"/>
            <a:t>Luminárias para lâmpadas fluorescentes e de descarga de elevada intensidade (HID): Informação adicional especifica do produto deve estar acessível na internet.</a:t>
          </a:r>
          <a:endParaRPr lang="pt-PT" sz="1400" kern="1200" noProof="0" dirty="0"/>
        </a:p>
      </dsp:txBody>
      <dsp:txXfrm rot="-5400000">
        <a:off x="853157" y="1121369"/>
        <a:ext cx="7337769" cy="714871"/>
      </dsp:txXfrm>
    </dsp:sp>
    <dsp:sp modelId="{FDE2ACF6-87B2-4378-9102-B9C9268C70F1}">
      <dsp:nvSpPr>
        <dsp:cNvPr id="0" name=""/>
        <dsp:cNvSpPr/>
      </dsp:nvSpPr>
      <dsp:spPr>
        <a:xfrm rot="5400000">
          <a:off x="-182819" y="2516827"/>
          <a:ext cx="1218796" cy="853157"/>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pt-PT" sz="1300" b="0" i="0" kern="1200" noProof="0" dirty="0" smtClean="0"/>
            <a:t>13 Abril</a:t>
          </a:r>
          <a:br>
            <a:rPr lang="pt-PT" sz="1300" b="0" i="0" kern="1200" noProof="0" dirty="0" smtClean="0"/>
          </a:br>
          <a:r>
            <a:rPr lang="pt-PT" sz="1300" b="0" i="0" kern="1200" noProof="0" dirty="0" smtClean="0"/>
            <a:t>2012</a:t>
          </a:r>
          <a:endParaRPr lang="pt-PT" sz="1300" kern="1200" noProof="0" dirty="0"/>
        </a:p>
      </dsp:txBody>
      <dsp:txXfrm rot="-5400000">
        <a:off x="1" y="2760587"/>
        <a:ext cx="853157" cy="365639"/>
      </dsp:txXfrm>
    </dsp:sp>
    <dsp:sp modelId="{9D994644-23B0-4EBA-969B-D5DFB6324FB0}">
      <dsp:nvSpPr>
        <dsp:cNvPr id="0" name=""/>
        <dsp:cNvSpPr/>
      </dsp:nvSpPr>
      <dsp:spPr>
        <a:xfrm rot="5400000">
          <a:off x="3971908" y="-958104"/>
          <a:ext cx="1138939" cy="7376442"/>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pt-PT" sz="1400" kern="1200" noProof="0" dirty="0" smtClean="0"/>
            <a:t>Balastros para lâmpadas fluorescentes: Requisitos para potência em espera no máximo 0,5W</a:t>
          </a:r>
          <a:endParaRPr lang="pt-PT" sz="1400" kern="1200" noProof="0" dirty="0"/>
        </a:p>
        <a:p>
          <a:pPr marL="114300" lvl="1" indent="-114300" algn="l" defTabSz="622300">
            <a:lnSpc>
              <a:spcPct val="90000"/>
            </a:lnSpc>
            <a:spcBef>
              <a:spcPct val="0"/>
            </a:spcBef>
            <a:spcAft>
              <a:spcPct val="15000"/>
            </a:spcAft>
            <a:buChar char="••"/>
          </a:pPr>
          <a:r>
            <a:rPr lang="pt-PT" sz="1400" kern="1200" noProof="0" dirty="0" smtClean="0"/>
            <a:t>Balastros para lâmpadas HID: requisitos de um rótulo energético</a:t>
          </a:r>
          <a:endParaRPr lang="pt-PT" sz="1400" kern="1200" noProof="0" dirty="0"/>
        </a:p>
        <a:p>
          <a:pPr marL="114300" lvl="1" indent="-114300" algn="l" defTabSz="622300">
            <a:lnSpc>
              <a:spcPct val="90000"/>
            </a:lnSpc>
            <a:spcBef>
              <a:spcPct val="0"/>
            </a:spcBef>
            <a:spcAft>
              <a:spcPct val="15000"/>
            </a:spcAft>
            <a:buChar char="••"/>
          </a:pPr>
          <a:r>
            <a:rPr lang="pt-PT" sz="1400" kern="1200" noProof="0" dirty="0" smtClean="0"/>
            <a:t>Luminárias para lâmpadas fluorescentes e de descarga de alta intensidade (HID): requisito para utilização de um dispositivo de controlo eletrónico (ECG) é a classe A1 e A2</a:t>
          </a:r>
          <a:endParaRPr lang="pt-PT" sz="1400" kern="1200" noProof="0" dirty="0"/>
        </a:p>
      </dsp:txBody>
      <dsp:txXfrm rot="-5400000">
        <a:off x="853157" y="2216245"/>
        <a:ext cx="7320844" cy="1027743"/>
      </dsp:txXfrm>
    </dsp:sp>
    <dsp:sp modelId="{97DF44E0-62C8-4BD8-8E40-B0B5C23F4293}">
      <dsp:nvSpPr>
        <dsp:cNvPr id="0" name=""/>
        <dsp:cNvSpPr/>
      </dsp:nvSpPr>
      <dsp:spPr>
        <a:xfrm rot="5400000">
          <a:off x="-182819" y="3594779"/>
          <a:ext cx="1218796" cy="853157"/>
        </a:xfrm>
        <a:prstGeom prst="chevron">
          <a:avLst/>
        </a:prstGeom>
        <a:solidFill>
          <a:schemeClr val="tx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pt-PT" sz="1300" b="0" i="0" kern="1200" noProof="0" dirty="0" smtClean="0"/>
            <a:t>13 Abril</a:t>
          </a:r>
          <a:br>
            <a:rPr lang="pt-PT" sz="1300" b="0" i="0" kern="1200" noProof="0" dirty="0" smtClean="0"/>
          </a:br>
          <a:r>
            <a:rPr lang="pt-PT" sz="1300" b="0" i="0" kern="1200" noProof="0" dirty="0" smtClean="0"/>
            <a:t>2017</a:t>
          </a:r>
          <a:endParaRPr lang="pt-PT" sz="1300" kern="1200" noProof="0" dirty="0"/>
        </a:p>
      </dsp:txBody>
      <dsp:txXfrm rot="-5400000">
        <a:off x="1" y="3838539"/>
        <a:ext cx="853157" cy="365639"/>
      </dsp:txXfrm>
    </dsp:sp>
    <dsp:sp modelId="{1D8BEDC8-8254-4B61-BA21-9B6E381BD928}">
      <dsp:nvSpPr>
        <dsp:cNvPr id="0" name=""/>
        <dsp:cNvSpPr/>
      </dsp:nvSpPr>
      <dsp:spPr>
        <a:xfrm rot="5400000">
          <a:off x="4145269" y="119847"/>
          <a:ext cx="792217" cy="7376442"/>
        </a:xfrm>
        <a:prstGeom prst="round2SameRect">
          <a:avLst/>
        </a:prstGeom>
        <a:solidFill>
          <a:schemeClr val="lt1">
            <a:alpha val="90000"/>
            <a:hueOff val="0"/>
            <a:satOff val="0"/>
            <a:lumOff val="0"/>
            <a:alphaOff val="0"/>
          </a:schemeClr>
        </a:solidFill>
        <a:ln w="25400" cap="flat" cmpd="sng" algn="ctr">
          <a:solidFill>
            <a:srgbClr val="FDEA29"/>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pt-PT" sz="1400" b="0" i="0" kern="1200" noProof="0" dirty="0" smtClean="0"/>
            <a:t>Apenas as classes energéticas A1 e A2 são permitidas para o ECG. O dispositivo de controlo convencional foi eliminado.</a:t>
          </a:r>
          <a:endParaRPr lang="pt-PT" sz="1400" kern="1200" noProof="0" dirty="0"/>
        </a:p>
      </dsp:txBody>
      <dsp:txXfrm rot="-5400000">
        <a:off x="853157" y="3450633"/>
        <a:ext cx="7337769" cy="71487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77AEF5-6E75-441F-A05B-709AA6AE4DA1}" type="datetimeFigureOut">
              <a:rPr lang="de-DE" smtClean="0"/>
              <a:t>28.11.2017</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CAD7BD-4AAB-4403-961C-FC6CB7614E21}" type="slidenum">
              <a:rPr lang="de-DE" smtClean="0"/>
              <a:t>‹#›</a:t>
            </a:fld>
            <a:endParaRPr lang="de-DE"/>
          </a:p>
        </p:txBody>
      </p:sp>
    </p:spTree>
    <p:extLst>
      <p:ext uri="{BB962C8B-B14F-4D97-AF65-F5344CB8AC3E}">
        <p14:creationId xmlns:p14="http://schemas.microsoft.com/office/powerpoint/2010/main" val="748576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uroparl.europa.eu/committees/en/itre/work-in-progress.html?action=1"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D3CAD7BD-4AAB-4403-961C-FC6CB7614E21}" type="slidenum">
              <a:rPr lang="de-DE" smtClean="0"/>
              <a:t>1</a:t>
            </a:fld>
            <a:endParaRPr lang="de-DE"/>
          </a:p>
        </p:txBody>
      </p:sp>
    </p:spTree>
    <p:extLst>
      <p:ext uri="{BB962C8B-B14F-4D97-AF65-F5344CB8AC3E}">
        <p14:creationId xmlns:p14="http://schemas.microsoft.com/office/powerpoint/2010/main" val="850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u="sng" dirty="0" smtClean="0">
                <a:hlinkClick r:id="rId3"/>
              </a:rPr>
              <a:t>http://www.europarl.europa.eu/committees/en/itre/work-in-progress.html?action=1</a:t>
            </a:r>
            <a:endParaRPr lang="en-US" dirty="0" smtClean="0"/>
          </a:p>
          <a:p>
            <a:endParaRPr lang="en-US" dirty="0"/>
          </a:p>
        </p:txBody>
      </p:sp>
      <p:sp>
        <p:nvSpPr>
          <p:cNvPr id="4" name="Slide Number Placeholder 3"/>
          <p:cNvSpPr>
            <a:spLocks noGrp="1"/>
          </p:cNvSpPr>
          <p:nvPr>
            <p:ph type="sldNum" sz="quarter" idx="10"/>
          </p:nvPr>
        </p:nvSpPr>
        <p:spPr/>
        <p:txBody>
          <a:bodyPr/>
          <a:lstStyle/>
          <a:p>
            <a:fld id="{D3CAD7BD-4AAB-4403-961C-FC6CB7614E21}" type="slidenum">
              <a:rPr lang="de-DE" smtClean="0"/>
              <a:t>3</a:t>
            </a:fld>
            <a:endParaRPr lang="de-DE"/>
          </a:p>
        </p:txBody>
      </p:sp>
    </p:spTree>
    <p:extLst>
      <p:ext uri="{BB962C8B-B14F-4D97-AF65-F5344CB8AC3E}">
        <p14:creationId xmlns:p14="http://schemas.microsoft.com/office/powerpoint/2010/main" val="306652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0" i="0" kern="1200" noProof="0" dirty="0" smtClean="0">
                <a:solidFill>
                  <a:schemeClr val="tx1"/>
                </a:solidFill>
                <a:effectLst/>
                <a:latin typeface="+mn-lt"/>
                <a:ea typeface="+mn-ea"/>
                <a:cs typeface="+mn-cs"/>
              </a:rPr>
              <a:t>Proíbe gradualmente a colocação no mercado de lâmpadas particularmente ineficientes para uso doméstico, com exceção de produtos com um propósito específico. Os produtos em causa têm de cumprir os requisitos específicos de eficácia energética e</a:t>
            </a:r>
            <a:r>
              <a:rPr lang="pt-PT" sz="1200" b="0" i="0" kern="1200" baseline="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também os requisitos mínimos de desempenho, de modo a receber a marca CE e, assim, serem autorizados no mercado europeu. O regulamento segue uma abordagem passo-a-passo que visa eliminar as lâmpadas ineficientes até 2016.</a:t>
            </a:r>
          </a:p>
          <a:p>
            <a:endParaRPr lang="pt-PT" sz="1200" b="0" i="0" kern="1200" noProof="0" dirty="0" smtClean="0">
              <a:solidFill>
                <a:schemeClr val="tx1"/>
              </a:solidFill>
              <a:effectLst/>
              <a:latin typeface="+mn-lt"/>
              <a:ea typeface="+mn-ea"/>
              <a:cs typeface="+mn-cs"/>
            </a:endParaRPr>
          </a:p>
          <a:p>
            <a:r>
              <a:rPr lang="pt-PT" sz="1200" b="0" i="0" kern="1200" noProof="0" dirty="0" smtClean="0">
                <a:solidFill>
                  <a:schemeClr val="tx1"/>
                </a:solidFill>
                <a:effectLst/>
                <a:latin typeface="+mn-lt"/>
                <a:ea typeface="+mn-ea"/>
                <a:cs typeface="+mn-cs"/>
              </a:rPr>
              <a:t>De acordo com as evidencias</a:t>
            </a:r>
            <a:r>
              <a:rPr lang="pt-PT" sz="1200" b="0" i="0" kern="1200" baseline="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produzidas após a adoção do Regulamento (CE) n.º 244/2009, o limite estabelecido no quadro 5 do regulamento relativo à radiação ultravioleta do tipo UVC não pode ser cumprido por lâmpadas halógenas de tungstênio sem um segundo invólucro de lâmpada (nomeadamente, lâmpadas de halogéneo de tensão com tampas G9 e R7s, mas também lâmpadas de halogéneo extra baixa tensão). Isto resultaria na proibição destas lâmpadas do mercado interno a partir de 1 de Setembro de 2009.</a:t>
            </a:r>
          </a:p>
        </p:txBody>
      </p:sp>
      <p:sp>
        <p:nvSpPr>
          <p:cNvPr id="4" name="Slide Number Placeholder 3"/>
          <p:cNvSpPr>
            <a:spLocks noGrp="1"/>
          </p:cNvSpPr>
          <p:nvPr>
            <p:ph type="sldNum" sz="quarter" idx="10"/>
          </p:nvPr>
        </p:nvSpPr>
        <p:spPr/>
        <p:txBody>
          <a:bodyPr/>
          <a:lstStyle/>
          <a:p>
            <a:fld id="{D3CAD7BD-4AAB-4403-961C-FC6CB7614E21}" type="slidenum">
              <a:rPr lang="de-DE" smtClean="0"/>
              <a:t>6</a:t>
            </a:fld>
            <a:endParaRPr lang="de-DE"/>
          </a:p>
        </p:txBody>
      </p:sp>
    </p:spTree>
    <p:extLst>
      <p:ext uri="{BB962C8B-B14F-4D97-AF65-F5344CB8AC3E}">
        <p14:creationId xmlns:p14="http://schemas.microsoft.com/office/powerpoint/2010/main" val="1550495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CAD7BD-4AAB-4403-961C-FC6CB7614E21}" type="slidenum">
              <a:rPr lang="de-DE" smtClean="0"/>
              <a:t>8</a:t>
            </a:fld>
            <a:endParaRPr lang="de-DE"/>
          </a:p>
        </p:txBody>
      </p:sp>
    </p:spTree>
    <p:extLst>
      <p:ext uri="{BB962C8B-B14F-4D97-AF65-F5344CB8AC3E}">
        <p14:creationId xmlns:p14="http://schemas.microsoft.com/office/powerpoint/2010/main" val="4004671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CAD7BD-4AAB-4403-961C-FC6CB7614E21}" type="slidenum">
              <a:rPr lang="de-DE" smtClean="0"/>
              <a:t>9</a:t>
            </a:fld>
            <a:endParaRPr lang="de-DE"/>
          </a:p>
        </p:txBody>
      </p:sp>
    </p:spTree>
    <p:extLst>
      <p:ext uri="{BB962C8B-B14F-4D97-AF65-F5344CB8AC3E}">
        <p14:creationId xmlns:p14="http://schemas.microsoft.com/office/powerpoint/2010/main" val="2771171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CAD7BD-4AAB-4403-961C-FC6CB7614E21}" type="slidenum">
              <a:rPr lang="de-DE" smtClean="0"/>
              <a:t>12</a:t>
            </a:fld>
            <a:endParaRPr lang="de-DE"/>
          </a:p>
        </p:txBody>
      </p:sp>
    </p:spTree>
    <p:extLst>
      <p:ext uri="{BB962C8B-B14F-4D97-AF65-F5344CB8AC3E}">
        <p14:creationId xmlns:p14="http://schemas.microsoft.com/office/powerpoint/2010/main" val="208116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13</a:t>
            </a:fld>
            <a:endParaRPr lang="de-DE"/>
          </a:p>
        </p:txBody>
      </p:sp>
    </p:spTree>
    <p:extLst>
      <p:ext uri="{BB962C8B-B14F-4D97-AF65-F5344CB8AC3E}">
        <p14:creationId xmlns:p14="http://schemas.microsoft.com/office/powerpoint/2010/main" val="3560226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0" i="0" kern="1200" noProof="0" dirty="0" smtClean="0">
                <a:solidFill>
                  <a:schemeClr val="tx1"/>
                </a:solidFill>
                <a:effectLst/>
                <a:latin typeface="+mn-lt"/>
                <a:ea typeface="+mn-ea"/>
                <a:cs typeface="+mn-cs"/>
              </a:rPr>
              <a:t>A iluminância nas áreas</a:t>
            </a:r>
            <a:r>
              <a:rPr lang="pt-PT" sz="1200" b="0" i="0" kern="1200" baseline="0" noProof="0" dirty="0" smtClean="0">
                <a:solidFill>
                  <a:schemeClr val="tx1"/>
                </a:solidFill>
                <a:effectLst/>
                <a:latin typeface="+mn-lt"/>
                <a:ea typeface="+mn-ea"/>
                <a:cs typeface="+mn-cs"/>
              </a:rPr>
              <a:t> envolventes não deve ser inferior do que um terço da iluminância na proximidade imediata na área de trabalho, o que melhora o rácio de luminância no espaço, aumentando o conforto e desempenho visual. O valor de uniformidade de iluminância não deve ser inferior a 0,4 na proximidade imediata e inferior a 0,1 no fundo.</a:t>
            </a:r>
            <a:endParaRPr lang="pt-PT" sz="1200" b="0" i="0" kern="1200" noProof="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CAD7BD-4AAB-4403-961C-FC6CB7614E21}" type="slidenum">
              <a:rPr lang="de-DE" smtClean="0"/>
              <a:t>29</a:t>
            </a:fld>
            <a:endParaRPr lang="de-DE"/>
          </a:p>
        </p:txBody>
      </p:sp>
    </p:spTree>
    <p:extLst>
      <p:ext uri="{BB962C8B-B14F-4D97-AF65-F5344CB8AC3E}">
        <p14:creationId xmlns:p14="http://schemas.microsoft.com/office/powerpoint/2010/main" val="1179658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457200" y="2130425"/>
            <a:ext cx="8001000" cy="1470025"/>
          </a:xfrm>
        </p:spPr>
        <p:txBody>
          <a:bodyPr>
            <a:normAutofit/>
          </a:bodyPr>
          <a:lstStyle>
            <a:lvl1pPr algn="l">
              <a:defRPr sz="3200" b="1">
                <a:solidFill>
                  <a:schemeClr val="tx2"/>
                </a:solidFill>
              </a:defRPr>
            </a:lvl1pPr>
          </a:lstStyle>
          <a:p>
            <a:r>
              <a:rPr lang="de-DE" dirty="0"/>
              <a:t>Titelmasterformat durch Klicken bearbeiten</a:t>
            </a:r>
          </a:p>
        </p:txBody>
      </p:sp>
      <p:sp>
        <p:nvSpPr>
          <p:cNvPr id="3" name="Untertitel 2"/>
          <p:cNvSpPr>
            <a:spLocks noGrp="1"/>
          </p:cNvSpPr>
          <p:nvPr>
            <p:ph type="subTitle" idx="1"/>
          </p:nvPr>
        </p:nvSpPr>
        <p:spPr>
          <a:xfrm>
            <a:off x="457200" y="3680268"/>
            <a:ext cx="8001000" cy="1020075"/>
          </a:xfrm>
        </p:spPr>
        <p:txBody>
          <a:bodyPr>
            <a:normAutofit/>
          </a:bodyPr>
          <a:lstStyle>
            <a:lvl1pPr marL="0" indent="0" algn="l">
              <a:buNone/>
              <a:defRPr sz="2000">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p>
        </p:txBody>
      </p:sp>
      <p:cxnSp>
        <p:nvCxnSpPr>
          <p:cNvPr id="5" name="Gerade Verbindung 4"/>
          <p:cNvCxnSpPr/>
          <p:nvPr userDrawn="1"/>
        </p:nvCxnSpPr>
        <p:spPr>
          <a:xfrm>
            <a:off x="0" y="1260630"/>
            <a:ext cx="9144000" cy="0"/>
          </a:xfrm>
          <a:prstGeom prst="line">
            <a:avLst/>
          </a:prstGeom>
          <a:ln w="19050">
            <a:solidFill>
              <a:schemeClr val="bg1"/>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34571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a:solidFill>
                  <a:schemeClr val="accent6">
                    <a:lumMod val="50000"/>
                  </a:schemeClr>
                </a:solidFill>
              </a:defRPr>
            </a:lvl1pPr>
            <a:lvl2pPr>
              <a:defRPr>
                <a:solidFill>
                  <a:schemeClr val="accent6">
                    <a:lumMod val="50000"/>
                  </a:schemeClr>
                </a:solidFill>
              </a:defRPr>
            </a:lvl2pPr>
            <a:lvl3pPr>
              <a:defRPr>
                <a:solidFill>
                  <a:schemeClr val="accent6">
                    <a:lumMod val="50000"/>
                  </a:schemeClr>
                </a:solidFill>
              </a:defRPr>
            </a:lvl3pPr>
            <a:lvl4pPr>
              <a:defRPr>
                <a:solidFill>
                  <a:schemeClr val="accent6">
                    <a:lumMod val="50000"/>
                  </a:schemeClr>
                </a:solidFill>
              </a:defRPr>
            </a:lvl4pPr>
            <a:lvl5pPr>
              <a:defRPr>
                <a:solidFill>
                  <a:schemeClr val="accent6">
                    <a:lumMod val="50000"/>
                  </a:schemeClr>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7" name="Titel 1"/>
          <p:cNvSpPr>
            <a:spLocks noGrp="1"/>
          </p:cNvSpPr>
          <p:nvPr>
            <p:ph type="title"/>
          </p:nvPr>
        </p:nvSpPr>
        <p:spPr>
          <a:xfrm>
            <a:off x="457200" y="274638"/>
            <a:ext cx="8229600" cy="985992"/>
          </a:xfrm>
        </p:spPr>
        <p:txBody>
          <a:bodyPr/>
          <a:lstStyle>
            <a:lvl1pPr>
              <a:defRPr>
                <a:solidFill>
                  <a:schemeClr val="accent6">
                    <a:lumMod val="50000"/>
                  </a:schemeClr>
                </a:solidFill>
              </a:defRPr>
            </a:lvl1pPr>
          </a:lstStyle>
          <a:p>
            <a:r>
              <a:rPr lang="de-DE" dirty="0"/>
              <a:t>Titelmasterformat durch Klicken bearbeiten</a:t>
            </a:r>
          </a:p>
        </p:txBody>
      </p:sp>
      <p:pic>
        <p:nvPicPr>
          <p:cNvPr id="1026" name="Picture 2" descr="C:\Users\boris\Desktop\EU-Funded.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00528" y="6312873"/>
            <a:ext cx="950120" cy="345498"/>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12"/>
          <p:cNvPicPr/>
          <p:nvPr userDrawn="1"/>
        </p:nvPicPr>
        <p:blipFill>
          <a:blip r:embed="rId3">
            <a:extLst>
              <a:ext uri="{28A0092B-C50C-407E-A947-70E740481C1C}">
                <a14:useLocalDpi xmlns:a14="http://schemas.microsoft.com/office/drawing/2010/main" val="0"/>
              </a:ext>
            </a:extLst>
          </a:blip>
          <a:stretch>
            <a:fillRect/>
          </a:stretch>
        </p:blipFill>
        <p:spPr>
          <a:xfrm>
            <a:off x="457200" y="6274756"/>
            <a:ext cx="1108856" cy="406400"/>
          </a:xfrm>
          <a:prstGeom prst="rect">
            <a:avLst/>
          </a:prstGeom>
        </p:spPr>
      </p:pic>
    </p:spTree>
    <p:extLst>
      <p:ext uri="{BB962C8B-B14F-4D97-AF65-F5344CB8AC3E}">
        <p14:creationId xmlns:p14="http://schemas.microsoft.com/office/powerpoint/2010/main" val="1701391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9" name="Titel 1"/>
          <p:cNvSpPr>
            <a:spLocks noGrp="1"/>
          </p:cNvSpPr>
          <p:nvPr>
            <p:ph type="title"/>
          </p:nvPr>
        </p:nvSpPr>
        <p:spPr>
          <a:xfrm>
            <a:off x="457200" y="274638"/>
            <a:ext cx="8229600" cy="985992"/>
          </a:xfrm>
        </p:spPr>
        <p:txBody>
          <a:bodyPr/>
          <a:lstStyle/>
          <a:p>
            <a:r>
              <a:rPr lang="de-DE"/>
              <a:t>Titelmasterformat durch Klicken bearbeiten</a:t>
            </a:r>
          </a:p>
        </p:txBody>
      </p:sp>
    </p:spTree>
    <p:extLst>
      <p:ext uri="{BB962C8B-B14F-4D97-AF65-F5344CB8AC3E}">
        <p14:creationId xmlns:p14="http://schemas.microsoft.com/office/powerpoint/2010/main" val="4056761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153569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4"/>
          <p:cNvSpPr>
            <a:spLocks noGrp="1"/>
          </p:cNvSpPr>
          <p:nvPr>
            <p:ph type="body" sz="quarter" idx="3"/>
          </p:nvPr>
        </p:nvSpPr>
        <p:spPr>
          <a:xfrm>
            <a:off x="4645025" y="1535113"/>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087678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114300"/>
            <a:ext cx="8229600" cy="985992"/>
          </a:xfrm>
        </p:spPr>
        <p:txBody>
          <a:bodyPr/>
          <a:lstStyle/>
          <a:p>
            <a:r>
              <a:rPr lang="de-DE" dirty="0"/>
              <a:t>Titelmasterformat durch Klicken bearbeiten</a:t>
            </a:r>
          </a:p>
        </p:txBody>
      </p:sp>
      <p:sp>
        <p:nvSpPr>
          <p:cNvPr id="6"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990637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228529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686300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985992"/>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p:cNvSpPr>
            <a:spLocks noGrp="1"/>
          </p:cNvSpPr>
          <p:nvPr>
            <p:ph type="body" idx="1"/>
          </p:nvPr>
        </p:nvSpPr>
        <p:spPr>
          <a:xfrm>
            <a:off x="457200" y="1491450"/>
            <a:ext cx="8229600" cy="463471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cxnSp>
        <p:nvCxnSpPr>
          <p:cNvPr id="6" name="Gerade Verbindung 5"/>
          <p:cNvCxnSpPr/>
          <p:nvPr/>
        </p:nvCxnSpPr>
        <p:spPr>
          <a:xfrm>
            <a:off x="0" y="1260630"/>
            <a:ext cx="9144000" cy="0"/>
          </a:xfrm>
          <a:prstGeom prst="line">
            <a:avLst/>
          </a:prstGeom>
          <a:ln w="19050">
            <a:solidFill>
              <a:srgbClr val="FDEA29"/>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879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2" r:id="rId4"/>
    <p:sldLayoutId id="2147483653" r:id="rId5"/>
    <p:sldLayoutId id="2147483654" r:id="rId6"/>
    <p:sldLayoutId id="2147483655" r:id="rId7"/>
    <p:sldLayoutId id="2147483657" r:id="rId8"/>
  </p:sldLayoutIdLst>
  <p:txStyles>
    <p:titleStyle>
      <a:lvl1pPr algn="l" defTabSz="457200" rtl="0" eaLnBrk="1" latinLnBrk="0" hangingPunct="1">
        <a:spcBef>
          <a:spcPct val="0"/>
        </a:spcBef>
        <a:buNone/>
        <a:defRPr sz="2400" b="1" kern="1200">
          <a:solidFill>
            <a:schemeClr val="accent1"/>
          </a:solidFill>
          <a:latin typeface="+mj-lt"/>
          <a:ea typeface="+mj-ea"/>
          <a:cs typeface="+mj-cs"/>
        </a:defRPr>
      </a:lvl1pPr>
    </p:titleStyle>
    <p:bodyStyle>
      <a:lvl1pPr marL="0" indent="0" algn="l" defTabSz="457200" rtl="0" eaLnBrk="1" latinLnBrk="0" hangingPunct="1">
        <a:spcBef>
          <a:spcPct val="20000"/>
        </a:spcBef>
        <a:buFont typeface="Arial"/>
        <a:buNone/>
        <a:defRPr sz="2000" kern="1200">
          <a:solidFill>
            <a:schemeClr val="tx1"/>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tx1">
              <a:lumMod val="95000"/>
              <a:lumOff val="5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tx1">
              <a:lumMod val="95000"/>
              <a:lumOff val="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5"/>
          <p:cNvSpPr>
            <a:spLocks noGrp="1"/>
          </p:cNvSpPr>
          <p:nvPr>
            <p:ph type="subTitle" idx="1"/>
          </p:nvPr>
        </p:nvSpPr>
        <p:spPr>
          <a:xfrm>
            <a:off x="180802" y="3915141"/>
            <a:ext cx="8553796" cy="1404083"/>
          </a:xfrm>
        </p:spPr>
        <p:txBody>
          <a:bodyPr>
            <a:noAutofit/>
          </a:bodyPr>
          <a:lstStyle/>
          <a:p>
            <a:pPr lvl="0" algn="r"/>
            <a:r>
              <a:rPr lang="pt-PT" sz="3200" b="1" dirty="0" smtClean="0"/>
              <a:t>Enquadramento legal e normalização</a:t>
            </a:r>
          </a:p>
          <a:p>
            <a:pPr lvl="0" algn="r"/>
            <a:r>
              <a:rPr lang="pt-PT" sz="3200" b="1" i="1" dirty="0" smtClean="0"/>
              <a:t>Iluminação interior</a:t>
            </a:r>
          </a:p>
        </p:txBody>
      </p:sp>
      <p:sp>
        <p:nvSpPr>
          <p:cNvPr id="7" name="Untertitel 2"/>
          <p:cNvSpPr txBox="1">
            <a:spLocks/>
          </p:cNvSpPr>
          <p:nvPr/>
        </p:nvSpPr>
        <p:spPr>
          <a:xfrm>
            <a:off x="457200" y="5319224"/>
            <a:ext cx="8001000" cy="1057481"/>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lang="de-DE" sz="1400" dirty="0" smtClean="0">
                <a:solidFill>
                  <a:srgbClr val="595959"/>
                </a:solidFill>
                <a:latin typeface="Arial"/>
              </a:rPr>
              <a:t>Elaborado por </a:t>
            </a:r>
            <a:r>
              <a:rPr lang="de-DE" sz="1400" dirty="0">
                <a:solidFill>
                  <a:srgbClr val="595959"/>
                </a:solidFill>
                <a:latin typeface="Arial"/>
              </a:rPr>
              <a:t>ISR – </a:t>
            </a:r>
            <a:r>
              <a:rPr lang="de-DE" sz="1400" dirty="0" smtClean="0">
                <a:solidFill>
                  <a:srgbClr val="595959"/>
                </a:solidFill>
                <a:latin typeface="Arial"/>
              </a:rPr>
              <a:t>Universidade de </a:t>
            </a:r>
            <a:r>
              <a:rPr lang="de-DE" sz="1400" dirty="0">
                <a:solidFill>
                  <a:srgbClr val="595959"/>
                </a:solidFill>
                <a:latin typeface="Arial"/>
              </a:rPr>
              <a:t>Coimbra</a:t>
            </a:r>
            <a:endParaRPr kumimoji="0" lang="de-DE" sz="1400" b="0" i="0" u="none" strike="noStrike" kern="1200" cap="none" spc="0" normalizeH="0" baseline="0" noProof="0" dirty="0">
              <a:ln>
                <a:noFill/>
              </a:ln>
              <a:solidFill>
                <a:srgbClr val="595959"/>
              </a:solidFill>
              <a:effectLst/>
              <a:uLnTx/>
              <a:uFillTx/>
              <a:latin typeface="Arial"/>
              <a:ea typeface="+mn-ea"/>
              <a:cs typeface="+mn-cs"/>
            </a:endParaRPr>
          </a:p>
          <a:p>
            <a:pPr marL="0" marR="0" lvl="0" indent="0" algn="r" defTabSz="457200" rtl="0" eaLnBrk="1" fontAlgn="auto" latinLnBrk="0" hangingPunct="1">
              <a:lnSpc>
                <a:spcPct val="100000"/>
              </a:lnSpc>
              <a:spcBef>
                <a:spcPct val="20000"/>
              </a:spcBef>
              <a:spcAft>
                <a:spcPts val="0"/>
              </a:spcAft>
              <a:buClrTx/>
              <a:buSzTx/>
              <a:buFont typeface="Arial"/>
              <a:buNone/>
              <a:tabLst/>
              <a:defRPr/>
            </a:pPr>
            <a:r>
              <a:rPr lang="de-DE" sz="1400" dirty="0" smtClean="0">
                <a:solidFill>
                  <a:srgbClr val="595959"/>
                </a:solidFill>
                <a:latin typeface="Arial"/>
              </a:rPr>
              <a:t>Agosto </a:t>
            </a:r>
            <a:r>
              <a:rPr kumimoji="0" lang="de-DE" sz="1400" b="0" i="0" u="none" strike="noStrike" kern="1200" cap="none" spc="0" normalizeH="0" baseline="0" noProof="0" dirty="0" smtClean="0">
                <a:ln>
                  <a:noFill/>
                </a:ln>
                <a:solidFill>
                  <a:srgbClr val="595959"/>
                </a:solidFill>
                <a:effectLst/>
                <a:uLnTx/>
                <a:uFillTx/>
                <a:latin typeface="Arial"/>
                <a:ea typeface="+mn-ea"/>
                <a:cs typeface="+mn-cs"/>
              </a:rPr>
              <a:t>2017</a:t>
            </a:r>
            <a:endParaRPr kumimoji="0" lang="de-DE" sz="1400" b="0" i="0" u="none" strike="noStrike" kern="1200" cap="none" spc="0" normalizeH="0" baseline="0" noProof="0" dirty="0">
              <a:ln>
                <a:noFill/>
              </a:ln>
              <a:solidFill>
                <a:srgbClr val="595959"/>
              </a:solidFill>
              <a:effectLst/>
              <a:uLnTx/>
              <a:uFillTx/>
              <a:latin typeface="Arial"/>
              <a:ea typeface="+mn-ea"/>
              <a:cs typeface="+mn-cs"/>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de-DE" sz="1400" b="0" i="0" u="none" strike="noStrike" kern="1200" cap="none" spc="0" normalizeH="0" baseline="0" noProof="0" dirty="0">
              <a:ln>
                <a:noFill/>
              </a:ln>
              <a:solidFill>
                <a:prstClr val="black"/>
              </a:solidFill>
              <a:effectLst/>
              <a:uLnTx/>
              <a:uFillTx/>
              <a:latin typeface="Arial"/>
              <a:ea typeface="+mn-ea"/>
              <a:cs typeface="+mn-cs"/>
            </a:endParaRPr>
          </a:p>
        </p:txBody>
      </p:sp>
      <p:pic>
        <p:nvPicPr>
          <p:cNvPr id="8" name="Picture 2" descr="C:\Users\boris\Desktop\premiumlightpro_logo_rgb_b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799" y="1247228"/>
            <a:ext cx="5095875" cy="1968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722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pt-PT" b="1" dirty="0" smtClean="0"/>
          </a:p>
          <a:p>
            <a:r>
              <a:rPr lang="pt-PT" b="1" dirty="0" smtClean="0"/>
              <a:t>Regulamento da Comissão (CE) Nº 1194/2012</a:t>
            </a:r>
            <a:r>
              <a:rPr lang="pt-PT" dirty="0" smtClean="0"/>
              <a:t> estabelece requisitos mínimos para lâmpadas direcionais e também para fontes de luz LED não direcionais.   </a:t>
            </a:r>
          </a:p>
          <a:p>
            <a:endParaRPr lang="pt-PT" dirty="0" smtClean="0"/>
          </a:p>
          <a:p>
            <a:r>
              <a:rPr lang="pt-PT" b="1" dirty="0" smtClean="0"/>
              <a:t>Âmbito</a:t>
            </a:r>
          </a:p>
          <a:p>
            <a:pPr marL="342900" indent="-342900">
              <a:buFont typeface="Arial" panose="020B0604020202020204" pitchFamily="34" charset="0"/>
              <a:buChar char="•"/>
            </a:pPr>
            <a:r>
              <a:rPr lang="pt-PT" dirty="0" smtClean="0"/>
              <a:t>Lâmpadas direcionais. </a:t>
            </a:r>
          </a:p>
          <a:p>
            <a:pPr marL="342900" indent="-342900">
              <a:buFont typeface="Arial" panose="020B0604020202020204" pitchFamily="34" charset="0"/>
              <a:buChar char="•"/>
            </a:pPr>
            <a:r>
              <a:rPr lang="pt-PT" dirty="0" smtClean="0"/>
              <a:t>Lâmpadas de díodos emissores de luz (LED) e módulos. </a:t>
            </a:r>
          </a:p>
          <a:p>
            <a:pPr marL="342900" indent="-342900">
              <a:buFont typeface="Arial" panose="020B0604020202020204" pitchFamily="34" charset="0"/>
              <a:buChar char="•"/>
            </a:pPr>
            <a:r>
              <a:rPr lang="pt-PT" dirty="0" smtClean="0"/>
              <a:t>Equipamento desenhado para a instalação entre tubulação e lâmpadas, incluindo:</a:t>
            </a:r>
          </a:p>
          <a:p>
            <a:pPr marL="900900" lvl="1" indent="-342900">
              <a:buFont typeface="Arial" panose="020B0604020202020204" pitchFamily="34" charset="0"/>
              <a:buChar char="•"/>
            </a:pPr>
            <a:r>
              <a:rPr lang="pt-PT" dirty="0" smtClean="0"/>
              <a:t>Dispositivos de controlo incluindo balastros e </a:t>
            </a:r>
            <a:r>
              <a:rPr lang="pt-PT" i="1" dirty="0" smtClean="0"/>
              <a:t>drivers</a:t>
            </a:r>
          </a:p>
          <a:p>
            <a:pPr marL="900900" lvl="1" indent="-342900">
              <a:buFont typeface="Arial" panose="020B0604020202020204" pitchFamily="34" charset="0"/>
              <a:buChar char="•"/>
            </a:pPr>
            <a:r>
              <a:rPr lang="pt-PT" dirty="0" smtClean="0"/>
              <a:t>luminárias</a:t>
            </a:r>
          </a:p>
          <a:p>
            <a:endParaRPr lang="pt-PT" dirty="0" smtClean="0"/>
          </a:p>
          <a:p>
            <a:endParaRPr lang="pt-PT" dirty="0" smtClean="0"/>
          </a:p>
        </p:txBody>
      </p:sp>
      <p:sp>
        <p:nvSpPr>
          <p:cNvPr id="3" name="Title 2"/>
          <p:cNvSpPr>
            <a:spLocks noGrp="1"/>
          </p:cNvSpPr>
          <p:nvPr>
            <p:ph type="title"/>
          </p:nvPr>
        </p:nvSpPr>
        <p:spPr/>
        <p:txBody>
          <a:bodyPr>
            <a:normAutofit fontScale="90000"/>
          </a:bodyPr>
          <a:lstStyle/>
          <a:p>
            <a:r>
              <a:rPr lang="pt-PT" dirty="0"/>
              <a:t>1. Enquadramento legislativo na UE para sistemas de iluminação</a:t>
            </a:r>
            <a:br>
              <a:rPr lang="pt-PT" dirty="0"/>
            </a:br>
            <a:r>
              <a:rPr lang="pt-PT" dirty="0"/>
              <a:t>Regulamentos EU – lâmpadas </a:t>
            </a:r>
            <a:r>
              <a:rPr lang="pt-PT" dirty="0" smtClean="0"/>
              <a:t>direcionais e LEDs</a:t>
            </a:r>
            <a:endParaRPr lang="pt-PT" dirty="0"/>
          </a:p>
        </p:txBody>
      </p:sp>
    </p:spTree>
    <p:extLst>
      <p:ext uri="{BB962C8B-B14F-4D97-AF65-F5344CB8AC3E}">
        <p14:creationId xmlns:p14="http://schemas.microsoft.com/office/powerpoint/2010/main" val="1823210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pt-PT" b="1" dirty="0" smtClean="0"/>
          </a:p>
          <a:p>
            <a:r>
              <a:rPr lang="pt-PT" dirty="0" smtClean="0"/>
              <a:t>Requisitos mínimos de eficiência são estabelecidos em três fases:</a:t>
            </a:r>
          </a:p>
          <a:p>
            <a:endParaRPr lang="pt-PT" dirty="0" smtClean="0"/>
          </a:p>
          <a:p>
            <a:pPr marL="342900" indent="-342900">
              <a:buFont typeface="Arial" panose="020B0604020202020204" pitchFamily="34" charset="0"/>
              <a:buChar char="•"/>
            </a:pPr>
            <a:r>
              <a:rPr lang="pt-PT" dirty="0" smtClean="0"/>
              <a:t>Fase 1: 1 Setembro 2013 </a:t>
            </a:r>
          </a:p>
          <a:p>
            <a:pPr marL="342900" indent="-342900">
              <a:buFont typeface="Arial" panose="020B0604020202020204" pitchFamily="34" charset="0"/>
              <a:buChar char="•"/>
            </a:pPr>
            <a:r>
              <a:rPr lang="pt-PT" dirty="0"/>
              <a:t>Fase 2</a:t>
            </a:r>
            <a:r>
              <a:rPr lang="pt-PT" dirty="0" smtClean="0"/>
              <a:t>: </a:t>
            </a:r>
            <a:r>
              <a:rPr lang="pt-PT" dirty="0"/>
              <a:t>1 Setembro 2014 </a:t>
            </a:r>
            <a:endParaRPr lang="pt-PT" dirty="0" smtClean="0"/>
          </a:p>
          <a:p>
            <a:pPr marL="342900" indent="-342900">
              <a:buFont typeface="Arial" panose="020B0604020202020204" pitchFamily="34" charset="0"/>
              <a:buChar char="•"/>
            </a:pPr>
            <a:r>
              <a:rPr lang="pt-PT" dirty="0"/>
              <a:t>Fase 3</a:t>
            </a:r>
            <a:r>
              <a:rPr lang="pt-PT" dirty="0" smtClean="0"/>
              <a:t>: </a:t>
            </a:r>
            <a:r>
              <a:rPr lang="pt-PT" dirty="0"/>
              <a:t>1 Setembro 2016</a:t>
            </a:r>
            <a:r>
              <a:rPr lang="pt-PT" dirty="0" smtClean="0"/>
              <a:t>. </a:t>
            </a:r>
          </a:p>
          <a:p>
            <a:endParaRPr lang="pt-PT" dirty="0" smtClean="0"/>
          </a:p>
          <a:p>
            <a:r>
              <a:rPr lang="pt-PT" dirty="0" smtClean="0"/>
              <a:t>Requisitos são baseados no Índice de Eficiência Energética (EEI) das lâmpadas.</a:t>
            </a:r>
          </a:p>
        </p:txBody>
      </p:sp>
      <p:sp>
        <p:nvSpPr>
          <p:cNvPr id="3" name="Title 2"/>
          <p:cNvSpPr>
            <a:spLocks noGrp="1"/>
          </p:cNvSpPr>
          <p:nvPr>
            <p:ph type="title"/>
          </p:nvPr>
        </p:nvSpPr>
        <p:spPr/>
        <p:txBody>
          <a:bodyPr>
            <a:normAutofit fontScale="90000"/>
          </a:bodyPr>
          <a:lstStyle/>
          <a:p>
            <a:r>
              <a:rPr lang="pt-PT" dirty="0"/>
              <a:t>1. Enquadramento legislativo na UE para sistemas de iluminação</a:t>
            </a:r>
            <a:br>
              <a:rPr lang="pt-PT" dirty="0"/>
            </a:br>
            <a:r>
              <a:rPr lang="pt-PT" dirty="0"/>
              <a:t>Regulamentos EU – lâmpadas direcionais e LEDs</a:t>
            </a:r>
          </a:p>
        </p:txBody>
      </p:sp>
    </p:spTree>
    <p:extLst>
      <p:ext uri="{BB962C8B-B14F-4D97-AF65-F5344CB8AC3E}">
        <p14:creationId xmlns:p14="http://schemas.microsoft.com/office/powerpoint/2010/main" val="18261235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GB" b="1" dirty="0" smtClean="0"/>
          </a:p>
          <a:p>
            <a:endParaRPr lang="en-GB" b="1" dirty="0"/>
          </a:p>
        </p:txBody>
      </p:sp>
      <p:sp>
        <p:nvSpPr>
          <p:cNvPr id="3" name="Title 2"/>
          <p:cNvSpPr>
            <a:spLocks noGrp="1"/>
          </p:cNvSpPr>
          <p:nvPr>
            <p:ph type="title"/>
          </p:nvPr>
        </p:nvSpPr>
        <p:spPr/>
        <p:txBody>
          <a:bodyPr>
            <a:normAutofit fontScale="90000"/>
          </a:bodyPr>
          <a:lstStyle/>
          <a:p>
            <a:r>
              <a:rPr lang="pt-PT" dirty="0"/>
              <a:t>1. Enquadramento legislativo na UE para sistemas de iluminação</a:t>
            </a:r>
            <a:br>
              <a:rPr lang="pt-PT" dirty="0"/>
            </a:br>
            <a:r>
              <a:rPr lang="pt-PT" dirty="0"/>
              <a:t>Regulamentos EU – lâmpadas direcionais e LEDs</a:t>
            </a:r>
          </a:p>
        </p:txBody>
      </p:sp>
      <p:graphicFrame>
        <p:nvGraphicFramePr>
          <p:cNvPr id="6" name="Content Placeholder 4"/>
          <p:cNvGraphicFramePr>
            <a:graphicFrameLocks/>
          </p:cNvGraphicFramePr>
          <p:nvPr>
            <p:extLst>
              <p:ext uri="{D42A27DB-BD31-4B8C-83A1-F6EECF244321}">
                <p14:modId xmlns:p14="http://schemas.microsoft.com/office/powerpoint/2010/main" val="3723252062"/>
              </p:ext>
            </p:extLst>
          </p:nvPr>
        </p:nvGraphicFramePr>
        <p:xfrm>
          <a:off x="257695" y="1702799"/>
          <a:ext cx="8628610" cy="4387042"/>
        </p:xfrm>
        <a:graphic>
          <a:graphicData uri="http://schemas.openxmlformats.org/drawingml/2006/table">
            <a:tbl>
              <a:tblPr firstRow="1" bandRow="1"/>
              <a:tblGrid>
                <a:gridCol w="1263534">
                  <a:extLst>
                    <a:ext uri="{9D8B030D-6E8A-4147-A177-3AD203B41FA5}">
                      <a16:colId xmlns:a16="http://schemas.microsoft.com/office/drawing/2014/main" val="2928008649"/>
                    </a:ext>
                  </a:extLst>
                </a:gridCol>
                <a:gridCol w="1559409">
                  <a:extLst>
                    <a:ext uri="{9D8B030D-6E8A-4147-A177-3AD203B41FA5}">
                      <a16:colId xmlns:a16="http://schemas.microsoft.com/office/drawing/2014/main" val="1840619009"/>
                    </a:ext>
                  </a:extLst>
                </a:gridCol>
                <a:gridCol w="2148587">
                  <a:extLst>
                    <a:ext uri="{9D8B030D-6E8A-4147-A177-3AD203B41FA5}">
                      <a16:colId xmlns:a16="http://schemas.microsoft.com/office/drawing/2014/main" val="2251814281"/>
                    </a:ext>
                  </a:extLst>
                </a:gridCol>
                <a:gridCol w="1485254">
                  <a:extLst>
                    <a:ext uri="{9D8B030D-6E8A-4147-A177-3AD203B41FA5}">
                      <a16:colId xmlns:a16="http://schemas.microsoft.com/office/drawing/2014/main" val="1324675518"/>
                    </a:ext>
                  </a:extLst>
                </a:gridCol>
                <a:gridCol w="2171826">
                  <a:extLst>
                    <a:ext uri="{9D8B030D-6E8A-4147-A177-3AD203B41FA5}">
                      <a16:colId xmlns:a16="http://schemas.microsoft.com/office/drawing/2014/main" val="2073669860"/>
                    </a:ext>
                  </a:extLst>
                </a:gridCol>
              </a:tblGrid>
              <a:tr h="608329">
                <a:tc rowSpan="2">
                  <a:txBody>
                    <a:bodyPr/>
                    <a:lstStyle/>
                    <a:p>
                      <a:pPr algn="ctr">
                        <a:lnSpc>
                          <a:spcPct val="107000"/>
                        </a:lnSpc>
                        <a:spcAft>
                          <a:spcPts val="800"/>
                        </a:spcAft>
                      </a:pPr>
                      <a:r>
                        <a:rPr lang="pt-PT" sz="1600" b="1" noProof="0" dirty="0" smtClean="0">
                          <a:effectLst/>
                          <a:latin typeface="+mn-lt"/>
                          <a:ea typeface="Calibri" panose="020F0502020204030204" pitchFamily="34" charset="0"/>
                          <a:cs typeface="Times New Roman" panose="02020603050405020304" pitchFamily="18" charset="0"/>
                        </a:rPr>
                        <a:t>Data de aplicação</a:t>
                      </a:r>
                      <a:endParaRPr lang="pt-PT" sz="1600" b="1" noProof="0" dirty="0">
                        <a:effectLst/>
                        <a:latin typeface="+mn-lt"/>
                        <a:ea typeface="Calibri" panose="020F0502020204030204" pitchFamily="34" charset="0"/>
                        <a:cs typeface="Times New Roman" panose="02020603050405020304" pitchFamily="18" charset="0"/>
                      </a:endParaRPr>
                    </a:p>
                  </a:txBody>
                  <a:tcPr marL="74743" marR="74743" marT="37372" marB="3737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DDDDD"/>
                    </a:solidFill>
                  </a:tcPr>
                </a:tc>
                <a:tc gridSpan="4">
                  <a:txBody>
                    <a:bodyPr/>
                    <a:lstStyle/>
                    <a:p>
                      <a:pPr algn="ctr">
                        <a:lnSpc>
                          <a:spcPct val="107000"/>
                        </a:lnSpc>
                        <a:spcAft>
                          <a:spcPts val="800"/>
                        </a:spcAft>
                      </a:pPr>
                      <a:r>
                        <a:rPr lang="pt-PT" sz="1600" b="1" noProof="0" dirty="0" smtClean="0">
                          <a:effectLst/>
                          <a:latin typeface="+mn-lt"/>
                          <a:ea typeface="Calibri" panose="020F0502020204030204" pitchFamily="34" charset="0"/>
                          <a:cs typeface="Times New Roman" panose="02020603050405020304" pitchFamily="18" charset="0"/>
                        </a:rPr>
                        <a:t>Índice de máxima</a:t>
                      </a:r>
                      <a:r>
                        <a:rPr lang="pt-PT" sz="1600" b="1" baseline="0" noProof="0" dirty="0" smtClean="0">
                          <a:effectLst/>
                          <a:latin typeface="+mn-lt"/>
                          <a:ea typeface="Calibri" panose="020F0502020204030204" pitchFamily="34" charset="0"/>
                          <a:cs typeface="Times New Roman" panose="02020603050405020304" pitchFamily="18" charset="0"/>
                        </a:rPr>
                        <a:t> eficiência energética</a:t>
                      </a:r>
                      <a:r>
                        <a:rPr lang="pt-PT" sz="1600" b="1" noProof="0" dirty="0" smtClean="0">
                          <a:effectLst/>
                          <a:latin typeface="+mn-lt"/>
                          <a:ea typeface="Calibri" panose="020F0502020204030204" pitchFamily="34" charset="0"/>
                          <a:cs typeface="Times New Roman" panose="02020603050405020304" pitchFamily="18" charset="0"/>
                        </a:rPr>
                        <a:t> (EEI)</a:t>
                      </a:r>
                      <a:endParaRPr lang="pt-PT" sz="1600" b="1"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DDDD"/>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3570535"/>
                  </a:ext>
                </a:extLst>
              </a:tr>
              <a:tr h="571482">
                <a:tc vMerge="1">
                  <a:txBody>
                    <a:bodyPr/>
                    <a:lstStyle/>
                    <a:p>
                      <a:endParaRPr lang="en-US"/>
                    </a:p>
                  </a:txBody>
                  <a:tcPr/>
                </a:tc>
                <a:tc>
                  <a:txBody>
                    <a:bodyPr/>
                    <a:lstStyle/>
                    <a:p>
                      <a:pPr algn="l">
                        <a:lnSpc>
                          <a:spcPct val="107000"/>
                        </a:lnSpc>
                        <a:spcAft>
                          <a:spcPts val="800"/>
                        </a:spcAft>
                      </a:pPr>
                      <a:r>
                        <a:rPr lang="pt-PT" sz="1600" b="1" noProof="0" dirty="0" smtClean="0">
                          <a:solidFill>
                            <a:srgbClr val="000000"/>
                          </a:solidFill>
                          <a:effectLst/>
                          <a:latin typeface="+mn-lt"/>
                          <a:ea typeface="Calibri" panose="020F0502020204030204" pitchFamily="34" charset="0"/>
                          <a:cs typeface="Trebuchet MS" panose="020B0603020202020204" pitchFamily="34" charset="0"/>
                        </a:rPr>
                        <a:t>Halogéneo em tensão</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DDDD"/>
                    </a:solidFill>
                  </a:tcPr>
                </a:tc>
                <a:tc>
                  <a:txBody>
                    <a:bodyPr/>
                    <a:lstStyle/>
                    <a:p>
                      <a:pPr algn="l">
                        <a:lnSpc>
                          <a:spcPct val="107000"/>
                        </a:lnSpc>
                        <a:spcAft>
                          <a:spcPts val="800"/>
                        </a:spcAft>
                      </a:pPr>
                      <a:r>
                        <a:rPr lang="pt-PT" sz="1600" b="1" noProof="0" dirty="0" smtClean="0">
                          <a:solidFill>
                            <a:srgbClr val="000000"/>
                          </a:solidFill>
                          <a:effectLst/>
                          <a:latin typeface="+mn-lt"/>
                          <a:ea typeface="Calibri" panose="020F0502020204030204" pitchFamily="34" charset="0"/>
                          <a:cs typeface="Trebuchet MS" panose="020B0603020202020204" pitchFamily="34" charset="0"/>
                        </a:rPr>
                        <a:t>Outros halogéneos</a:t>
                      </a:r>
                      <a:endParaRPr lang="pt-PT" sz="1600" noProof="0" dirty="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DDDD"/>
                    </a:solidFill>
                  </a:tcPr>
                </a:tc>
                <a:tc>
                  <a:txBody>
                    <a:bodyPr/>
                    <a:lstStyle/>
                    <a:p>
                      <a:pPr algn="l">
                        <a:lnSpc>
                          <a:spcPct val="107000"/>
                        </a:lnSpc>
                        <a:spcAft>
                          <a:spcPts val="0"/>
                        </a:spcAft>
                      </a:pPr>
                      <a:r>
                        <a:rPr lang="pt-PT" sz="1600" b="1" noProof="0" dirty="0" smtClean="0">
                          <a:solidFill>
                            <a:srgbClr val="000000"/>
                          </a:solidFill>
                          <a:effectLst/>
                          <a:latin typeface="+mn-lt"/>
                          <a:ea typeface="Calibri" panose="020F0502020204030204" pitchFamily="34" charset="0"/>
                          <a:cs typeface="Trebuchet MS" panose="020B0603020202020204" pitchFamily="34" charset="0"/>
                        </a:rPr>
                        <a:t>HID </a:t>
                      </a:r>
                      <a:endParaRPr lang="pt-PT" sz="1600" noProof="0" dirty="0" smtClean="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 </a:t>
                      </a:r>
                      <a:endParaRPr lang="pt-PT" sz="1600" noProof="0" dirty="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DDDD"/>
                    </a:solidFill>
                  </a:tcPr>
                </a:tc>
                <a:tc>
                  <a:txBody>
                    <a:bodyPr/>
                    <a:lstStyle/>
                    <a:p>
                      <a:pPr algn="l">
                        <a:lnSpc>
                          <a:spcPct val="107000"/>
                        </a:lnSpc>
                        <a:spcAft>
                          <a:spcPts val="800"/>
                        </a:spcAft>
                      </a:pPr>
                      <a:r>
                        <a:rPr lang="pt-PT" sz="1600" b="1" noProof="0" dirty="0" smtClean="0">
                          <a:solidFill>
                            <a:srgbClr val="000000"/>
                          </a:solidFill>
                          <a:effectLst/>
                          <a:latin typeface="+mn-lt"/>
                          <a:ea typeface="Calibri" panose="020F0502020204030204" pitchFamily="34" charset="0"/>
                          <a:cs typeface="Trebuchet MS" panose="020B0603020202020204" pitchFamily="34" charset="0"/>
                        </a:rPr>
                        <a:t>LEDs e </a:t>
                      </a:r>
                      <a:r>
                        <a:rPr lang="pt-PT" sz="1600" b="1" noProof="0" dirty="0" err="1" smtClean="0">
                          <a:solidFill>
                            <a:srgbClr val="000000"/>
                          </a:solidFill>
                          <a:effectLst/>
                          <a:latin typeface="+mn-lt"/>
                          <a:ea typeface="Calibri" panose="020F0502020204030204" pitchFamily="34" charset="0"/>
                          <a:cs typeface="Trebuchet MS" panose="020B0603020202020204" pitchFamily="34" charset="0"/>
                        </a:rPr>
                        <a:t>CFLs</a:t>
                      </a:r>
                      <a:endParaRPr lang="pt-PT" sz="1600" noProof="0" dirty="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1968501457"/>
                  </a:ext>
                </a:extLst>
              </a:tr>
              <a:tr h="1297182">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Fase I</a:t>
                      </a:r>
                    </a:p>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1</a:t>
                      </a:r>
                      <a:r>
                        <a:rPr lang="pt-PT" sz="1600" baseline="0" noProof="0" dirty="0" smtClean="0">
                          <a:effectLst/>
                          <a:latin typeface="+mn-lt"/>
                          <a:ea typeface="Calibri" panose="020F0502020204030204" pitchFamily="34" charset="0"/>
                          <a:cs typeface="Times New Roman" panose="02020603050405020304" pitchFamily="18" charset="0"/>
                        </a:rPr>
                        <a:t> </a:t>
                      </a:r>
                      <a:r>
                        <a:rPr lang="pt-PT" sz="1600" baseline="0" noProof="0" dirty="0" err="1" smtClean="0">
                          <a:effectLst/>
                          <a:latin typeface="+mn-lt"/>
                          <a:ea typeface="Calibri" panose="020F0502020204030204" pitchFamily="34" charset="0"/>
                          <a:cs typeface="Times New Roman" panose="02020603050405020304" pitchFamily="18" charset="0"/>
                        </a:rPr>
                        <a:t>Sep</a:t>
                      </a:r>
                      <a:r>
                        <a:rPr lang="pt-PT" sz="1600" baseline="0" noProof="0" dirty="0" smtClean="0">
                          <a:effectLst/>
                          <a:latin typeface="+mn-lt"/>
                          <a:ea typeface="Calibri" panose="020F0502020204030204" pitchFamily="34" charset="0"/>
                          <a:cs typeface="Times New Roman" panose="02020603050405020304" pitchFamily="18" charset="0"/>
                        </a:rPr>
                        <a:t> </a:t>
                      </a:r>
                      <a:r>
                        <a:rPr lang="pt-PT" sz="1600" noProof="0" dirty="0" smtClean="0">
                          <a:effectLst/>
                          <a:latin typeface="+mn-lt"/>
                          <a:ea typeface="Calibri" panose="020F0502020204030204" pitchFamily="34" charset="0"/>
                          <a:cs typeface="Times New Roman" panose="02020603050405020304" pitchFamily="18" charset="0"/>
                        </a:rPr>
                        <a:t>2013</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Se </a:t>
                      </a:r>
                      <a:r>
                        <a:rPr lang="pt-PT" sz="1600" noProof="0" dirty="0" err="1" smtClean="0">
                          <a:effectLst/>
                          <a:latin typeface="+mn-lt"/>
                          <a:ea typeface="Calibri" panose="020F0502020204030204" pitchFamily="34" charset="0"/>
                          <a:cs typeface="Times New Roman" panose="02020603050405020304" pitchFamily="18" charset="0"/>
                        </a:rPr>
                        <a:t>Φuse</a:t>
                      </a:r>
                      <a:r>
                        <a:rPr lang="pt-PT" sz="1600" noProof="0" dirty="0" smtClean="0">
                          <a:effectLst/>
                          <a:latin typeface="+mn-lt"/>
                          <a:ea typeface="Calibri" panose="020F0502020204030204" pitchFamily="34" charset="0"/>
                          <a:cs typeface="Times New Roman" panose="02020603050405020304" pitchFamily="18" charset="0"/>
                        </a:rPr>
                        <a:t> &gt; 450 lm: 1,75</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Se </a:t>
                      </a:r>
                      <a:r>
                        <a:rPr lang="pt-PT" sz="1600" noProof="0" dirty="0" err="1" smtClean="0">
                          <a:effectLst/>
                          <a:latin typeface="+mn-lt"/>
                          <a:ea typeface="Calibri" panose="020F0502020204030204" pitchFamily="34" charset="0"/>
                          <a:cs typeface="Times New Roman" panose="02020603050405020304" pitchFamily="18" charset="0"/>
                        </a:rPr>
                        <a:t>Φuse</a:t>
                      </a:r>
                      <a:r>
                        <a:rPr lang="pt-PT" sz="1600" noProof="0" dirty="0" smtClean="0">
                          <a:effectLst/>
                          <a:latin typeface="+mn-lt"/>
                          <a:ea typeface="Calibri" panose="020F0502020204030204" pitchFamily="34" charset="0"/>
                          <a:cs typeface="Times New Roman" panose="02020603050405020304" pitchFamily="18" charset="0"/>
                        </a:rPr>
                        <a:t> ≤ 450 </a:t>
                      </a:r>
                    </a:p>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lm: 1,20</a:t>
                      </a:r>
                    </a:p>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Se </a:t>
                      </a:r>
                      <a:r>
                        <a:rPr lang="pt-PT" sz="1600" noProof="0" dirty="0" err="1" smtClean="0">
                          <a:effectLst/>
                          <a:latin typeface="+mn-lt"/>
                          <a:ea typeface="Calibri" panose="020F0502020204030204" pitchFamily="34" charset="0"/>
                          <a:cs typeface="Times New Roman" panose="02020603050405020304" pitchFamily="18" charset="0"/>
                        </a:rPr>
                        <a:t>Φuse</a:t>
                      </a:r>
                      <a:r>
                        <a:rPr lang="pt-PT" sz="1600" noProof="0" dirty="0" smtClean="0">
                          <a:effectLst/>
                          <a:latin typeface="+mn-lt"/>
                          <a:ea typeface="Calibri" panose="020F0502020204030204" pitchFamily="34" charset="0"/>
                          <a:cs typeface="Times New Roman" panose="02020603050405020304" pitchFamily="18" charset="0"/>
                        </a:rPr>
                        <a:t> &gt; 450 </a:t>
                      </a:r>
                    </a:p>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lm: 0,9</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0,50</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0,50</a:t>
                      </a:r>
                    </a:p>
                    <a:p>
                      <a:pPr algn="l">
                        <a:lnSpc>
                          <a:spcPct val="107000"/>
                        </a:lnSpc>
                        <a:spcAft>
                          <a:spcPts val="800"/>
                        </a:spcAft>
                      </a:pP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extLst>
                  <a:ext uri="{0D108BD9-81ED-4DB2-BD59-A6C34878D82A}">
                    <a16:rowId xmlns:a16="http://schemas.microsoft.com/office/drawing/2014/main" val="2528204050"/>
                  </a:ext>
                </a:extLst>
              </a:tr>
              <a:tr h="597689">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Fase II</a:t>
                      </a:r>
                    </a:p>
                    <a:p>
                      <a:pPr marL="0" marR="0" lvl="0" indent="0" algn="l" defTabSz="457200" rtl="0" eaLnBrk="1" fontAlgn="auto" latinLnBrk="0" hangingPunct="1">
                        <a:lnSpc>
                          <a:spcPct val="107000"/>
                        </a:lnSpc>
                        <a:spcBef>
                          <a:spcPts val="0"/>
                        </a:spcBef>
                        <a:spcAft>
                          <a:spcPts val="800"/>
                        </a:spcAft>
                        <a:buClrTx/>
                        <a:buSzTx/>
                        <a:buFontTx/>
                        <a:buNone/>
                        <a:tabLst/>
                        <a:defRPr/>
                      </a:pPr>
                      <a:r>
                        <a:rPr kumimoji="0" lang="pt-PT" sz="1600" b="0" i="0" u="none" strike="noStrike" kern="1200" cap="none" spc="0" normalizeH="0" baseline="0" noProof="0" dirty="0" smtClean="0">
                          <a:ln>
                            <a:noFill/>
                          </a:ln>
                          <a:solidFill>
                            <a:prstClr val="black"/>
                          </a:solidFill>
                          <a:effectLst/>
                          <a:uLnTx/>
                          <a:uFillTx/>
                          <a:latin typeface="+mn-lt"/>
                          <a:ea typeface="Calibri" panose="020F0502020204030204" pitchFamily="34" charset="0"/>
                          <a:cs typeface="Times New Roman" panose="02020603050405020304" pitchFamily="18" charset="0"/>
                        </a:rPr>
                        <a:t>1 </a:t>
                      </a:r>
                      <a:r>
                        <a:rPr kumimoji="0" lang="pt-PT" sz="1600" b="0" i="0" u="none" strike="noStrike" kern="1200" cap="none" spc="0" normalizeH="0" baseline="0" noProof="0" dirty="0" err="1" smtClean="0">
                          <a:ln>
                            <a:noFill/>
                          </a:ln>
                          <a:solidFill>
                            <a:prstClr val="black"/>
                          </a:solidFill>
                          <a:effectLst/>
                          <a:uLnTx/>
                          <a:uFillTx/>
                          <a:latin typeface="+mn-lt"/>
                          <a:ea typeface="Calibri" panose="020F0502020204030204" pitchFamily="34" charset="0"/>
                          <a:cs typeface="Times New Roman" panose="02020603050405020304" pitchFamily="18" charset="0"/>
                        </a:rPr>
                        <a:t>Sep</a:t>
                      </a:r>
                      <a:r>
                        <a:rPr kumimoji="0" lang="pt-PT" sz="1600" b="0" i="0" u="none" strike="noStrike" kern="1200" cap="none" spc="0" normalizeH="0" baseline="0" noProof="0" dirty="0" smtClean="0">
                          <a:ln>
                            <a:noFill/>
                          </a:ln>
                          <a:solidFill>
                            <a:prstClr val="black"/>
                          </a:solidFill>
                          <a:effectLst/>
                          <a:uLnTx/>
                          <a:uFillTx/>
                          <a:latin typeface="+mn-lt"/>
                          <a:ea typeface="Calibri" panose="020F0502020204030204" pitchFamily="34" charset="0"/>
                          <a:cs typeface="Times New Roman" panose="02020603050405020304" pitchFamily="18" charset="0"/>
                        </a:rPr>
                        <a:t> 2014</a:t>
                      </a: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1,75</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0,95</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0,50</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0,50</a:t>
                      </a: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2916841312"/>
                  </a:ext>
                </a:extLst>
              </a:tr>
              <a:tr h="819662">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Fase III</a:t>
                      </a:r>
                    </a:p>
                    <a:p>
                      <a:pPr marL="0" marR="0" lvl="0" indent="0" algn="l" defTabSz="457200" rtl="0" eaLnBrk="1" fontAlgn="auto" latinLnBrk="0" hangingPunct="1">
                        <a:lnSpc>
                          <a:spcPct val="107000"/>
                        </a:lnSpc>
                        <a:spcBef>
                          <a:spcPts val="0"/>
                        </a:spcBef>
                        <a:spcAft>
                          <a:spcPts val="800"/>
                        </a:spcAft>
                        <a:buClrTx/>
                        <a:buSzTx/>
                        <a:buFontTx/>
                        <a:buNone/>
                        <a:tabLst/>
                        <a:defRPr/>
                      </a:pPr>
                      <a:r>
                        <a:rPr kumimoji="0" lang="pt-PT" sz="1600" b="0" i="0" u="none" strike="noStrike" kern="1200" cap="none" spc="0" normalizeH="0" baseline="0" noProof="0" dirty="0" smtClean="0">
                          <a:ln>
                            <a:noFill/>
                          </a:ln>
                          <a:solidFill>
                            <a:prstClr val="black"/>
                          </a:solidFill>
                          <a:effectLst/>
                          <a:uLnTx/>
                          <a:uFillTx/>
                          <a:latin typeface="+mn-lt"/>
                          <a:ea typeface="Calibri" panose="020F0502020204030204" pitchFamily="34" charset="0"/>
                          <a:cs typeface="Times New Roman" panose="02020603050405020304" pitchFamily="18" charset="0"/>
                        </a:rPr>
                        <a:t>1 </a:t>
                      </a:r>
                      <a:r>
                        <a:rPr kumimoji="0" lang="pt-PT" sz="1600" b="0" i="0" u="none" strike="noStrike" kern="1200" cap="none" spc="0" normalizeH="0" baseline="0" noProof="0" dirty="0" err="1" smtClean="0">
                          <a:ln>
                            <a:noFill/>
                          </a:ln>
                          <a:solidFill>
                            <a:prstClr val="black"/>
                          </a:solidFill>
                          <a:effectLst/>
                          <a:uLnTx/>
                          <a:uFillTx/>
                          <a:latin typeface="+mn-lt"/>
                          <a:ea typeface="Calibri" panose="020F0502020204030204" pitchFamily="34" charset="0"/>
                          <a:cs typeface="Times New Roman" panose="02020603050405020304" pitchFamily="18" charset="0"/>
                        </a:rPr>
                        <a:t>Sep</a:t>
                      </a:r>
                      <a:r>
                        <a:rPr kumimoji="0" lang="pt-PT" sz="1600" b="0" i="0" u="none" strike="noStrike" kern="1200" cap="none" spc="0" normalizeH="0" baseline="0" noProof="0" dirty="0" smtClean="0">
                          <a:ln>
                            <a:noFill/>
                          </a:ln>
                          <a:solidFill>
                            <a:prstClr val="black"/>
                          </a:solidFill>
                          <a:effectLst/>
                          <a:uLnTx/>
                          <a:uFillTx/>
                          <a:latin typeface="+mn-lt"/>
                          <a:ea typeface="Calibri" panose="020F0502020204030204" pitchFamily="34" charset="0"/>
                          <a:cs typeface="Times New Roman" panose="02020603050405020304" pitchFamily="18" charset="0"/>
                        </a:rPr>
                        <a:t> 2016</a:t>
                      </a:r>
                    </a:p>
                    <a:p>
                      <a:pPr algn="l">
                        <a:lnSpc>
                          <a:spcPct val="107000"/>
                        </a:lnSpc>
                        <a:spcAft>
                          <a:spcPts val="800"/>
                        </a:spcAft>
                      </a:pP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0,95</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0,95</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0,36</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algn="l">
                        <a:lnSpc>
                          <a:spcPct val="107000"/>
                        </a:lnSpc>
                        <a:spcAft>
                          <a:spcPts val="800"/>
                        </a:spcAft>
                      </a:pPr>
                      <a:r>
                        <a:rPr lang="pt-PT" sz="1600" noProof="0" dirty="0" smtClean="0">
                          <a:effectLst/>
                          <a:latin typeface="+mn-lt"/>
                          <a:ea typeface="Calibri" panose="020F0502020204030204" pitchFamily="34" charset="0"/>
                          <a:cs typeface="Times New Roman" panose="02020603050405020304" pitchFamily="18" charset="0"/>
                        </a:rPr>
                        <a:t>0,20</a:t>
                      </a:r>
                      <a:endParaRPr lang="pt-PT" sz="1600" noProof="0" dirty="0">
                        <a:effectLst/>
                        <a:latin typeface="+mn-lt"/>
                        <a:ea typeface="Calibri" panose="020F0502020204030204" pitchFamily="34" charset="0"/>
                        <a:cs typeface="Times New Roman" panose="02020603050405020304" pitchFamily="18" charset="0"/>
                      </a:endParaRPr>
                    </a:p>
                  </a:txBody>
                  <a:tcPr marL="74743" marR="74743" marT="37372" marB="3737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extLst>
                  <a:ext uri="{0D108BD9-81ED-4DB2-BD59-A6C34878D82A}">
                    <a16:rowId xmlns:a16="http://schemas.microsoft.com/office/drawing/2014/main" val="3151764440"/>
                  </a:ext>
                </a:extLst>
              </a:tr>
            </a:tbl>
          </a:graphicData>
        </a:graphic>
      </p:graphicFrame>
    </p:spTree>
    <p:extLst>
      <p:ext uri="{BB962C8B-B14F-4D97-AF65-F5344CB8AC3E}">
        <p14:creationId xmlns:p14="http://schemas.microsoft.com/office/powerpoint/2010/main" val="1675859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91450"/>
            <a:ext cx="8229600" cy="1106607"/>
          </a:xfrm>
        </p:spPr>
        <p:txBody>
          <a:bodyPr>
            <a:normAutofit lnSpcReduction="10000"/>
          </a:bodyPr>
          <a:lstStyle/>
          <a:p>
            <a:r>
              <a:rPr lang="pt-PT" b="1" dirty="0"/>
              <a:t>Regulamentos EU – lâmpadas direcionais e </a:t>
            </a:r>
            <a:r>
              <a:rPr lang="pt-PT" b="1" dirty="0" smtClean="0"/>
              <a:t>LEDs</a:t>
            </a:r>
          </a:p>
          <a:p>
            <a:endParaRPr lang="pt-PT" b="1" dirty="0"/>
          </a:p>
          <a:p>
            <a:r>
              <a:rPr lang="pt-PT" b="1" dirty="0" smtClean="0"/>
              <a:t>Regulamento 1194/2012</a:t>
            </a:r>
            <a:r>
              <a:rPr lang="pt-PT" dirty="0" smtClean="0"/>
              <a:t>  - </a:t>
            </a:r>
            <a:r>
              <a:rPr lang="pt-PT" b="1" i="1" dirty="0" smtClean="0"/>
              <a:t>Requisitos de funcionalidade</a:t>
            </a:r>
          </a:p>
          <a:p>
            <a:endParaRPr lang="pt-PT" b="1" i="1" dirty="0" smtClean="0"/>
          </a:p>
          <a:p>
            <a:endParaRPr lang="pt-PT" b="1" i="1" dirty="0"/>
          </a:p>
          <a:p>
            <a:endParaRPr lang="pt-PT" b="1" i="1" dirty="0" smtClean="0"/>
          </a:p>
          <a:p>
            <a:endParaRPr lang="pt-PT" dirty="0" smtClean="0"/>
          </a:p>
        </p:txBody>
      </p:sp>
      <p:sp>
        <p:nvSpPr>
          <p:cNvPr id="3" name="Title 2"/>
          <p:cNvSpPr>
            <a:spLocks noGrp="1"/>
          </p:cNvSpPr>
          <p:nvPr>
            <p:ph type="title"/>
          </p:nvPr>
        </p:nvSpPr>
        <p:spPr/>
        <p:txBody>
          <a:bodyPr>
            <a:normAutofit fontScale="90000"/>
          </a:bodyPr>
          <a:lstStyle/>
          <a:p>
            <a:r>
              <a:rPr lang="pt-PT" dirty="0"/>
              <a:t>1. Enquadramento legislativo na UE para sistemas de iluminação</a:t>
            </a:r>
            <a:br>
              <a:rPr lang="pt-PT" dirty="0"/>
            </a:br>
            <a:r>
              <a:rPr lang="pt-PT" dirty="0"/>
              <a:t>Regulamentos EU – lâmpadas direcionais e LEDs</a:t>
            </a:r>
          </a:p>
        </p:txBody>
      </p:sp>
      <p:sp>
        <p:nvSpPr>
          <p:cNvPr id="5" name="TextBox 4"/>
          <p:cNvSpPr txBox="1"/>
          <p:nvPr/>
        </p:nvSpPr>
        <p:spPr>
          <a:xfrm>
            <a:off x="2102395" y="4542971"/>
            <a:ext cx="45719" cy="369332"/>
          </a:xfrm>
          <a:prstGeom prst="rect">
            <a:avLst/>
          </a:prstGeom>
          <a:noFill/>
        </p:spPr>
        <p:txBody>
          <a:bodyPr wrap="square" rtlCol="0">
            <a:spAutoFit/>
          </a:bodyPr>
          <a:lstStyle/>
          <a:p>
            <a:endParaRPr lang="en-US" dirty="0"/>
          </a:p>
        </p:txBody>
      </p:sp>
      <p:sp>
        <p:nvSpPr>
          <p:cNvPr id="7" name="TextBox 3"/>
          <p:cNvSpPr txBox="1"/>
          <p:nvPr/>
        </p:nvSpPr>
        <p:spPr>
          <a:xfrm>
            <a:off x="457200" y="2809441"/>
            <a:ext cx="8055429" cy="2102862"/>
          </a:xfrm>
          <a:prstGeom prst="rect">
            <a:avLst/>
          </a:prstGeom>
          <a:noFill/>
        </p:spPr>
        <p:txBody>
          <a:bodyPr wrap="square" numCol="2" rtlCol="0">
            <a:noAutofit/>
          </a:bodyPr>
          <a:lstStyle/>
          <a:p>
            <a:pPr marL="342900" indent="-342900">
              <a:buFont typeface="Arial" panose="020B0604020202020204" pitchFamily="34" charset="0"/>
              <a:buChar char="•"/>
            </a:pPr>
            <a:r>
              <a:rPr lang="pt-PT" dirty="0" smtClean="0"/>
              <a:t>Vida útil da lâmpada	</a:t>
            </a:r>
          </a:p>
          <a:p>
            <a:pPr marL="342900" indent="-342900">
              <a:buFont typeface="Arial" panose="020B0604020202020204" pitchFamily="34" charset="0"/>
              <a:buChar char="•"/>
            </a:pPr>
            <a:r>
              <a:rPr lang="pt-PT" dirty="0"/>
              <a:t>Manutenção do </a:t>
            </a:r>
            <a:r>
              <a:rPr lang="pt-PT" dirty="0" smtClean="0"/>
              <a:t>Lúmen</a:t>
            </a:r>
          </a:p>
          <a:p>
            <a:pPr marL="342900" indent="-342900">
              <a:buFont typeface="Arial" panose="020B0604020202020204" pitchFamily="34" charset="0"/>
              <a:buChar char="•"/>
            </a:pPr>
            <a:r>
              <a:rPr lang="pt-PT" dirty="0"/>
              <a:t>Número de ciclos de ligação antes da </a:t>
            </a:r>
            <a:r>
              <a:rPr lang="pt-PT" dirty="0" smtClean="0"/>
              <a:t>avaria</a:t>
            </a:r>
          </a:p>
          <a:p>
            <a:pPr marL="342900" indent="-342900">
              <a:buFont typeface="Arial" panose="020B0604020202020204" pitchFamily="34" charset="0"/>
              <a:buChar char="•"/>
            </a:pPr>
            <a:r>
              <a:rPr lang="pt-PT" dirty="0"/>
              <a:t>Tempo de arranque</a:t>
            </a:r>
            <a:endParaRPr lang="pt-PT" dirty="0" smtClean="0"/>
          </a:p>
          <a:p>
            <a:pPr marL="342900" indent="-342900">
              <a:buFont typeface="Arial" panose="020B0604020202020204" pitchFamily="34" charset="0"/>
              <a:buChar char="•"/>
            </a:pPr>
            <a:r>
              <a:rPr lang="pt-PT" dirty="0" smtClean="0"/>
              <a:t>Tempo de aquecimento da lâmpada 	</a:t>
            </a:r>
          </a:p>
          <a:p>
            <a:pPr marL="342900" indent="-342900">
              <a:buFont typeface="Arial" panose="020B0604020202020204" pitchFamily="34" charset="0"/>
              <a:buChar char="•"/>
            </a:pPr>
            <a:r>
              <a:rPr lang="pt-PT" dirty="0" smtClean="0"/>
              <a:t>Taxa de avaria prematura</a:t>
            </a:r>
          </a:p>
          <a:p>
            <a:pPr marL="342900" indent="-342900">
              <a:buFont typeface="Arial" panose="020B0604020202020204" pitchFamily="34" charset="0"/>
              <a:buChar char="•"/>
            </a:pPr>
            <a:r>
              <a:rPr lang="pt-PT" dirty="0" smtClean="0"/>
              <a:t>Fator de potência da lâmpada para lâmpadas com dispositivo de controlo integrado	</a:t>
            </a:r>
          </a:p>
          <a:p>
            <a:pPr marL="342900" indent="-342900">
              <a:buFont typeface="Arial" panose="020B0604020202020204" pitchFamily="34" charset="0"/>
              <a:buChar char="•"/>
            </a:pPr>
            <a:r>
              <a:rPr lang="pt-PT" dirty="0" smtClean="0"/>
              <a:t>Restituição de cor (</a:t>
            </a:r>
            <a:r>
              <a:rPr lang="pt-PT" dirty="0" err="1" smtClean="0"/>
              <a:t>Ra</a:t>
            </a:r>
            <a:r>
              <a:rPr lang="pt-PT" dirty="0" smtClean="0"/>
              <a:t>) 	</a:t>
            </a:r>
          </a:p>
          <a:p>
            <a:pPr marL="342900" indent="-342900">
              <a:buFont typeface="Arial" panose="020B0604020202020204" pitchFamily="34" charset="0"/>
              <a:buChar char="•"/>
            </a:pPr>
            <a:r>
              <a:rPr lang="pt-PT" dirty="0" smtClean="0"/>
              <a:t>Consistência da cor</a:t>
            </a:r>
            <a:endParaRPr lang="pt-PT" dirty="0"/>
          </a:p>
        </p:txBody>
      </p:sp>
    </p:spTree>
    <p:extLst>
      <p:ext uri="{BB962C8B-B14F-4D97-AF65-F5344CB8AC3E}">
        <p14:creationId xmlns:p14="http://schemas.microsoft.com/office/powerpoint/2010/main" val="3974346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91450"/>
            <a:ext cx="8229600" cy="4477550"/>
          </a:xfrm>
        </p:spPr>
        <p:txBody>
          <a:bodyPr>
            <a:normAutofit/>
          </a:bodyPr>
          <a:lstStyle/>
          <a:p>
            <a:endParaRPr lang="pt-PT" b="1" dirty="0" smtClean="0"/>
          </a:p>
          <a:p>
            <a:r>
              <a:rPr lang="pt-PT" b="1" dirty="0" smtClean="0"/>
              <a:t>Regulamento 1194/2012</a:t>
            </a:r>
            <a:r>
              <a:rPr lang="pt-PT" dirty="0" smtClean="0"/>
              <a:t>  - </a:t>
            </a:r>
            <a:r>
              <a:rPr lang="pt-PT" b="1" i="1" dirty="0" smtClean="0"/>
              <a:t>Requisitos de informação</a:t>
            </a:r>
          </a:p>
          <a:p>
            <a:endParaRPr lang="pt-PT" b="1" i="1" dirty="0" smtClean="0"/>
          </a:p>
          <a:p>
            <a:r>
              <a:rPr lang="pt-PT" dirty="0"/>
              <a:t>lista os </a:t>
            </a:r>
            <a:r>
              <a:rPr lang="pt-PT" b="1" dirty="0"/>
              <a:t>requisitos de informação do produto </a:t>
            </a:r>
            <a:r>
              <a:rPr lang="pt-PT" dirty="0"/>
              <a:t>que precisam de estar visivelmente apresentados na embalagem da lâmpada e publicamente disponíveis no site dos fabricantes</a:t>
            </a:r>
            <a:r>
              <a:rPr lang="pt-PT" dirty="0" smtClean="0"/>
              <a:t>: </a:t>
            </a:r>
            <a:endParaRPr lang="pt-PT" dirty="0"/>
          </a:p>
          <a:p>
            <a:endParaRPr lang="pt-PT" b="1" dirty="0"/>
          </a:p>
          <a:p>
            <a:r>
              <a:rPr lang="pt-PT" dirty="0"/>
              <a:t>Potência elétrica (voltagem), emissão de luz, vida útil, cor de luz,  etc.</a:t>
            </a:r>
            <a:endParaRPr lang="pt-PT" b="1" dirty="0"/>
          </a:p>
          <a:p>
            <a:endParaRPr lang="pt-PT" dirty="0" smtClean="0"/>
          </a:p>
          <a:p>
            <a:r>
              <a:rPr lang="pt-PT" b="1" i="1" dirty="0" smtClean="0"/>
              <a:t> </a:t>
            </a:r>
          </a:p>
          <a:p>
            <a:endParaRPr lang="pt-PT" b="1" i="1" dirty="0" smtClean="0"/>
          </a:p>
          <a:p>
            <a:endParaRPr lang="pt-PT" dirty="0" smtClean="0"/>
          </a:p>
        </p:txBody>
      </p:sp>
      <p:sp>
        <p:nvSpPr>
          <p:cNvPr id="3" name="Title 2"/>
          <p:cNvSpPr>
            <a:spLocks noGrp="1"/>
          </p:cNvSpPr>
          <p:nvPr>
            <p:ph type="title"/>
          </p:nvPr>
        </p:nvSpPr>
        <p:spPr/>
        <p:txBody>
          <a:bodyPr>
            <a:normAutofit fontScale="90000"/>
          </a:bodyPr>
          <a:lstStyle/>
          <a:p>
            <a:r>
              <a:rPr lang="pt-PT" dirty="0"/>
              <a:t>1. Enquadramento legislativo na UE para sistemas de iluminação</a:t>
            </a:r>
            <a:br>
              <a:rPr lang="pt-PT" dirty="0"/>
            </a:br>
            <a:r>
              <a:rPr lang="pt-PT" dirty="0"/>
              <a:t>Regulamentos EU – lâmpadas direcionais e LEDs</a:t>
            </a:r>
          </a:p>
        </p:txBody>
      </p:sp>
      <p:sp>
        <p:nvSpPr>
          <p:cNvPr id="5" name="TextBox 4"/>
          <p:cNvSpPr txBox="1"/>
          <p:nvPr/>
        </p:nvSpPr>
        <p:spPr>
          <a:xfrm>
            <a:off x="2102395" y="4542971"/>
            <a:ext cx="45719"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24449661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01050"/>
            <a:ext cx="8229600" cy="1797850"/>
          </a:xfrm>
        </p:spPr>
        <p:txBody>
          <a:bodyPr>
            <a:normAutofit/>
          </a:bodyPr>
          <a:lstStyle/>
          <a:p>
            <a:r>
              <a:rPr lang="pt-PT" b="1" dirty="0" smtClean="0"/>
              <a:t>Regulamento da Comissão (CE) Nº 245/2009</a:t>
            </a:r>
            <a:r>
              <a:rPr lang="pt-PT" dirty="0" smtClean="0"/>
              <a:t> estabelece os requisitos relativos ao </a:t>
            </a:r>
            <a:r>
              <a:rPr lang="pt-PT" i="1" dirty="0" err="1" smtClean="0"/>
              <a:t>ecodesign</a:t>
            </a:r>
            <a:r>
              <a:rPr lang="pt-PT" dirty="0" smtClean="0"/>
              <a:t> para lâmpadas fluorescentes sem balastro integrado, para lâmpadas de descarga de alta intensidade, e para balastros e luminárias utilizados para estas lâmpadas.</a:t>
            </a:r>
            <a:endParaRPr lang="pt-PT" dirty="0"/>
          </a:p>
        </p:txBody>
      </p:sp>
      <p:sp>
        <p:nvSpPr>
          <p:cNvPr id="3" name="Title 2"/>
          <p:cNvSpPr>
            <a:spLocks noGrp="1"/>
          </p:cNvSpPr>
          <p:nvPr>
            <p:ph type="title"/>
          </p:nvPr>
        </p:nvSpPr>
        <p:spPr/>
        <p:txBody>
          <a:bodyPr>
            <a:normAutofit fontScale="90000"/>
          </a:bodyPr>
          <a:lstStyle/>
          <a:p>
            <a:r>
              <a:rPr lang="pt-PT" dirty="0"/>
              <a:t>1. Enquadramento legislativo na UE para sistemas de iluminação</a:t>
            </a:r>
            <a:br>
              <a:rPr lang="pt-PT" dirty="0"/>
            </a:br>
            <a:r>
              <a:rPr lang="pt-PT" dirty="0" smtClean="0"/>
              <a:t>Regulamento UE – lâmpadas fluorescentes / HID e balastros</a:t>
            </a:r>
            <a:endParaRPr lang="pt-PT" dirty="0"/>
          </a:p>
        </p:txBody>
      </p:sp>
    </p:spTree>
    <p:extLst>
      <p:ext uri="{BB962C8B-B14F-4D97-AF65-F5344CB8AC3E}">
        <p14:creationId xmlns:p14="http://schemas.microsoft.com/office/powerpoint/2010/main" val="910991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pt-PT" dirty="0"/>
              <a:t>1. Enquadramento legislativo na UE para sistemas de iluminação</a:t>
            </a:r>
            <a:br>
              <a:rPr lang="pt-PT" dirty="0"/>
            </a:br>
            <a:r>
              <a:rPr lang="pt-PT" dirty="0" smtClean="0"/>
              <a:t>Requisitos para lâmpadas no Regulamento (CE) Nº 245/2009 </a:t>
            </a:r>
            <a:endParaRPr lang="pt-PT" dirty="0"/>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740810096"/>
              </p:ext>
            </p:extLst>
          </p:nvPr>
        </p:nvGraphicFramePr>
        <p:xfrm>
          <a:off x="457200" y="1490663"/>
          <a:ext cx="8229600" cy="4635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62313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pt-PT" dirty="0"/>
              <a:t>1. Enquadramento legislativo na UE para sistemas de iluminação</a:t>
            </a:r>
            <a:br>
              <a:rPr lang="pt-PT" dirty="0"/>
            </a:br>
            <a:r>
              <a:rPr lang="pt-PT" sz="2000" dirty="0" smtClean="0"/>
              <a:t>Requisitos para balastros e luminárias no Regulamento (CE) Nº 245/2009 </a:t>
            </a:r>
            <a:endParaRPr lang="pt-PT" sz="2000" dirty="0"/>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472320092"/>
              </p:ext>
            </p:extLst>
          </p:nvPr>
        </p:nvGraphicFramePr>
        <p:xfrm>
          <a:off x="457200" y="1490663"/>
          <a:ext cx="8229600" cy="4635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50085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pt-PT" b="1" i="1" dirty="0" smtClean="0"/>
          </a:p>
          <a:p>
            <a:r>
              <a:rPr lang="pt-PT" b="1" i="1" dirty="0" smtClean="0"/>
              <a:t>Regulamento da Comissão (UE) Nº 874/2012</a:t>
            </a:r>
          </a:p>
          <a:p>
            <a:r>
              <a:rPr lang="pt-PT" dirty="0" smtClean="0"/>
              <a:t>Este regulamento estabelece os requisitos para a etiquetagem e fornecimento de informação suplementar do produto para lâmpadas e luminárias.</a:t>
            </a:r>
          </a:p>
          <a:p>
            <a:endParaRPr lang="pt-PT" b="1" i="1" dirty="0" smtClean="0"/>
          </a:p>
          <a:p>
            <a:r>
              <a:rPr lang="pt-PT" dirty="0" smtClean="0"/>
              <a:t>Informa os consumidores sobre a compatibilidade da luminária com lâmpadas com baixo consumo de energia e sobre a eficiência energética de lâmpadas incluídas nas luminárias.</a:t>
            </a:r>
          </a:p>
        </p:txBody>
      </p:sp>
      <p:sp>
        <p:nvSpPr>
          <p:cNvPr id="3" name="Title 2"/>
          <p:cNvSpPr>
            <a:spLocks noGrp="1"/>
          </p:cNvSpPr>
          <p:nvPr>
            <p:ph type="title"/>
          </p:nvPr>
        </p:nvSpPr>
        <p:spPr/>
        <p:txBody>
          <a:bodyPr>
            <a:normAutofit fontScale="90000"/>
          </a:bodyPr>
          <a:lstStyle/>
          <a:p>
            <a:r>
              <a:rPr lang="pt-PT" dirty="0"/>
              <a:t>1. Enquadramento legislativo na UE para sistemas de iluminação</a:t>
            </a:r>
            <a:br>
              <a:rPr lang="pt-PT" dirty="0"/>
            </a:br>
            <a:r>
              <a:rPr lang="pt-PT" dirty="0"/>
              <a:t>Regulamento EU – Rotulagem Energética</a:t>
            </a:r>
          </a:p>
        </p:txBody>
      </p:sp>
    </p:spTree>
    <p:extLst>
      <p:ext uri="{BB962C8B-B14F-4D97-AF65-F5344CB8AC3E}">
        <p14:creationId xmlns:p14="http://schemas.microsoft.com/office/powerpoint/2010/main" val="10786119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pt-PT" dirty="0"/>
              <a:t>1. Enquadramento legislativo na UE para sistemas de iluminação</a:t>
            </a:r>
            <a:r>
              <a:rPr lang="pt-PT" dirty="0" smtClean="0"/>
              <a:t/>
            </a:r>
            <a:br>
              <a:rPr lang="pt-PT" dirty="0" smtClean="0"/>
            </a:br>
            <a:r>
              <a:rPr lang="pt-PT" dirty="0" smtClean="0"/>
              <a:t>Regulamento EU – Rotulagem Energética</a:t>
            </a:r>
            <a:endParaRPr lang="pt-PT" dirty="0"/>
          </a:p>
        </p:txBody>
      </p:sp>
      <p:pic>
        <p:nvPicPr>
          <p:cNvPr id="4098" name="Picture 2" descr="Resultado de imagem para LED lamp label e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1805" y="2232933"/>
            <a:ext cx="1872083" cy="389323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6339341" y="2211389"/>
            <a:ext cx="2009775" cy="3914775"/>
          </a:xfrm>
          <a:prstGeom prst="rect">
            <a:avLst/>
          </a:prstGeom>
        </p:spPr>
      </p:pic>
      <p:sp>
        <p:nvSpPr>
          <p:cNvPr id="5" name="TextBox 4"/>
          <p:cNvSpPr txBox="1"/>
          <p:nvPr/>
        </p:nvSpPr>
        <p:spPr>
          <a:xfrm>
            <a:off x="78749" y="1596110"/>
            <a:ext cx="2146742" cy="646331"/>
          </a:xfrm>
          <a:prstGeom prst="rect">
            <a:avLst/>
          </a:prstGeom>
          <a:noFill/>
        </p:spPr>
        <p:txBody>
          <a:bodyPr wrap="none" rtlCol="0">
            <a:spAutoFit/>
          </a:bodyPr>
          <a:lstStyle/>
          <a:p>
            <a:r>
              <a:rPr lang="pt-PT" b="1" dirty="0" smtClean="0"/>
              <a:t>Rótulo energético</a:t>
            </a:r>
          </a:p>
          <a:p>
            <a:r>
              <a:rPr lang="pt-PT" b="1" dirty="0" smtClean="0"/>
              <a:t> para lâmpadas</a:t>
            </a:r>
            <a:endParaRPr lang="pt-PT" b="1" dirty="0"/>
          </a:p>
        </p:txBody>
      </p:sp>
      <p:sp>
        <p:nvSpPr>
          <p:cNvPr id="8" name="TextBox 7"/>
          <p:cNvSpPr txBox="1"/>
          <p:nvPr/>
        </p:nvSpPr>
        <p:spPr>
          <a:xfrm>
            <a:off x="4381500" y="1606987"/>
            <a:ext cx="2146742" cy="646331"/>
          </a:xfrm>
          <a:prstGeom prst="rect">
            <a:avLst/>
          </a:prstGeom>
          <a:noFill/>
        </p:spPr>
        <p:txBody>
          <a:bodyPr wrap="none" rtlCol="0">
            <a:spAutoFit/>
          </a:bodyPr>
          <a:lstStyle/>
          <a:p>
            <a:r>
              <a:rPr lang="pt-PT" b="1" dirty="0" smtClean="0"/>
              <a:t>Rótulo energético</a:t>
            </a:r>
          </a:p>
          <a:p>
            <a:r>
              <a:rPr lang="pt-PT" b="1" dirty="0" smtClean="0"/>
              <a:t>para luminárias</a:t>
            </a:r>
            <a:endParaRPr lang="pt-PT" b="1" dirty="0"/>
          </a:p>
        </p:txBody>
      </p:sp>
    </p:spTree>
    <p:extLst>
      <p:ext uri="{BB962C8B-B14F-4D97-AF65-F5344CB8AC3E}">
        <p14:creationId xmlns:p14="http://schemas.microsoft.com/office/powerpoint/2010/main" val="1913963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457200" indent="-457200">
              <a:buAutoNum type="arabicPeriod"/>
            </a:pPr>
            <a:r>
              <a:rPr lang="pt-PT" dirty="0" smtClean="0"/>
              <a:t>Enquadramento legislativo na UE para sistemas de iluminação</a:t>
            </a:r>
          </a:p>
          <a:p>
            <a:pPr marL="1015200" lvl="1" indent="-457200">
              <a:buAutoNum type="arabicPeriod"/>
            </a:pPr>
            <a:r>
              <a:rPr lang="pt-PT" dirty="0" smtClean="0"/>
              <a:t>Regulamentos para lâmpadas, luminárias, balastros e </a:t>
            </a:r>
            <a:r>
              <a:rPr lang="pt-PT" i="1" dirty="0" smtClean="0"/>
              <a:t>drivers</a:t>
            </a:r>
          </a:p>
          <a:p>
            <a:pPr marL="1015200" lvl="1" indent="-457200">
              <a:buAutoNum type="arabicPeriod"/>
            </a:pPr>
            <a:endParaRPr lang="pt-PT" dirty="0" smtClean="0"/>
          </a:p>
          <a:p>
            <a:pPr marL="457200" indent="-457200">
              <a:buAutoNum type="arabicPeriod"/>
            </a:pPr>
            <a:r>
              <a:rPr lang="pt-PT" dirty="0" smtClean="0"/>
              <a:t>Normas EN para sistemas de iluminação</a:t>
            </a:r>
          </a:p>
        </p:txBody>
      </p:sp>
      <p:sp>
        <p:nvSpPr>
          <p:cNvPr id="3" name="Title 2"/>
          <p:cNvSpPr>
            <a:spLocks noGrp="1"/>
          </p:cNvSpPr>
          <p:nvPr>
            <p:ph type="title"/>
          </p:nvPr>
        </p:nvSpPr>
        <p:spPr/>
        <p:txBody>
          <a:bodyPr/>
          <a:lstStyle/>
          <a:p>
            <a:r>
              <a:rPr lang="pt-PT" dirty="0" smtClean="0"/>
              <a:t>Sumário</a:t>
            </a:r>
            <a:endParaRPr lang="pt-PT" dirty="0"/>
          </a:p>
        </p:txBody>
      </p:sp>
    </p:spTree>
    <p:extLst>
      <p:ext uri="{BB962C8B-B14F-4D97-AF65-F5344CB8AC3E}">
        <p14:creationId xmlns:p14="http://schemas.microsoft.com/office/powerpoint/2010/main" val="13253143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pt-PT" b="1" dirty="0" smtClean="0"/>
              <a:t>Rotulagem energética - âmbito</a:t>
            </a:r>
          </a:p>
          <a:p>
            <a:endParaRPr lang="pt-PT" b="1" dirty="0" smtClean="0"/>
          </a:p>
          <a:p>
            <a:endParaRPr lang="pt-PT" dirty="0"/>
          </a:p>
        </p:txBody>
      </p:sp>
      <p:sp>
        <p:nvSpPr>
          <p:cNvPr id="3" name="Title 2"/>
          <p:cNvSpPr>
            <a:spLocks noGrp="1"/>
          </p:cNvSpPr>
          <p:nvPr>
            <p:ph type="title"/>
          </p:nvPr>
        </p:nvSpPr>
        <p:spPr/>
        <p:txBody>
          <a:bodyPr>
            <a:normAutofit fontScale="90000"/>
          </a:bodyPr>
          <a:lstStyle/>
          <a:p>
            <a:r>
              <a:rPr lang="pt-PT" dirty="0" smtClean="0"/>
              <a:t>1. Enquadramento legislativo na UE para sistemas de iluminação</a:t>
            </a:r>
            <a:r>
              <a:rPr lang="pt-PT" dirty="0"/>
              <a:t/>
            </a:r>
            <a:br>
              <a:rPr lang="pt-PT" dirty="0"/>
            </a:br>
            <a:r>
              <a:rPr lang="pt-PT" dirty="0"/>
              <a:t>Regulamento EU – Rotulagem Energética</a:t>
            </a:r>
          </a:p>
        </p:txBody>
      </p:sp>
      <p:graphicFrame>
        <p:nvGraphicFramePr>
          <p:cNvPr id="4" name="Table 3"/>
          <p:cNvGraphicFramePr>
            <a:graphicFrameLocks noGrp="1"/>
          </p:cNvGraphicFramePr>
          <p:nvPr>
            <p:extLst>
              <p:ext uri="{D42A27DB-BD31-4B8C-83A1-F6EECF244321}">
                <p14:modId xmlns:p14="http://schemas.microsoft.com/office/powerpoint/2010/main" val="3967034877"/>
              </p:ext>
            </p:extLst>
          </p:nvPr>
        </p:nvGraphicFramePr>
        <p:xfrm>
          <a:off x="457200" y="1926046"/>
          <a:ext cx="8229600" cy="4028440"/>
        </p:xfrm>
        <a:graphic>
          <a:graphicData uri="http://schemas.openxmlformats.org/drawingml/2006/table">
            <a:tbl>
              <a:tblPr firstRow="1" bandRow="1">
                <a:tableStyleId>{5C22544A-7EE6-4342-B048-85BDC9FD1C3A}</a:tableStyleId>
              </a:tblPr>
              <a:tblGrid>
                <a:gridCol w="2663371">
                  <a:extLst>
                    <a:ext uri="{9D8B030D-6E8A-4147-A177-3AD203B41FA5}">
                      <a16:colId xmlns:a16="http://schemas.microsoft.com/office/drawing/2014/main" val="3515279749"/>
                    </a:ext>
                  </a:extLst>
                </a:gridCol>
                <a:gridCol w="5566229">
                  <a:extLst>
                    <a:ext uri="{9D8B030D-6E8A-4147-A177-3AD203B41FA5}">
                      <a16:colId xmlns:a16="http://schemas.microsoft.com/office/drawing/2014/main" val="1021556095"/>
                    </a:ext>
                  </a:extLst>
                </a:gridCol>
              </a:tblGrid>
              <a:tr h="370840">
                <a:tc>
                  <a:txBody>
                    <a:bodyPr/>
                    <a:lstStyle/>
                    <a:p>
                      <a:r>
                        <a:rPr lang="pt-PT" noProof="0" dirty="0" smtClean="0"/>
                        <a:t>No âmbito</a:t>
                      </a:r>
                      <a:endParaRPr lang="pt-PT" noProof="0" dirty="0"/>
                    </a:p>
                  </a:txBody>
                  <a:tcPr>
                    <a:solidFill>
                      <a:schemeClr val="tx1"/>
                    </a:solidFill>
                  </a:tcPr>
                </a:tc>
                <a:tc>
                  <a:txBody>
                    <a:bodyPr/>
                    <a:lstStyle/>
                    <a:p>
                      <a:r>
                        <a:rPr lang="pt-PT" noProof="0" dirty="0" smtClean="0"/>
                        <a:t>Fora do âmbito</a:t>
                      </a:r>
                      <a:endParaRPr lang="pt-PT" noProof="0" dirty="0"/>
                    </a:p>
                  </a:txBody>
                  <a:tcPr>
                    <a:solidFill>
                      <a:schemeClr val="tx1"/>
                    </a:solidFill>
                  </a:tcPr>
                </a:tc>
                <a:extLst>
                  <a:ext uri="{0D108BD9-81ED-4DB2-BD59-A6C34878D82A}">
                    <a16:rowId xmlns:a16="http://schemas.microsoft.com/office/drawing/2014/main" val="2320106944"/>
                  </a:ext>
                </a:extLst>
              </a:tr>
              <a:tr h="370840">
                <a:tc>
                  <a:txBody>
                    <a:bodyPr/>
                    <a:lstStyle/>
                    <a:p>
                      <a:pPr marL="285750" indent="-285750">
                        <a:buFont typeface="Arial" panose="020B0604020202020204" pitchFamily="34" charset="0"/>
                        <a:buChar char="•"/>
                      </a:pPr>
                      <a:r>
                        <a:rPr lang="pt-PT" noProof="0" dirty="0" smtClean="0"/>
                        <a:t>Lâmpadas</a:t>
                      </a:r>
                      <a:r>
                        <a:rPr lang="pt-PT" baseline="0" noProof="0" dirty="0" smtClean="0"/>
                        <a:t> de halogéneo</a:t>
                      </a:r>
                      <a:endParaRPr lang="pt-PT" noProof="0" dirty="0" smtClean="0"/>
                    </a:p>
                    <a:p>
                      <a:pPr marL="285750" indent="-285750">
                        <a:buFont typeface="Arial" panose="020B0604020202020204" pitchFamily="34" charset="0"/>
                        <a:buChar char="•"/>
                      </a:pPr>
                      <a:r>
                        <a:rPr lang="pt-PT" noProof="0" dirty="0" smtClean="0"/>
                        <a:t>Lâmpadas fluorescentes</a:t>
                      </a:r>
                    </a:p>
                    <a:p>
                      <a:pPr marL="285750" indent="-285750">
                        <a:buFont typeface="Arial" panose="020B0604020202020204" pitchFamily="34" charset="0"/>
                        <a:buChar char="•"/>
                      </a:pPr>
                      <a:r>
                        <a:rPr lang="pt-PT" noProof="0" dirty="0" smtClean="0"/>
                        <a:t>Lâmpadas LED e módulos</a:t>
                      </a:r>
                    </a:p>
                    <a:p>
                      <a:pPr marL="285750" indent="-285750">
                        <a:buFont typeface="Arial" panose="020B0604020202020204" pitchFamily="34" charset="0"/>
                        <a:buChar char="•"/>
                      </a:pPr>
                      <a:r>
                        <a:rPr lang="pt-PT" noProof="0" dirty="0" smtClean="0"/>
                        <a:t>Luminárias relacionadas comercializadas para utilizadores</a:t>
                      </a:r>
                      <a:r>
                        <a:rPr lang="pt-PT" baseline="0" noProof="0" dirty="0" smtClean="0"/>
                        <a:t> finais</a:t>
                      </a:r>
                      <a:endParaRPr lang="pt-PT" noProof="0" dirty="0"/>
                    </a:p>
                  </a:txBody>
                  <a:tcPr/>
                </a:tc>
                <a:tc>
                  <a:txBody>
                    <a:bodyPr/>
                    <a:lstStyle/>
                    <a:p>
                      <a:pPr marL="285750" indent="-285750">
                        <a:buFont typeface="Arial" panose="020B0604020202020204" pitchFamily="34" charset="0"/>
                        <a:buChar char="•"/>
                      </a:pPr>
                      <a:r>
                        <a:rPr lang="pt-PT" sz="1800" b="0" i="0" u="none" strike="noStrike" kern="1200" baseline="0" noProof="0" dirty="0" smtClean="0">
                          <a:solidFill>
                            <a:schemeClr val="dk1"/>
                          </a:solidFill>
                          <a:latin typeface="+mn-lt"/>
                          <a:ea typeface="+mn-ea"/>
                          <a:cs typeface="+mn-cs"/>
                        </a:rPr>
                        <a:t>luminárias, lâmpadas e módulos LED com</a:t>
                      </a:r>
                    </a:p>
                    <a:p>
                      <a:pPr marL="0" indent="0">
                        <a:buFont typeface="Arial" panose="020B0604020202020204" pitchFamily="34" charset="0"/>
                        <a:buNone/>
                      </a:pPr>
                      <a:r>
                        <a:rPr lang="pt-PT" sz="1800" b="0" i="0" u="none" strike="noStrike" kern="1200" baseline="0" noProof="0" dirty="0" smtClean="0">
                          <a:solidFill>
                            <a:schemeClr val="dk1"/>
                          </a:solidFill>
                          <a:latin typeface="+mn-lt"/>
                          <a:ea typeface="+mn-ea"/>
                          <a:cs typeface="+mn-cs"/>
                        </a:rPr>
                        <a:t>     12000 &lt; fluxo luminoso &lt; 30 lúmens </a:t>
                      </a:r>
                    </a:p>
                    <a:p>
                      <a:pPr marL="285750" indent="-285750">
                        <a:buFont typeface="Arial" panose="020B0604020202020204" pitchFamily="34" charset="0"/>
                        <a:buChar char="•"/>
                      </a:pPr>
                      <a:r>
                        <a:rPr lang="pt-PT" sz="1800" b="0" i="0" u="none" strike="noStrike" kern="1200" baseline="0" noProof="0" dirty="0" smtClean="0">
                          <a:solidFill>
                            <a:schemeClr val="dk1"/>
                          </a:solidFill>
                          <a:latin typeface="+mn-lt"/>
                          <a:ea typeface="+mn-ea"/>
                          <a:cs typeface="+mn-cs"/>
                        </a:rPr>
                        <a:t>luminárias, lâmpadas e módulos LED comercializadas para funcionar com baterias</a:t>
                      </a:r>
                    </a:p>
                    <a:p>
                      <a:pPr marL="285750" indent="-285750">
                        <a:buFont typeface="Arial" panose="020B0604020202020204" pitchFamily="34" charset="0"/>
                        <a:buChar char="•"/>
                      </a:pPr>
                      <a:r>
                        <a:rPr lang="pt-PT" sz="1800" b="0" i="0" u="none" strike="noStrike" kern="1200" baseline="0" noProof="0" dirty="0" smtClean="0">
                          <a:solidFill>
                            <a:schemeClr val="dk1"/>
                          </a:solidFill>
                          <a:latin typeface="+mn-lt"/>
                          <a:ea typeface="+mn-ea"/>
                          <a:cs typeface="+mn-cs"/>
                        </a:rPr>
                        <a:t>luminárias, lâmpadas e módulos LED comercializadas para aplicações ou produtos cuja principal função não seja iluminação</a:t>
                      </a:r>
                    </a:p>
                    <a:p>
                      <a:pPr marL="285750" indent="-285750">
                        <a:buFont typeface="Arial" panose="020B0604020202020204" pitchFamily="34" charset="0"/>
                        <a:buChar char="•"/>
                      </a:pPr>
                      <a:r>
                        <a:rPr lang="pt-PT" sz="1800" b="0" i="0" u="none" strike="noStrike" kern="1200" baseline="0" noProof="0" dirty="0" smtClean="0">
                          <a:solidFill>
                            <a:schemeClr val="dk1"/>
                          </a:solidFill>
                          <a:latin typeface="+mn-lt"/>
                          <a:ea typeface="+mn-ea"/>
                          <a:cs typeface="+mn-cs"/>
                        </a:rPr>
                        <a:t>lâmpadas e módulos LED comercializadas como parte duma luminária não removíveis pelo utilizador final </a:t>
                      </a:r>
                    </a:p>
                    <a:p>
                      <a:pPr marL="285750" indent="-285750">
                        <a:buFont typeface="Arial" panose="020B0604020202020204" pitchFamily="34" charset="0"/>
                        <a:buChar char="•"/>
                      </a:pPr>
                      <a:r>
                        <a:rPr lang="pt-PT" sz="1800" b="0" i="0" u="none" strike="noStrike" kern="1200" baseline="0" noProof="0" dirty="0" smtClean="0">
                          <a:solidFill>
                            <a:schemeClr val="dk1"/>
                          </a:solidFill>
                          <a:latin typeface="+mn-lt"/>
                          <a:ea typeface="+mn-ea"/>
                          <a:cs typeface="+mn-cs"/>
                        </a:rPr>
                        <a:t>lâmpadas e módulos LED que não cumpram os requisitos do </a:t>
                      </a:r>
                      <a:r>
                        <a:rPr lang="pt-PT" sz="1800" b="0" i="1" u="none" strike="noStrike" kern="1200" baseline="0" noProof="0" dirty="0" err="1" smtClean="0">
                          <a:solidFill>
                            <a:schemeClr val="dk1"/>
                          </a:solidFill>
                          <a:latin typeface="+mn-lt"/>
                          <a:ea typeface="+mn-ea"/>
                          <a:cs typeface="+mn-cs"/>
                        </a:rPr>
                        <a:t>ecodesign</a:t>
                      </a:r>
                      <a:r>
                        <a:rPr lang="pt-PT" sz="1800" b="0" i="0" u="none" strike="noStrike" kern="1200" baseline="0" noProof="0" dirty="0" smtClean="0">
                          <a:solidFill>
                            <a:schemeClr val="dk1"/>
                          </a:solidFill>
                          <a:latin typeface="+mn-lt"/>
                          <a:ea typeface="+mn-ea"/>
                          <a:cs typeface="+mn-cs"/>
                        </a:rPr>
                        <a:t> 	</a:t>
                      </a:r>
                    </a:p>
                    <a:p>
                      <a:endParaRPr lang="pt-PT" noProof="0" dirty="0"/>
                    </a:p>
                  </a:txBody>
                  <a:tcPr/>
                </a:tc>
                <a:extLst>
                  <a:ext uri="{0D108BD9-81ED-4DB2-BD59-A6C34878D82A}">
                    <a16:rowId xmlns:a16="http://schemas.microsoft.com/office/drawing/2014/main" val="570843725"/>
                  </a:ext>
                </a:extLst>
              </a:tr>
            </a:tbl>
          </a:graphicData>
        </a:graphic>
      </p:graphicFrame>
    </p:spTree>
    <p:extLst>
      <p:ext uri="{BB962C8B-B14F-4D97-AF65-F5344CB8AC3E}">
        <p14:creationId xmlns:p14="http://schemas.microsoft.com/office/powerpoint/2010/main" val="247288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15961" t="11606" r="13492" b="14676"/>
          <a:stretch/>
        </p:blipFill>
        <p:spPr>
          <a:xfrm>
            <a:off x="348342" y="1304173"/>
            <a:ext cx="8396514" cy="4932952"/>
          </a:xfrm>
          <a:prstGeom prst="rect">
            <a:avLst/>
          </a:prstGeom>
        </p:spPr>
      </p:pic>
      <p:sp>
        <p:nvSpPr>
          <p:cNvPr id="3" name="Title 2"/>
          <p:cNvSpPr>
            <a:spLocks noGrp="1"/>
          </p:cNvSpPr>
          <p:nvPr>
            <p:ph type="title"/>
          </p:nvPr>
        </p:nvSpPr>
        <p:spPr/>
        <p:txBody>
          <a:bodyPr>
            <a:normAutofit fontScale="90000"/>
          </a:bodyPr>
          <a:lstStyle/>
          <a:p>
            <a:r>
              <a:rPr lang="pt-PT" dirty="0"/>
              <a:t>1. Enquadramento legislativo na UE para sistemas de iluminação</a:t>
            </a:r>
            <a:r>
              <a:rPr lang="pt-PT" dirty="0" smtClean="0"/>
              <a:t/>
            </a:r>
            <a:br>
              <a:rPr lang="pt-PT" dirty="0" smtClean="0"/>
            </a:br>
            <a:r>
              <a:rPr lang="pt-PT" dirty="0" smtClean="0"/>
              <a:t>Classes de eficiência energética</a:t>
            </a:r>
            <a:endParaRPr lang="pt-PT" dirty="0"/>
          </a:p>
        </p:txBody>
      </p:sp>
    </p:spTree>
    <p:extLst>
      <p:ext uri="{BB962C8B-B14F-4D97-AF65-F5344CB8AC3E}">
        <p14:creationId xmlns:p14="http://schemas.microsoft.com/office/powerpoint/2010/main" val="3715327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pt-PT" b="1" dirty="0" smtClean="0"/>
              <a:t>Sistemas de iluminação (ENER </a:t>
            </a:r>
            <a:r>
              <a:rPr lang="pt-PT" b="1" dirty="0" err="1" smtClean="0"/>
              <a:t>Lot</a:t>
            </a:r>
            <a:r>
              <a:rPr lang="pt-PT" b="1" dirty="0" smtClean="0"/>
              <a:t> 37)</a:t>
            </a:r>
          </a:p>
          <a:p>
            <a:endParaRPr lang="pt-PT" b="1" dirty="0" smtClean="0"/>
          </a:p>
          <a:p>
            <a:pPr marL="342900" indent="-342900">
              <a:buFontTx/>
              <a:buChar char="-"/>
            </a:pPr>
            <a:r>
              <a:rPr lang="pt-PT" dirty="0" smtClean="0"/>
              <a:t>Início em Janeiro de 2014 e término em Dezembro de 2016.</a:t>
            </a:r>
          </a:p>
          <a:p>
            <a:pPr marL="342900" indent="-342900">
              <a:buFontTx/>
              <a:buChar char="-"/>
            </a:pPr>
            <a:r>
              <a:rPr lang="pt-PT" dirty="0" smtClean="0"/>
              <a:t>Elabora novas recomendações políticas:</a:t>
            </a:r>
          </a:p>
          <a:p>
            <a:pPr marL="900900" lvl="1" indent="-342900">
              <a:buFontTx/>
              <a:buChar char="-"/>
            </a:pPr>
            <a:r>
              <a:rPr lang="pt-PT" dirty="0" smtClean="0"/>
              <a:t>Regulamento individual de iluminação </a:t>
            </a:r>
            <a:r>
              <a:rPr lang="pt-PT" i="1" dirty="0" err="1" smtClean="0"/>
              <a:t>ecodesign</a:t>
            </a:r>
            <a:r>
              <a:rPr lang="pt-PT" dirty="0" smtClean="0"/>
              <a:t>, que pretende substituir os regulamentos existentes de iluminação </a:t>
            </a:r>
            <a:r>
              <a:rPr lang="pt-PT" i="1" dirty="0" err="1" smtClean="0"/>
              <a:t>ecodesign</a:t>
            </a:r>
            <a:r>
              <a:rPr lang="pt-PT" dirty="0" smtClean="0"/>
              <a:t> CR 244/2009, CR 245/2009 e CR 1194/2012.</a:t>
            </a:r>
          </a:p>
          <a:p>
            <a:pPr marL="900900" lvl="1" indent="-342900">
              <a:buFontTx/>
              <a:buChar char="-"/>
            </a:pPr>
            <a:r>
              <a:rPr lang="pt-PT" dirty="0" smtClean="0"/>
              <a:t>Centrado nas fontes de luz, dispositivos de controlo, e as suas combinações, incluindo quando integrados noutros produtos.</a:t>
            </a:r>
            <a:endParaRPr lang="pt-PT" dirty="0"/>
          </a:p>
        </p:txBody>
      </p:sp>
      <p:sp>
        <p:nvSpPr>
          <p:cNvPr id="3" name="Title 2"/>
          <p:cNvSpPr>
            <a:spLocks noGrp="1"/>
          </p:cNvSpPr>
          <p:nvPr>
            <p:ph type="title"/>
          </p:nvPr>
        </p:nvSpPr>
        <p:spPr/>
        <p:txBody>
          <a:bodyPr>
            <a:normAutofit fontScale="90000"/>
          </a:bodyPr>
          <a:lstStyle/>
          <a:p>
            <a:r>
              <a:rPr lang="pt-PT" dirty="0"/>
              <a:t>1. Enquadramento legislativo na UE para sistemas de iluminação</a:t>
            </a:r>
            <a:r>
              <a:rPr lang="pt-PT" dirty="0" smtClean="0"/>
              <a:t/>
            </a:r>
            <a:br>
              <a:rPr lang="pt-PT" dirty="0" smtClean="0"/>
            </a:br>
            <a:r>
              <a:rPr lang="pt-PT" dirty="0" err="1" smtClean="0"/>
              <a:t>Lot</a:t>
            </a:r>
            <a:r>
              <a:rPr lang="pt-PT" dirty="0" smtClean="0"/>
              <a:t> 37  Estudo preparatório do </a:t>
            </a:r>
            <a:r>
              <a:rPr lang="pt-PT" i="1" dirty="0" err="1" smtClean="0"/>
              <a:t>Ecodesign</a:t>
            </a:r>
            <a:endParaRPr lang="pt-PT" i="1" dirty="0"/>
          </a:p>
        </p:txBody>
      </p:sp>
    </p:spTree>
    <p:extLst>
      <p:ext uri="{BB962C8B-B14F-4D97-AF65-F5344CB8AC3E}">
        <p14:creationId xmlns:p14="http://schemas.microsoft.com/office/powerpoint/2010/main" val="11738525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pt-PT" b="1" dirty="0" smtClean="0"/>
              <a:t>Norma EN </a:t>
            </a:r>
            <a:r>
              <a:rPr lang="pt-PT" b="1" cap="all" dirty="0" smtClean="0"/>
              <a:t>15193-1:2017 </a:t>
            </a:r>
            <a:r>
              <a:rPr lang="pt-PT" b="1" dirty="0" smtClean="0"/>
              <a:t>relativa ao Desempenho energético dos edifícios. Requisitos energéticos para iluminação.</a:t>
            </a:r>
          </a:p>
          <a:p>
            <a:endParaRPr lang="pt-PT" dirty="0" smtClean="0"/>
          </a:p>
          <a:p>
            <a:r>
              <a:rPr lang="pt-PT" dirty="0" smtClean="0"/>
              <a:t>A norma EN 15193-1, originalmente publicada em 2007, pertence a um conjunto de normas elaboradas para apoiar a implementação das diretivas EPBD.</a:t>
            </a:r>
          </a:p>
          <a:p>
            <a:endParaRPr lang="pt-PT" dirty="0" smtClean="0"/>
          </a:p>
          <a:p>
            <a:r>
              <a:rPr lang="pt-PT" dirty="0" smtClean="0"/>
              <a:t>Nesta norma, o </a:t>
            </a:r>
            <a:r>
              <a:rPr lang="pt-PT" b="1" i="1" dirty="0" smtClean="0"/>
              <a:t>LENI (Indicador numérico de energia da iluminação) </a:t>
            </a:r>
            <a:r>
              <a:rPr lang="pt-PT" dirty="0" smtClean="0"/>
              <a:t>foi apresentado como a métrica utilizada para quantificar o desempenho energético para iluminação num edifício [</a:t>
            </a:r>
            <a:r>
              <a:rPr lang="pt-PT" dirty="0" err="1" smtClean="0"/>
              <a:t>kWh</a:t>
            </a:r>
            <a:r>
              <a:rPr lang="pt-PT" dirty="0" smtClean="0"/>
              <a:t>/m</a:t>
            </a:r>
            <a:r>
              <a:rPr lang="pt-PT" baseline="30000" dirty="0" smtClean="0"/>
              <a:t>2</a:t>
            </a:r>
            <a:r>
              <a:rPr lang="pt-PT" dirty="0" smtClean="0"/>
              <a:t>.ano]</a:t>
            </a:r>
            <a:endParaRPr lang="pt-PT" dirty="0"/>
          </a:p>
        </p:txBody>
      </p:sp>
      <p:sp>
        <p:nvSpPr>
          <p:cNvPr id="3" name="Title 2"/>
          <p:cNvSpPr>
            <a:spLocks noGrp="1"/>
          </p:cNvSpPr>
          <p:nvPr>
            <p:ph type="title"/>
          </p:nvPr>
        </p:nvSpPr>
        <p:spPr/>
        <p:txBody>
          <a:bodyPr/>
          <a:lstStyle/>
          <a:p>
            <a:r>
              <a:rPr lang="pt-PT" dirty="0" smtClean="0"/>
              <a:t>2. Normas EN para sistemas de iluminação</a:t>
            </a:r>
            <a:br>
              <a:rPr lang="pt-PT" dirty="0" smtClean="0"/>
            </a:br>
            <a:r>
              <a:rPr lang="pt-PT" dirty="0" smtClean="0"/>
              <a:t>Norma EN </a:t>
            </a:r>
            <a:r>
              <a:rPr lang="pt-PT" cap="all" dirty="0" smtClean="0"/>
              <a:t>15193-1:2017</a:t>
            </a:r>
            <a:endParaRPr lang="pt-PT" dirty="0"/>
          </a:p>
        </p:txBody>
      </p:sp>
    </p:spTree>
    <p:extLst>
      <p:ext uri="{BB962C8B-B14F-4D97-AF65-F5344CB8AC3E}">
        <p14:creationId xmlns:p14="http://schemas.microsoft.com/office/powerpoint/2010/main" val="18420419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pt-PT" dirty="0" smtClean="0"/>
              <a:t>O método para cálculo do LENI considera, com diferentes níveis de detalhe, os vários fatores que afetam o consumo energético de um edifício no que concerne a iluminação elétrica:</a:t>
            </a:r>
          </a:p>
          <a:p>
            <a:endParaRPr lang="pt-PT" dirty="0" smtClean="0"/>
          </a:p>
          <a:p>
            <a:pPr marL="342900" indent="-342900">
              <a:buFont typeface="Arial" panose="020B0604020202020204" pitchFamily="34" charset="0"/>
              <a:buChar char="•"/>
            </a:pPr>
            <a:r>
              <a:rPr lang="pt-PT" dirty="0" smtClean="0"/>
              <a:t>A potência dos sistemas de iluminação, incluindo a potência em espera dos sistemas de controlo e a potência para recargar lâmpadas de emergência;</a:t>
            </a:r>
          </a:p>
          <a:p>
            <a:pPr marL="342900" indent="-342900">
              <a:buFont typeface="Arial" panose="020B0604020202020204" pitchFamily="34" charset="0"/>
              <a:buChar char="•"/>
            </a:pPr>
            <a:r>
              <a:rPr lang="pt-PT" dirty="0" smtClean="0"/>
              <a:t>O tipo de sistema de controlo (controlado manual ou automaticamente de acordo com a disponibilidade de luz natural ou a ocupação dos espaços);</a:t>
            </a:r>
          </a:p>
          <a:p>
            <a:pPr marL="342900" indent="-342900">
              <a:buFont typeface="Arial" panose="020B0604020202020204" pitchFamily="34" charset="0"/>
              <a:buChar char="•"/>
            </a:pPr>
            <a:r>
              <a:rPr lang="pt-PT" dirty="0" smtClean="0"/>
              <a:t>A penetração de luz natural nos espaços interiores através de envidraçados verticais e sistemas de iluminação no telhado; a utilização do edifício e os correspondentes requisitos de iluminação;</a:t>
            </a:r>
          </a:p>
          <a:p>
            <a:pPr marL="342900" indent="-342900">
              <a:buFont typeface="Arial" panose="020B0604020202020204" pitchFamily="34" charset="0"/>
              <a:buChar char="•"/>
            </a:pPr>
            <a:r>
              <a:rPr lang="pt-PT" dirty="0" smtClean="0"/>
              <a:t>O perfil de ocupação (duração e probabilidade de ocupação).</a:t>
            </a:r>
          </a:p>
        </p:txBody>
      </p:sp>
      <p:sp>
        <p:nvSpPr>
          <p:cNvPr id="3" name="Title 2"/>
          <p:cNvSpPr>
            <a:spLocks noGrp="1"/>
          </p:cNvSpPr>
          <p:nvPr>
            <p:ph type="title"/>
          </p:nvPr>
        </p:nvSpPr>
        <p:spPr/>
        <p:txBody>
          <a:bodyPr/>
          <a:lstStyle/>
          <a:p>
            <a:r>
              <a:rPr lang="pt-PT" dirty="0"/>
              <a:t>2. Normas EN para sistemas de iluminação</a:t>
            </a:r>
            <a:r>
              <a:rPr lang="pt-PT" dirty="0" smtClean="0"/>
              <a:t/>
            </a:r>
            <a:br>
              <a:rPr lang="pt-PT" dirty="0" smtClean="0"/>
            </a:br>
            <a:r>
              <a:rPr lang="pt-PT" dirty="0" smtClean="0"/>
              <a:t>Norma EN </a:t>
            </a:r>
            <a:r>
              <a:rPr lang="pt-PT" cap="all" dirty="0" smtClean="0"/>
              <a:t>15193-1:2017</a:t>
            </a:r>
            <a:endParaRPr lang="pt-PT" dirty="0"/>
          </a:p>
        </p:txBody>
      </p:sp>
    </p:spTree>
    <p:extLst>
      <p:ext uri="{BB962C8B-B14F-4D97-AF65-F5344CB8AC3E}">
        <p14:creationId xmlns:p14="http://schemas.microsoft.com/office/powerpoint/2010/main" val="983291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pt-PT" dirty="0" smtClean="0"/>
          </a:p>
          <a:p>
            <a:r>
              <a:rPr lang="pt-PT" dirty="0" smtClean="0"/>
              <a:t>As 3 metodologias apresentadas para os cálculos energéticos são aplicáveis às três fases do projeto:</a:t>
            </a:r>
          </a:p>
          <a:p>
            <a:endParaRPr lang="pt-PT" dirty="0" smtClean="0"/>
          </a:p>
          <a:p>
            <a:pPr marL="342900" lvl="0" indent="-342900">
              <a:buFont typeface="Arial" panose="020B0604020202020204" pitchFamily="34" charset="0"/>
              <a:buChar char="•"/>
            </a:pPr>
            <a:r>
              <a:rPr lang="pt-PT" dirty="0" smtClean="0"/>
              <a:t>Pré-avaliação </a:t>
            </a:r>
          </a:p>
          <a:p>
            <a:pPr marL="342900" lvl="0" indent="-342900">
              <a:buFont typeface="Arial" panose="020B0604020202020204" pitchFamily="34" charset="0"/>
              <a:buChar char="•"/>
            </a:pPr>
            <a:r>
              <a:rPr lang="pt-PT" dirty="0" smtClean="0"/>
              <a:t>Avaliação do design</a:t>
            </a:r>
          </a:p>
          <a:p>
            <a:pPr marL="342900" lvl="0" indent="-342900">
              <a:buFont typeface="Arial" panose="020B0604020202020204" pitchFamily="34" charset="0"/>
              <a:buChar char="•"/>
            </a:pPr>
            <a:r>
              <a:rPr lang="pt-PT" dirty="0" smtClean="0"/>
              <a:t>Pós-avaliação</a:t>
            </a:r>
          </a:p>
          <a:p>
            <a:endParaRPr lang="pt-PT" dirty="0"/>
          </a:p>
        </p:txBody>
      </p:sp>
      <p:sp>
        <p:nvSpPr>
          <p:cNvPr id="3" name="Title 2"/>
          <p:cNvSpPr>
            <a:spLocks noGrp="1"/>
          </p:cNvSpPr>
          <p:nvPr>
            <p:ph type="title"/>
          </p:nvPr>
        </p:nvSpPr>
        <p:spPr/>
        <p:txBody>
          <a:bodyPr>
            <a:normAutofit/>
          </a:bodyPr>
          <a:lstStyle/>
          <a:p>
            <a:r>
              <a:rPr lang="pt-PT" dirty="0"/>
              <a:t>2. Normas EN para sistemas de iluminação</a:t>
            </a:r>
            <a:r>
              <a:rPr lang="pt-PT" dirty="0" smtClean="0"/>
              <a:t/>
            </a:r>
            <a:br>
              <a:rPr lang="pt-PT" dirty="0" smtClean="0"/>
            </a:br>
            <a:r>
              <a:rPr lang="pt-PT" dirty="0" smtClean="0"/>
              <a:t>Norma EN </a:t>
            </a:r>
            <a:r>
              <a:rPr lang="pt-PT" cap="all" dirty="0" smtClean="0"/>
              <a:t>15193-1:2017</a:t>
            </a:r>
            <a:endParaRPr lang="pt-PT" dirty="0"/>
          </a:p>
        </p:txBody>
      </p:sp>
    </p:spTree>
    <p:extLst>
      <p:ext uri="{BB962C8B-B14F-4D97-AF65-F5344CB8AC3E}">
        <p14:creationId xmlns:p14="http://schemas.microsoft.com/office/powerpoint/2010/main" val="10381914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pt-PT" dirty="0"/>
              <a:t>2. Normas EN para sistemas de iluminação</a:t>
            </a:r>
            <a:r>
              <a:rPr lang="pt-PT" dirty="0" smtClean="0"/>
              <a:t/>
            </a:r>
            <a:br>
              <a:rPr lang="pt-PT" dirty="0" smtClean="0"/>
            </a:br>
            <a:r>
              <a:rPr lang="pt-PT" dirty="0" smtClean="0"/>
              <a:t>Norma EN </a:t>
            </a:r>
            <a:r>
              <a:rPr lang="pt-PT" cap="all" dirty="0" smtClean="0"/>
              <a:t>15193-1:2017</a:t>
            </a:r>
            <a:endParaRPr lang="pt-PT" dirty="0"/>
          </a:p>
        </p:txBody>
      </p:sp>
      <p:pic>
        <p:nvPicPr>
          <p:cNvPr id="4" name="Immagine 10"/>
          <p:cNvPicPr/>
          <p:nvPr/>
        </p:nvPicPr>
        <p:blipFill rotWithShape="1">
          <a:blip r:embed="rId2">
            <a:extLst>
              <a:ext uri="{28A0092B-C50C-407E-A947-70E740481C1C}">
                <a14:useLocalDpi xmlns:a14="http://schemas.microsoft.com/office/drawing/2010/main" val="0"/>
              </a:ext>
            </a:extLst>
          </a:blip>
          <a:srcRect l="20000" r="18020" b="11776"/>
          <a:stretch/>
        </p:blipFill>
        <p:spPr bwMode="auto">
          <a:xfrm>
            <a:off x="3225338" y="1310505"/>
            <a:ext cx="5203767" cy="5323051"/>
          </a:xfrm>
          <a:prstGeom prst="rect">
            <a:avLst/>
          </a:prstGeom>
          <a:noFill/>
          <a:ln>
            <a:noFill/>
          </a:ln>
        </p:spPr>
      </p:pic>
      <p:sp>
        <p:nvSpPr>
          <p:cNvPr id="5" name="TextBox 4"/>
          <p:cNvSpPr txBox="1"/>
          <p:nvPr/>
        </p:nvSpPr>
        <p:spPr>
          <a:xfrm>
            <a:off x="457201" y="1961803"/>
            <a:ext cx="2236124" cy="1477328"/>
          </a:xfrm>
          <a:prstGeom prst="rect">
            <a:avLst/>
          </a:prstGeom>
          <a:noFill/>
        </p:spPr>
        <p:txBody>
          <a:bodyPr wrap="square" rtlCol="0">
            <a:spAutoFit/>
          </a:bodyPr>
          <a:lstStyle/>
          <a:p>
            <a:r>
              <a:rPr lang="pt-PT" b="1" dirty="0" smtClean="0"/>
              <a:t>Metodologias para o cálculo da energia necessária para a iluminação</a:t>
            </a:r>
            <a:endParaRPr lang="pt-PT" b="1" dirty="0"/>
          </a:p>
        </p:txBody>
      </p:sp>
    </p:spTree>
    <p:extLst>
      <p:ext uri="{BB962C8B-B14F-4D97-AF65-F5344CB8AC3E}">
        <p14:creationId xmlns:p14="http://schemas.microsoft.com/office/powerpoint/2010/main" val="28152403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pt-PT" dirty="0"/>
              <a:t>2. Normas EN para sistemas de iluminação</a:t>
            </a:r>
            <a:r>
              <a:rPr lang="pt-PT" dirty="0" smtClean="0"/>
              <a:t/>
            </a:r>
            <a:br>
              <a:rPr lang="pt-PT" dirty="0" smtClean="0"/>
            </a:br>
            <a:r>
              <a:rPr lang="pt-PT" dirty="0" smtClean="0"/>
              <a:t>Norma EN </a:t>
            </a:r>
            <a:r>
              <a:rPr lang="pt-PT" cap="all" dirty="0" smtClean="0"/>
              <a:t>15193-1:2017</a:t>
            </a:r>
            <a:endParaRPr lang="pt-PT" dirty="0"/>
          </a:p>
        </p:txBody>
      </p:sp>
      <p:sp>
        <p:nvSpPr>
          <p:cNvPr id="2" name="Content Placeholder 1"/>
          <p:cNvSpPr>
            <a:spLocks noGrp="1"/>
          </p:cNvSpPr>
          <p:nvPr>
            <p:ph idx="1"/>
          </p:nvPr>
        </p:nvSpPr>
        <p:spPr/>
        <p:txBody>
          <a:bodyPr>
            <a:normAutofit/>
          </a:bodyPr>
          <a:lstStyle/>
          <a:p>
            <a:r>
              <a:rPr lang="pt-PT" dirty="0" smtClean="0"/>
              <a:t>Dos três procedimentos de cálculo definidos na norma obtém-se como resultados a potência elétrica necessária para iluminação e o indicador numérico de energia para iluminação (LENI) – em diferentes fases e para cada divisão, zona ou edifício.</a:t>
            </a:r>
          </a:p>
          <a:p>
            <a:endParaRPr lang="pt-PT" dirty="0" smtClean="0"/>
          </a:p>
          <a:p>
            <a:r>
              <a:rPr lang="pt-PT" dirty="0" smtClean="0"/>
              <a:t>O indicador LENI pode ser utilizado para comparar os edifícios/zonas/divisões ou pode servir como medida do desempenho energético dos sistemas de iluminação instalados ou projetados.</a:t>
            </a:r>
          </a:p>
          <a:p>
            <a:endParaRPr lang="pt-PT" dirty="0" smtClean="0"/>
          </a:p>
          <a:p>
            <a:r>
              <a:rPr lang="pt-PT" dirty="0" smtClean="0"/>
              <a:t>Os resultados fornecerão também dados para as estimativas de carga de aquecimento e arrefecimento para o total combinado do indicador de desempenho energético do edifício, graças às etapas temporais e à subdivisão da zona/divisão.</a:t>
            </a:r>
          </a:p>
          <a:p>
            <a:endParaRPr lang="pt-PT" b="1" cap="all" dirty="0" smtClean="0"/>
          </a:p>
          <a:p>
            <a:endParaRPr lang="pt-PT" dirty="0"/>
          </a:p>
        </p:txBody>
      </p:sp>
    </p:spTree>
    <p:extLst>
      <p:ext uri="{BB962C8B-B14F-4D97-AF65-F5344CB8AC3E}">
        <p14:creationId xmlns:p14="http://schemas.microsoft.com/office/powerpoint/2010/main" val="21517483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pt-PT" dirty="0"/>
              <a:t>2. Normas EN para sistemas de iluminação</a:t>
            </a:r>
            <a:r>
              <a:rPr lang="pt-PT" dirty="0" smtClean="0"/>
              <a:t/>
            </a:r>
            <a:br>
              <a:rPr lang="pt-PT" dirty="0" smtClean="0"/>
            </a:br>
            <a:r>
              <a:rPr lang="pt-PT" dirty="0" smtClean="0"/>
              <a:t>Norma EN </a:t>
            </a:r>
            <a:r>
              <a:rPr lang="pt-PT" cap="all" dirty="0" smtClean="0"/>
              <a:t>15193-1:2017</a:t>
            </a:r>
            <a:endParaRPr lang="pt-PT" dirty="0"/>
          </a:p>
        </p:txBody>
      </p:sp>
      <p:sp>
        <p:nvSpPr>
          <p:cNvPr id="2" name="Content Placeholder 1"/>
          <p:cNvSpPr>
            <a:spLocks noGrp="1"/>
          </p:cNvSpPr>
          <p:nvPr>
            <p:ph idx="1"/>
          </p:nvPr>
        </p:nvSpPr>
        <p:spPr>
          <a:xfrm>
            <a:off x="457200" y="1491450"/>
            <a:ext cx="8229600" cy="4011575"/>
          </a:xfrm>
        </p:spPr>
        <p:txBody>
          <a:bodyPr>
            <a:normAutofit/>
          </a:bodyPr>
          <a:lstStyle/>
          <a:p>
            <a:endParaRPr lang="pt-PT" b="1" cap="all" dirty="0" smtClean="0"/>
          </a:p>
          <a:p>
            <a:r>
              <a:rPr lang="pt-PT" dirty="0" smtClean="0"/>
              <a:t>O relatório técnico EN 15193-2:2017, apresenta valores de referência LENI para espaços e instalações de iluminação dependendo do tipo de espaço, como por </a:t>
            </a:r>
            <a:r>
              <a:rPr lang="pt-PT" dirty="0" err="1" smtClean="0"/>
              <a:t>ex</a:t>
            </a:r>
            <a:r>
              <a:rPr lang="pt-PT" dirty="0"/>
              <a:t>:</a:t>
            </a:r>
            <a:endParaRPr lang="pt-PT" dirty="0" smtClean="0"/>
          </a:p>
          <a:p>
            <a:endParaRPr lang="pt-PT" dirty="0" smtClean="0"/>
          </a:p>
          <a:p>
            <a:pPr marL="342900" indent="-342900">
              <a:buFont typeface="Arial" panose="020B0604020202020204" pitchFamily="34" charset="0"/>
              <a:buChar char="•"/>
            </a:pPr>
            <a:r>
              <a:rPr lang="pt-PT" dirty="0" smtClean="0"/>
              <a:t>Área de circulação</a:t>
            </a:r>
          </a:p>
          <a:p>
            <a:pPr marL="342900" indent="-342900">
              <a:buFont typeface="Arial" panose="020B0604020202020204" pitchFamily="34" charset="0"/>
              <a:buChar char="•"/>
            </a:pPr>
            <a:r>
              <a:rPr lang="pt-PT" dirty="0" smtClean="0"/>
              <a:t>Gabinetes pessoais</a:t>
            </a:r>
          </a:p>
          <a:p>
            <a:pPr marL="342900" indent="-342900">
              <a:buFont typeface="Arial" panose="020B0604020202020204" pitchFamily="34" charset="0"/>
              <a:buChar char="•"/>
            </a:pPr>
            <a:r>
              <a:rPr lang="pt-PT" dirty="0" smtClean="0"/>
              <a:t>Escritórios abertos</a:t>
            </a:r>
          </a:p>
          <a:p>
            <a:pPr marL="342900" indent="-342900">
              <a:buFont typeface="Arial" panose="020B0604020202020204" pitchFamily="34" charset="0"/>
              <a:buChar char="•"/>
            </a:pPr>
            <a:r>
              <a:rPr lang="pt-PT" dirty="0" smtClean="0"/>
              <a:t>Conferência</a:t>
            </a:r>
          </a:p>
          <a:p>
            <a:endParaRPr lang="pt-PT" dirty="0"/>
          </a:p>
        </p:txBody>
      </p:sp>
    </p:spTree>
    <p:extLst>
      <p:ext uri="{BB962C8B-B14F-4D97-AF65-F5344CB8AC3E}">
        <p14:creationId xmlns:p14="http://schemas.microsoft.com/office/powerpoint/2010/main" val="38069040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pt-PT" dirty="0" smtClean="0"/>
              <a:t>Norma relativa ao projeto de iluminação em espaços de trabalho que especifica os níveis de iluminância mínimos exigidos para a área da tarefa e a sua envolvente:</a:t>
            </a:r>
          </a:p>
          <a:p>
            <a:endParaRPr lang="pt-PT" dirty="0" smtClean="0"/>
          </a:p>
          <a:p>
            <a:pPr marL="342900" indent="-342900">
              <a:buFont typeface="Arial" panose="020B0604020202020204" pitchFamily="34" charset="0"/>
              <a:buChar char="•"/>
            </a:pPr>
            <a:r>
              <a:rPr lang="pt-PT" dirty="0" smtClean="0"/>
              <a:t>Requisitos de iluminação para superfícies de trabalho, monitores de computador e envolvente imediata</a:t>
            </a:r>
          </a:p>
          <a:p>
            <a:pPr marL="342900" indent="-342900">
              <a:buFont typeface="Arial" panose="020B0604020202020204" pitchFamily="34" charset="0"/>
              <a:buChar char="•"/>
            </a:pPr>
            <a:r>
              <a:rPr lang="pt-PT" dirty="0" smtClean="0"/>
              <a:t>Também define os requisitos em termos de iluminação de tetos e paredes.</a:t>
            </a:r>
            <a:endParaRPr lang="pt-PT" dirty="0"/>
          </a:p>
        </p:txBody>
      </p:sp>
      <p:sp>
        <p:nvSpPr>
          <p:cNvPr id="3" name="Title 2"/>
          <p:cNvSpPr>
            <a:spLocks noGrp="1"/>
          </p:cNvSpPr>
          <p:nvPr>
            <p:ph type="title"/>
          </p:nvPr>
        </p:nvSpPr>
        <p:spPr/>
        <p:txBody>
          <a:bodyPr/>
          <a:lstStyle/>
          <a:p>
            <a:r>
              <a:rPr lang="pt-PT" dirty="0"/>
              <a:t>2. Normas EN para sistemas de iluminação</a:t>
            </a:r>
            <a:r>
              <a:rPr lang="pt-PT" dirty="0" smtClean="0"/>
              <a:t/>
            </a:r>
            <a:br>
              <a:rPr lang="pt-PT" dirty="0" smtClean="0"/>
            </a:br>
            <a:r>
              <a:rPr lang="pt-PT" dirty="0" smtClean="0"/>
              <a:t>Norma EN 12464-1 </a:t>
            </a:r>
            <a:r>
              <a:rPr lang="pt-PT" cap="all" dirty="0" smtClean="0"/>
              <a:t>:2011</a:t>
            </a:r>
            <a:endParaRPr lang="pt-PT" dirty="0"/>
          </a:p>
        </p:txBody>
      </p:sp>
    </p:spTree>
    <p:extLst>
      <p:ext uri="{BB962C8B-B14F-4D97-AF65-F5344CB8AC3E}">
        <p14:creationId xmlns:p14="http://schemas.microsoft.com/office/powerpoint/2010/main" val="2993660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7625" y="1646113"/>
            <a:ext cx="8229600" cy="4265096"/>
          </a:xfrm>
        </p:spPr>
        <p:txBody>
          <a:bodyPr>
            <a:normAutofit/>
          </a:bodyPr>
          <a:lstStyle/>
          <a:p>
            <a:endParaRPr lang="pt-PT" b="1" dirty="0" smtClean="0"/>
          </a:p>
          <a:p>
            <a:r>
              <a:rPr lang="pt-PT" dirty="0" smtClean="0"/>
              <a:t>As </a:t>
            </a:r>
            <a:r>
              <a:rPr lang="pt-PT" dirty="0" smtClean="0"/>
              <a:t>seguintes diretivas </a:t>
            </a:r>
            <a:r>
              <a:rPr lang="pt-PT" dirty="0" smtClean="0"/>
              <a:t>EU, atualmente em revisão, abrangem os requisitos de eficiência energética para os sistemas de iluminação e seus componentes:</a:t>
            </a:r>
          </a:p>
          <a:p>
            <a:endParaRPr lang="pt-PT" dirty="0" smtClean="0"/>
          </a:p>
          <a:p>
            <a:pPr marL="342900" lvl="0" indent="-342900">
              <a:buFont typeface="Arial" panose="020B0604020202020204" pitchFamily="34" charset="0"/>
              <a:buChar char="•"/>
            </a:pPr>
            <a:r>
              <a:rPr lang="pt-PT" dirty="0" smtClean="0"/>
              <a:t>Diretiva </a:t>
            </a:r>
            <a:r>
              <a:rPr lang="pt-PT" dirty="0" smtClean="0"/>
              <a:t>da Eficiência </a:t>
            </a:r>
            <a:r>
              <a:rPr lang="pt-PT" dirty="0" smtClean="0"/>
              <a:t>Energética (EED) </a:t>
            </a:r>
          </a:p>
          <a:p>
            <a:pPr marL="342900" lvl="0" indent="-342900">
              <a:buFont typeface="Arial" panose="020B0604020202020204" pitchFamily="34" charset="0"/>
              <a:buChar char="•"/>
            </a:pPr>
            <a:r>
              <a:rPr lang="pt-PT" dirty="0" smtClean="0"/>
              <a:t>Diretiva relativa ao Desempenho Energético nos Edifícios (EPBD) </a:t>
            </a:r>
          </a:p>
          <a:p>
            <a:pPr marL="342900" lvl="0" indent="-342900">
              <a:buFont typeface="Arial" panose="020B0604020202020204" pitchFamily="34" charset="0"/>
              <a:buChar char="•"/>
            </a:pPr>
            <a:r>
              <a:rPr lang="pt-PT" dirty="0" smtClean="0"/>
              <a:t>Diretiva </a:t>
            </a:r>
            <a:r>
              <a:rPr lang="pt-PT" dirty="0" smtClean="0"/>
              <a:t>do </a:t>
            </a:r>
            <a:r>
              <a:rPr lang="pt-PT" i="1" dirty="0" smtClean="0"/>
              <a:t>Ecodesign</a:t>
            </a:r>
            <a:r>
              <a:rPr lang="pt-PT" dirty="0" smtClean="0"/>
              <a:t> </a:t>
            </a:r>
            <a:r>
              <a:rPr lang="pt-PT" dirty="0" smtClean="0"/>
              <a:t>(ED) </a:t>
            </a:r>
          </a:p>
          <a:p>
            <a:pPr marL="342900" lvl="0" indent="-342900">
              <a:buFont typeface="Arial" panose="020B0604020202020204" pitchFamily="34" charset="0"/>
              <a:buChar char="•"/>
            </a:pPr>
            <a:r>
              <a:rPr lang="pt-PT" dirty="0" smtClean="0"/>
              <a:t>Diretiva </a:t>
            </a:r>
            <a:r>
              <a:rPr lang="pt-PT" dirty="0" smtClean="0"/>
              <a:t>de etiquetagem Energética </a:t>
            </a:r>
            <a:r>
              <a:rPr lang="pt-PT" dirty="0" smtClean="0"/>
              <a:t>(ELD) </a:t>
            </a:r>
          </a:p>
          <a:p>
            <a:pPr marL="342900" indent="-342900">
              <a:buFont typeface="Arial" panose="020B0604020202020204" pitchFamily="34" charset="0"/>
              <a:buChar char="•"/>
            </a:pPr>
            <a:endParaRPr lang="pt-PT" dirty="0"/>
          </a:p>
        </p:txBody>
      </p:sp>
      <p:sp>
        <p:nvSpPr>
          <p:cNvPr id="3" name="Title 2"/>
          <p:cNvSpPr>
            <a:spLocks noGrp="1"/>
          </p:cNvSpPr>
          <p:nvPr>
            <p:ph type="title"/>
          </p:nvPr>
        </p:nvSpPr>
        <p:spPr/>
        <p:txBody>
          <a:bodyPr>
            <a:normAutofit fontScale="90000"/>
          </a:bodyPr>
          <a:lstStyle/>
          <a:p>
            <a:r>
              <a:rPr lang="pt-PT" dirty="0" smtClean="0"/>
              <a:t>1</a:t>
            </a:r>
            <a:r>
              <a:rPr lang="pt-PT" dirty="0"/>
              <a:t>. Enquadramento legislativo na UE para sistemas de </a:t>
            </a:r>
            <a:r>
              <a:rPr lang="pt-PT" dirty="0" smtClean="0"/>
              <a:t>iluminação</a:t>
            </a:r>
            <a:br>
              <a:rPr lang="pt-PT" dirty="0" smtClean="0"/>
            </a:br>
            <a:r>
              <a:rPr lang="pt-PT" dirty="0" smtClean="0"/>
              <a:t>Diretivas UE</a:t>
            </a:r>
            <a:endParaRPr lang="pt-PT" dirty="0">
              <a:solidFill>
                <a:schemeClr val="tx1"/>
              </a:solidFill>
            </a:endParaRPr>
          </a:p>
        </p:txBody>
      </p:sp>
    </p:spTree>
    <p:extLst>
      <p:ext uri="{BB962C8B-B14F-4D97-AF65-F5344CB8AC3E}">
        <p14:creationId xmlns:p14="http://schemas.microsoft.com/office/powerpoint/2010/main" val="92200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pt-PT" dirty="0" smtClean="0"/>
          </a:p>
          <a:p>
            <a:r>
              <a:rPr lang="pt-PT" dirty="0" smtClean="0"/>
              <a:t>Entre 2009 e 2012, foram elaborados vários regulamentos ao nível da UE, na área dos sistemas de iluminação.</a:t>
            </a:r>
          </a:p>
          <a:p>
            <a:endParaRPr lang="pt-PT" dirty="0" smtClean="0"/>
          </a:p>
          <a:p>
            <a:r>
              <a:rPr lang="pt-PT" dirty="0" smtClean="0"/>
              <a:t>Os regulamentos em execução no âmbito do </a:t>
            </a:r>
            <a:r>
              <a:rPr lang="pt-PT" i="1" dirty="0" err="1" smtClean="0"/>
              <a:t>Ecodesign</a:t>
            </a:r>
            <a:r>
              <a:rPr lang="pt-PT" dirty="0" smtClean="0"/>
              <a:t> e Diretivas relativas à Rotulagem estão mais focados nas fontes de luz e balastros e menos nas luminárias, que são apenas parcialmente abordadas.</a:t>
            </a:r>
          </a:p>
          <a:p>
            <a:endParaRPr lang="pt-PT" b="1" dirty="0"/>
          </a:p>
        </p:txBody>
      </p:sp>
      <p:sp>
        <p:nvSpPr>
          <p:cNvPr id="3" name="Title 2"/>
          <p:cNvSpPr>
            <a:spLocks noGrp="1"/>
          </p:cNvSpPr>
          <p:nvPr>
            <p:ph type="title"/>
          </p:nvPr>
        </p:nvSpPr>
        <p:spPr/>
        <p:txBody>
          <a:bodyPr>
            <a:normAutofit fontScale="90000"/>
          </a:bodyPr>
          <a:lstStyle/>
          <a:p>
            <a:r>
              <a:rPr lang="pt-PT" dirty="0" smtClean="0"/>
              <a:t>1</a:t>
            </a:r>
            <a:r>
              <a:rPr lang="pt-PT" dirty="0"/>
              <a:t>. Enquadramento legislativo na UE para sistemas de iluminação</a:t>
            </a:r>
            <a:br>
              <a:rPr lang="pt-PT" dirty="0"/>
            </a:br>
            <a:r>
              <a:rPr lang="pt-PT" dirty="0" smtClean="0"/>
              <a:t>Regulamentos UE</a:t>
            </a:r>
            <a:endParaRPr lang="pt-PT" dirty="0"/>
          </a:p>
        </p:txBody>
      </p:sp>
    </p:spTree>
    <p:extLst>
      <p:ext uri="{BB962C8B-B14F-4D97-AF65-F5344CB8AC3E}">
        <p14:creationId xmlns:p14="http://schemas.microsoft.com/office/powerpoint/2010/main" val="1694087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pt-PT" dirty="0" smtClean="0"/>
              <a:t>1</a:t>
            </a:r>
            <a:r>
              <a:rPr lang="pt-PT" dirty="0"/>
              <a:t>. Enquadramento legislativo na UE para sistemas de iluminação</a:t>
            </a:r>
            <a:br>
              <a:rPr lang="pt-PT" dirty="0"/>
            </a:br>
            <a:r>
              <a:rPr lang="pt-PT" dirty="0" smtClean="0"/>
              <a:t>Regulamentos UE</a:t>
            </a:r>
            <a:endParaRPr lang="pt-PT" dirty="0"/>
          </a:p>
        </p:txBody>
      </p:sp>
      <p:graphicFrame>
        <p:nvGraphicFramePr>
          <p:cNvPr id="4" name="Table 3"/>
          <p:cNvGraphicFramePr>
            <a:graphicFrameLocks noGrp="1"/>
          </p:cNvGraphicFramePr>
          <p:nvPr>
            <p:extLst>
              <p:ext uri="{D42A27DB-BD31-4B8C-83A1-F6EECF244321}">
                <p14:modId xmlns:p14="http://schemas.microsoft.com/office/powerpoint/2010/main" val="1518643776"/>
              </p:ext>
            </p:extLst>
          </p:nvPr>
        </p:nvGraphicFramePr>
        <p:xfrm>
          <a:off x="296862" y="2498159"/>
          <a:ext cx="8389938" cy="1854200"/>
        </p:xfrm>
        <a:graphic>
          <a:graphicData uri="http://schemas.openxmlformats.org/drawingml/2006/table">
            <a:tbl>
              <a:tblPr firstRow="1" bandRow="1">
                <a:tableStyleId>{5C22544A-7EE6-4342-B048-85BDC9FD1C3A}</a:tableStyleId>
              </a:tblPr>
              <a:tblGrid>
                <a:gridCol w="1703388">
                  <a:extLst>
                    <a:ext uri="{9D8B030D-6E8A-4147-A177-3AD203B41FA5}">
                      <a16:colId xmlns:a16="http://schemas.microsoft.com/office/drawing/2014/main" val="804722364"/>
                    </a:ext>
                  </a:extLst>
                </a:gridCol>
                <a:gridCol w="6686550">
                  <a:extLst>
                    <a:ext uri="{9D8B030D-6E8A-4147-A177-3AD203B41FA5}">
                      <a16:colId xmlns:a16="http://schemas.microsoft.com/office/drawing/2014/main" val="2342395660"/>
                    </a:ext>
                  </a:extLst>
                </a:gridCol>
              </a:tblGrid>
              <a:tr h="370840">
                <a:tc>
                  <a:txBody>
                    <a:bodyPr/>
                    <a:lstStyle/>
                    <a:p>
                      <a:r>
                        <a:rPr lang="pt-PT" noProof="0" dirty="0" smtClean="0"/>
                        <a:t>Regulamento</a:t>
                      </a:r>
                      <a:endParaRPr lang="pt-PT" noProof="0" dirty="0"/>
                    </a:p>
                  </a:txBody>
                  <a:tcPr>
                    <a:solidFill>
                      <a:schemeClr val="tx1"/>
                    </a:solidFill>
                  </a:tcPr>
                </a:tc>
                <a:tc>
                  <a:txBody>
                    <a:bodyPr/>
                    <a:lstStyle/>
                    <a:p>
                      <a:r>
                        <a:rPr lang="pt-PT" noProof="0" dirty="0" smtClean="0"/>
                        <a:t>Âmbito</a:t>
                      </a:r>
                      <a:endParaRPr lang="pt-PT" noProof="0" dirty="0"/>
                    </a:p>
                  </a:txBody>
                  <a:tcPr>
                    <a:solidFill>
                      <a:schemeClr val="tx1"/>
                    </a:solidFill>
                  </a:tcPr>
                </a:tc>
                <a:extLst>
                  <a:ext uri="{0D108BD9-81ED-4DB2-BD59-A6C34878D82A}">
                    <a16:rowId xmlns:a16="http://schemas.microsoft.com/office/drawing/2014/main" val="594312680"/>
                  </a:ext>
                </a:extLst>
              </a:tr>
              <a:tr h="370840">
                <a:tc>
                  <a:txBody>
                    <a:bodyPr/>
                    <a:lstStyle/>
                    <a:p>
                      <a:r>
                        <a:rPr lang="pt-PT" noProof="0" dirty="0" smtClean="0"/>
                        <a:t>244/2009</a:t>
                      </a:r>
                      <a:endParaRPr lang="pt-PT" noProof="0" dirty="0"/>
                    </a:p>
                  </a:txBody>
                  <a:tcPr/>
                </a:tc>
                <a:tc>
                  <a:txBody>
                    <a:bodyPr/>
                    <a:lstStyle/>
                    <a:p>
                      <a:r>
                        <a:rPr lang="pt-PT" noProof="0" dirty="0" smtClean="0"/>
                        <a:t>Lâmpadas</a:t>
                      </a:r>
                      <a:r>
                        <a:rPr lang="pt-PT" baseline="0" noProof="0" dirty="0" smtClean="0"/>
                        <a:t> domésticas não direcionais</a:t>
                      </a:r>
                      <a:endParaRPr lang="pt-PT" noProof="0" dirty="0"/>
                    </a:p>
                  </a:txBody>
                  <a:tcPr/>
                </a:tc>
                <a:extLst>
                  <a:ext uri="{0D108BD9-81ED-4DB2-BD59-A6C34878D82A}">
                    <a16:rowId xmlns:a16="http://schemas.microsoft.com/office/drawing/2014/main" val="3953260410"/>
                  </a:ext>
                </a:extLst>
              </a:tr>
              <a:tr h="370840">
                <a:tc>
                  <a:txBody>
                    <a:bodyPr/>
                    <a:lstStyle/>
                    <a:p>
                      <a:r>
                        <a:rPr lang="pt-PT" noProof="0" dirty="0" smtClean="0"/>
                        <a:t>1194/2012</a:t>
                      </a:r>
                      <a:endParaRPr lang="pt-PT" noProof="0" dirty="0"/>
                    </a:p>
                  </a:txBody>
                  <a:tcPr/>
                </a:tc>
                <a:tc>
                  <a:txBody>
                    <a:bodyPr/>
                    <a:lstStyle/>
                    <a:p>
                      <a:r>
                        <a:rPr lang="pt-PT" noProof="0" dirty="0" smtClean="0"/>
                        <a:t>Lâmpadas direcionais,</a:t>
                      </a:r>
                      <a:r>
                        <a:rPr lang="pt-PT" baseline="0" noProof="0" dirty="0" smtClean="0"/>
                        <a:t> lâmpadas LED e dispositivos de controlo</a:t>
                      </a:r>
                      <a:endParaRPr lang="pt-PT" noProof="0" dirty="0"/>
                    </a:p>
                  </a:txBody>
                  <a:tcPr/>
                </a:tc>
                <a:extLst>
                  <a:ext uri="{0D108BD9-81ED-4DB2-BD59-A6C34878D82A}">
                    <a16:rowId xmlns:a16="http://schemas.microsoft.com/office/drawing/2014/main" val="3840428064"/>
                  </a:ext>
                </a:extLst>
              </a:tr>
              <a:tr h="370840">
                <a:tc>
                  <a:txBody>
                    <a:bodyPr/>
                    <a:lstStyle/>
                    <a:p>
                      <a:r>
                        <a:rPr lang="pt-PT" noProof="0" dirty="0" smtClean="0"/>
                        <a:t>245/2009</a:t>
                      </a:r>
                      <a:endParaRPr lang="pt-PT" noProof="0" dirty="0"/>
                    </a:p>
                  </a:txBody>
                  <a:tcPr/>
                </a:tc>
                <a:tc>
                  <a:txBody>
                    <a:bodyPr/>
                    <a:lstStyle/>
                    <a:p>
                      <a:r>
                        <a:rPr lang="pt-PT" noProof="0" dirty="0" smtClean="0"/>
                        <a:t>Lâmpadas fluorescentes e </a:t>
                      </a:r>
                      <a:r>
                        <a:rPr lang="pt-PT" noProof="0" dirty="0" err="1" smtClean="0"/>
                        <a:t>HiD</a:t>
                      </a:r>
                      <a:r>
                        <a:rPr lang="pt-PT" noProof="0" dirty="0" smtClean="0"/>
                        <a:t> e Balastros</a:t>
                      </a:r>
                      <a:endParaRPr lang="pt-PT" noProof="0" dirty="0"/>
                    </a:p>
                  </a:txBody>
                  <a:tcPr/>
                </a:tc>
                <a:extLst>
                  <a:ext uri="{0D108BD9-81ED-4DB2-BD59-A6C34878D82A}">
                    <a16:rowId xmlns:a16="http://schemas.microsoft.com/office/drawing/2014/main" val="919834696"/>
                  </a:ext>
                </a:extLst>
              </a:tr>
              <a:tr h="370840">
                <a:tc>
                  <a:txBody>
                    <a:bodyPr/>
                    <a:lstStyle/>
                    <a:p>
                      <a:r>
                        <a:rPr lang="pt-PT" noProof="0" dirty="0" smtClean="0"/>
                        <a:t>874/2009</a:t>
                      </a:r>
                      <a:endParaRPr lang="pt-PT" noProof="0" dirty="0"/>
                    </a:p>
                  </a:txBody>
                  <a:tcPr/>
                </a:tc>
                <a:tc>
                  <a:txBody>
                    <a:bodyPr/>
                    <a:lstStyle/>
                    <a:p>
                      <a:r>
                        <a:rPr lang="pt-PT" noProof="0" dirty="0" smtClean="0"/>
                        <a:t>Rotulagem</a:t>
                      </a:r>
                      <a:r>
                        <a:rPr lang="pt-PT" baseline="0" noProof="0" dirty="0" smtClean="0"/>
                        <a:t> energética de lâmpadas e luminárias</a:t>
                      </a:r>
                      <a:endParaRPr lang="pt-PT" noProof="0" dirty="0"/>
                    </a:p>
                  </a:txBody>
                  <a:tcPr/>
                </a:tc>
                <a:extLst>
                  <a:ext uri="{0D108BD9-81ED-4DB2-BD59-A6C34878D82A}">
                    <a16:rowId xmlns:a16="http://schemas.microsoft.com/office/drawing/2014/main" val="244593085"/>
                  </a:ext>
                </a:extLst>
              </a:tr>
            </a:tbl>
          </a:graphicData>
        </a:graphic>
      </p:graphicFrame>
    </p:spTree>
    <p:extLst>
      <p:ext uri="{BB962C8B-B14F-4D97-AF65-F5344CB8AC3E}">
        <p14:creationId xmlns:p14="http://schemas.microsoft.com/office/powerpoint/2010/main" val="29896202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pt-PT" b="1" dirty="0" smtClean="0"/>
              <a:t>Regulamento da Comissão (CE) Nº 244/2009</a:t>
            </a:r>
            <a:r>
              <a:rPr lang="pt-PT" dirty="0" smtClean="0"/>
              <a:t> estabelece requisitos relativos ao </a:t>
            </a:r>
            <a:r>
              <a:rPr lang="pt-PT" i="1" dirty="0" err="1" smtClean="0"/>
              <a:t>ecodesign</a:t>
            </a:r>
            <a:r>
              <a:rPr lang="pt-PT" dirty="0" smtClean="0"/>
              <a:t> para lâmpadas domesticas não direcionais – publicado a 18 de Março de 2009 e entrou em vigor duas semanas mais tarde. O </a:t>
            </a:r>
            <a:r>
              <a:rPr lang="pt-PT" b="1" dirty="0" smtClean="0"/>
              <a:t>Regulamento da Comissão (CE) Nº 859/2009 </a:t>
            </a:r>
            <a:r>
              <a:rPr lang="pt-PT" dirty="0" smtClean="0"/>
              <a:t>de 18 de Setembro de 2009, modificou parcialmente alguns requisitos (relativos à radiação ultravioleta) do 244/2009.</a:t>
            </a:r>
          </a:p>
          <a:p>
            <a:endParaRPr lang="pt-PT" dirty="0" smtClean="0"/>
          </a:p>
          <a:p>
            <a:r>
              <a:rPr lang="pt-PT" dirty="0" smtClean="0"/>
              <a:t>O regulamento segue uma abordagem compassada que tem como objetivo a eliminação progressiva de lâmpadas ineficientes até 2016.</a:t>
            </a:r>
          </a:p>
          <a:p>
            <a:endParaRPr lang="pt-PT" dirty="0" smtClean="0"/>
          </a:p>
          <a:p>
            <a:r>
              <a:rPr lang="pt-PT" b="1" dirty="0" smtClean="0"/>
              <a:t>Regulamento da Comissão (UE) 2015/1428</a:t>
            </a:r>
          </a:p>
          <a:p>
            <a:r>
              <a:rPr lang="pt-PT" dirty="0" smtClean="0"/>
              <a:t>Adiou a eliminação das lâmpadas de halogéneo até 2018.</a:t>
            </a:r>
            <a:endParaRPr lang="pt-PT" b="1" dirty="0" smtClean="0"/>
          </a:p>
          <a:p>
            <a:endParaRPr lang="pt-PT" dirty="0"/>
          </a:p>
        </p:txBody>
      </p:sp>
      <p:sp>
        <p:nvSpPr>
          <p:cNvPr id="3" name="Title 2"/>
          <p:cNvSpPr>
            <a:spLocks noGrp="1"/>
          </p:cNvSpPr>
          <p:nvPr>
            <p:ph type="title"/>
          </p:nvPr>
        </p:nvSpPr>
        <p:spPr/>
        <p:txBody>
          <a:bodyPr>
            <a:normAutofit fontScale="90000"/>
          </a:bodyPr>
          <a:lstStyle/>
          <a:p>
            <a:r>
              <a:rPr lang="pt-PT" dirty="0" smtClean="0">
                <a:solidFill>
                  <a:schemeClr val="tx1"/>
                </a:solidFill>
              </a:rPr>
              <a:t>1</a:t>
            </a:r>
            <a:r>
              <a:rPr lang="pt-PT" dirty="0">
                <a:solidFill>
                  <a:schemeClr val="tx1"/>
                </a:solidFill>
              </a:rPr>
              <a:t>. Enquadramento legislativo na UE para sistemas de iluminação</a:t>
            </a:r>
            <a:r>
              <a:rPr lang="pt-PT" dirty="0">
                <a:solidFill>
                  <a:srgbClr val="FF0000"/>
                </a:solidFill>
              </a:rPr>
              <a:t/>
            </a:r>
            <a:br>
              <a:rPr lang="pt-PT" dirty="0">
                <a:solidFill>
                  <a:srgbClr val="FF0000"/>
                </a:solidFill>
              </a:rPr>
            </a:br>
            <a:r>
              <a:rPr lang="pt-PT" dirty="0" smtClean="0"/>
              <a:t>Regulamentos EU – lâmpadas não direcionais</a:t>
            </a:r>
            <a:endParaRPr lang="pt-PT" dirty="0"/>
          </a:p>
        </p:txBody>
      </p:sp>
    </p:spTree>
    <p:extLst>
      <p:ext uri="{BB962C8B-B14F-4D97-AF65-F5344CB8AC3E}">
        <p14:creationId xmlns:p14="http://schemas.microsoft.com/office/powerpoint/2010/main" val="3924349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707156989"/>
              </p:ext>
            </p:extLst>
          </p:nvPr>
        </p:nvGraphicFramePr>
        <p:xfrm>
          <a:off x="457199" y="1490663"/>
          <a:ext cx="8004629" cy="4648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noAutofit/>
          </a:bodyPr>
          <a:lstStyle/>
          <a:p>
            <a:r>
              <a:rPr lang="pt-PT" sz="2000" dirty="0" smtClean="0"/>
              <a:t>1</a:t>
            </a:r>
            <a:r>
              <a:rPr lang="pt-PT" sz="2000" dirty="0"/>
              <a:t>. Enquadramento legislativo na UE para sistemas de iluminação</a:t>
            </a:r>
            <a:r>
              <a:rPr lang="pt-PT" sz="2000" dirty="0" smtClean="0"/>
              <a:t/>
            </a:r>
            <a:br>
              <a:rPr lang="pt-PT" sz="2000" dirty="0" smtClean="0"/>
            </a:br>
            <a:r>
              <a:rPr lang="pt-PT" sz="1800" dirty="0" smtClean="0"/>
              <a:t>Calendário para a implementação do regulamento (CE) Nº 244/2009 </a:t>
            </a:r>
            <a:endParaRPr lang="pt-PT" sz="1800" dirty="0"/>
          </a:p>
        </p:txBody>
      </p:sp>
    </p:spTree>
    <p:extLst>
      <p:ext uri="{BB962C8B-B14F-4D97-AF65-F5344CB8AC3E}">
        <p14:creationId xmlns:p14="http://schemas.microsoft.com/office/powerpoint/2010/main" val="2135346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91450"/>
            <a:ext cx="8229600" cy="1469464"/>
          </a:xfrm>
        </p:spPr>
        <p:txBody>
          <a:bodyPr>
            <a:normAutofit/>
          </a:bodyPr>
          <a:lstStyle/>
          <a:p>
            <a:endParaRPr lang="pt-PT" dirty="0" smtClean="0"/>
          </a:p>
          <a:p>
            <a:r>
              <a:rPr lang="pt-PT" dirty="0" smtClean="0"/>
              <a:t>Regulamento 244/2009 estabelece requisitos de funcionalidade adicionais para </a:t>
            </a:r>
            <a:r>
              <a:rPr lang="pt-PT" dirty="0" err="1" smtClean="0"/>
              <a:t>CFLs</a:t>
            </a:r>
            <a:r>
              <a:rPr lang="pt-PT" dirty="0" smtClean="0"/>
              <a:t> e lâmpadas de halogéneo definindo valores mínimos para:</a:t>
            </a:r>
          </a:p>
          <a:p>
            <a:endParaRPr lang="pt-PT" dirty="0" smtClean="0"/>
          </a:p>
          <a:p>
            <a:endParaRPr lang="pt-PT" dirty="0" smtClean="0"/>
          </a:p>
          <a:p>
            <a:endParaRPr lang="pt-PT" dirty="0" smtClean="0"/>
          </a:p>
          <a:p>
            <a:endParaRPr lang="pt-PT" dirty="0"/>
          </a:p>
        </p:txBody>
      </p:sp>
      <p:sp>
        <p:nvSpPr>
          <p:cNvPr id="3" name="Title 2"/>
          <p:cNvSpPr>
            <a:spLocks noGrp="1"/>
          </p:cNvSpPr>
          <p:nvPr>
            <p:ph type="title"/>
          </p:nvPr>
        </p:nvSpPr>
        <p:spPr/>
        <p:txBody>
          <a:bodyPr>
            <a:normAutofit fontScale="90000"/>
          </a:bodyPr>
          <a:lstStyle/>
          <a:p>
            <a:r>
              <a:rPr lang="pt-PT" dirty="0"/>
              <a:t>1. Enquadramento legislativo na UE para sistemas de iluminação</a:t>
            </a:r>
            <a:r>
              <a:rPr lang="pt-PT" dirty="0" smtClean="0"/>
              <a:t/>
            </a:r>
            <a:br>
              <a:rPr lang="pt-PT" dirty="0" smtClean="0"/>
            </a:br>
            <a:r>
              <a:rPr lang="pt-PT" dirty="0" smtClean="0"/>
              <a:t>Regulamentos EU – lâmpadas não direcionais</a:t>
            </a:r>
            <a:endParaRPr lang="pt-PT" dirty="0"/>
          </a:p>
        </p:txBody>
      </p:sp>
      <p:sp>
        <p:nvSpPr>
          <p:cNvPr id="4" name="TextBox 3"/>
          <p:cNvSpPr txBox="1"/>
          <p:nvPr/>
        </p:nvSpPr>
        <p:spPr>
          <a:xfrm>
            <a:off x="631371" y="3020681"/>
            <a:ext cx="8055429" cy="2102862"/>
          </a:xfrm>
          <a:prstGeom prst="rect">
            <a:avLst/>
          </a:prstGeom>
          <a:noFill/>
        </p:spPr>
        <p:txBody>
          <a:bodyPr wrap="square" numCol="2" rtlCol="0">
            <a:noAutofit/>
          </a:bodyPr>
          <a:lstStyle/>
          <a:p>
            <a:pPr marL="342900" indent="-342900">
              <a:buFont typeface="Arial" panose="020B0604020202020204" pitchFamily="34" charset="0"/>
              <a:buChar char="•"/>
            </a:pPr>
            <a:r>
              <a:rPr lang="pt-PT" dirty="0" smtClean="0"/>
              <a:t>Vida útil	</a:t>
            </a:r>
          </a:p>
          <a:p>
            <a:pPr marL="342900" indent="-342900">
              <a:buFont typeface="Arial" panose="020B0604020202020204" pitchFamily="34" charset="0"/>
              <a:buChar char="•"/>
            </a:pPr>
            <a:r>
              <a:rPr lang="pt-PT" dirty="0" smtClean="0"/>
              <a:t>Tempo de aquecimento da lâmpada até 60% do fluxo	</a:t>
            </a:r>
          </a:p>
          <a:p>
            <a:pPr marL="342900" indent="-342900">
              <a:buFont typeface="Arial" panose="020B0604020202020204" pitchFamily="34" charset="0"/>
              <a:buChar char="•"/>
            </a:pPr>
            <a:r>
              <a:rPr lang="pt-PT" dirty="0" smtClean="0"/>
              <a:t>Tempo de arranque	</a:t>
            </a:r>
          </a:p>
          <a:p>
            <a:pPr marL="342900" indent="-342900">
              <a:buFont typeface="Arial" panose="020B0604020202020204" pitchFamily="34" charset="0"/>
              <a:buChar char="•"/>
            </a:pPr>
            <a:r>
              <a:rPr lang="pt-PT" dirty="0" smtClean="0"/>
              <a:t>Manutenção do Lúmen	</a:t>
            </a:r>
          </a:p>
          <a:p>
            <a:pPr marL="342900" indent="-342900">
              <a:buFont typeface="Arial" panose="020B0604020202020204" pitchFamily="34" charset="0"/>
              <a:buChar char="•"/>
            </a:pPr>
            <a:r>
              <a:rPr lang="pt-PT" dirty="0"/>
              <a:t>Número de ciclos de ligação antes da avaria</a:t>
            </a:r>
            <a:r>
              <a:rPr lang="pt-PT" dirty="0" smtClean="0"/>
              <a:t> 	</a:t>
            </a:r>
          </a:p>
          <a:p>
            <a:pPr marL="342900" indent="-342900">
              <a:buFont typeface="Arial" panose="020B0604020202020204" pitchFamily="34" charset="0"/>
              <a:buChar char="•"/>
            </a:pPr>
            <a:r>
              <a:rPr lang="pt-PT" dirty="0" smtClean="0"/>
              <a:t>Taxa de avaria prematura</a:t>
            </a:r>
          </a:p>
          <a:p>
            <a:pPr marL="342900" indent="-342900">
              <a:buFont typeface="Arial" panose="020B0604020202020204" pitchFamily="34" charset="0"/>
              <a:buChar char="•"/>
            </a:pPr>
            <a:r>
              <a:rPr lang="pt-PT" dirty="0" smtClean="0"/>
              <a:t>Fator de potencia da lâmpada	</a:t>
            </a:r>
          </a:p>
          <a:p>
            <a:pPr marL="342900" indent="-342900">
              <a:buFont typeface="Arial" panose="020B0604020202020204" pitchFamily="34" charset="0"/>
              <a:buChar char="•"/>
            </a:pPr>
            <a:r>
              <a:rPr lang="pt-PT" dirty="0" smtClean="0"/>
              <a:t>Radiação UVA+UVB 	</a:t>
            </a:r>
          </a:p>
          <a:p>
            <a:pPr marL="342900" indent="-342900">
              <a:buFont typeface="Arial" panose="020B0604020202020204" pitchFamily="34" charset="0"/>
              <a:buChar char="•"/>
            </a:pPr>
            <a:r>
              <a:rPr lang="pt-PT" dirty="0" smtClean="0"/>
              <a:t>Radiação UVC 	</a:t>
            </a:r>
          </a:p>
          <a:p>
            <a:pPr marL="342900" indent="-342900">
              <a:buFont typeface="Arial" panose="020B0604020202020204" pitchFamily="34" charset="0"/>
              <a:buChar char="•"/>
            </a:pPr>
            <a:r>
              <a:rPr lang="pt-PT" dirty="0" smtClean="0"/>
              <a:t>Restituição de cor (</a:t>
            </a:r>
            <a:r>
              <a:rPr lang="pt-PT" dirty="0" err="1" smtClean="0"/>
              <a:t>Ra</a:t>
            </a:r>
            <a:r>
              <a:rPr lang="pt-PT" dirty="0" smtClean="0"/>
              <a:t>) 	</a:t>
            </a:r>
            <a:endParaRPr lang="pt-PT" dirty="0"/>
          </a:p>
        </p:txBody>
      </p:sp>
      <p:sp>
        <p:nvSpPr>
          <p:cNvPr id="5" name="Rectangle 4"/>
          <p:cNvSpPr/>
          <p:nvPr/>
        </p:nvSpPr>
        <p:spPr>
          <a:xfrm>
            <a:off x="457200" y="5326521"/>
            <a:ext cx="8142514" cy="646331"/>
          </a:xfrm>
          <a:prstGeom prst="rect">
            <a:avLst/>
          </a:prstGeom>
        </p:spPr>
        <p:txBody>
          <a:bodyPr wrap="square">
            <a:spAutoFit/>
          </a:bodyPr>
          <a:lstStyle/>
          <a:p>
            <a:r>
              <a:rPr lang="pt-PT" dirty="0" smtClean="0"/>
              <a:t>O regulamento 244/2009 não estabelece requisitos de funcionalidade para LED.</a:t>
            </a:r>
            <a:endParaRPr lang="pt-PT" dirty="0"/>
          </a:p>
        </p:txBody>
      </p:sp>
    </p:spTree>
    <p:extLst>
      <p:ext uri="{BB962C8B-B14F-4D97-AF65-F5344CB8AC3E}">
        <p14:creationId xmlns:p14="http://schemas.microsoft.com/office/powerpoint/2010/main" val="672616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91450"/>
            <a:ext cx="8229600" cy="2980797"/>
          </a:xfrm>
        </p:spPr>
        <p:txBody>
          <a:bodyPr>
            <a:normAutofit/>
          </a:bodyPr>
          <a:lstStyle/>
          <a:p>
            <a:endParaRPr lang="pt-PT" dirty="0" smtClean="0"/>
          </a:p>
          <a:p>
            <a:r>
              <a:rPr lang="pt-PT" dirty="0" smtClean="0"/>
              <a:t>O regulamento 244/2009  também lista os </a:t>
            </a:r>
            <a:r>
              <a:rPr lang="pt-PT" b="1" dirty="0" smtClean="0"/>
              <a:t>requisitos de informação do produto </a:t>
            </a:r>
            <a:r>
              <a:rPr lang="pt-PT" dirty="0" smtClean="0"/>
              <a:t>que precisam de estar visivelmente apresentados na embalagem da lâmpada e publicamente disponíveis no site dos fabricantes:</a:t>
            </a:r>
          </a:p>
          <a:p>
            <a:endParaRPr lang="pt-PT" b="1" dirty="0" smtClean="0"/>
          </a:p>
          <a:p>
            <a:r>
              <a:rPr lang="pt-PT" dirty="0" smtClean="0"/>
              <a:t>Potência elétrica (voltagem), emissão de luz, vida útil, cor de luz,  etc.</a:t>
            </a:r>
            <a:endParaRPr lang="pt-PT" b="1" dirty="0" smtClean="0"/>
          </a:p>
          <a:p>
            <a:endParaRPr lang="pt-PT" dirty="0"/>
          </a:p>
        </p:txBody>
      </p:sp>
      <p:sp>
        <p:nvSpPr>
          <p:cNvPr id="3" name="Title 2"/>
          <p:cNvSpPr>
            <a:spLocks noGrp="1"/>
          </p:cNvSpPr>
          <p:nvPr>
            <p:ph type="title"/>
          </p:nvPr>
        </p:nvSpPr>
        <p:spPr/>
        <p:txBody>
          <a:bodyPr>
            <a:normAutofit fontScale="90000"/>
          </a:bodyPr>
          <a:lstStyle/>
          <a:p>
            <a:r>
              <a:rPr lang="pt-PT" dirty="0"/>
              <a:t>1. Enquadramento legislativo na UE para sistemas de iluminação</a:t>
            </a:r>
            <a:br>
              <a:rPr lang="pt-PT" dirty="0"/>
            </a:br>
            <a:r>
              <a:rPr lang="pt-PT" dirty="0"/>
              <a:t>Regulamentos EU – lâmpadas não direcionais</a:t>
            </a:r>
          </a:p>
        </p:txBody>
      </p:sp>
    </p:spTree>
    <p:extLst>
      <p:ext uri="{BB962C8B-B14F-4D97-AF65-F5344CB8AC3E}">
        <p14:creationId xmlns:p14="http://schemas.microsoft.com/office/powerpoint/2010/main" val="3926857174"/>
      </p:ext>
    </p:extLst>
  </p:cSld>
  <p:clrMapOvr>
    <a:masterClrMapping/>
  </p:clrMapOvr>
</p:sld>
</file>

<file path=ppt/theme/theme1.xml><?xml version="1.0" encoding="utf-8"?>
<a:theme xmlns:a="http://schemas.openxmlformats.org/drawingml/2006/main" name="Master_Präsenation 160225">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7E91"/>
        </a:solidFill>
        <a:ln w="9525">
          <a:solidFill>
            <a:schemeClr val="bg1"/>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19534</TotalTime>
  <Words>2145</Words>
  <Application>Microsoft Office PowerPoint</Application>
  <PresentationFormat>On-screen Show (4:3)</PresentationFormat>
  <Paragraphs>259</Paragraphs>
  <Slides>29</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Calibri</vt:lpstr>
      <vt:lpstr>Arial</vt:lpstr>
      <vt:lpstr>Times New Roman</vt:lpstr>
      <vt:lpstr>Trebuchet MS</vt:lpstr>
      <vt:lpstr>Master_Präsenation 160225</vt:lpstr>
      <vt:lpstr>PowerPoint Presentation</vt:lpstr>
      <vt:lpstr>Sumário</vt:lpstr>
      <vt:lpstr>1. Enquadramento legislativo na UE para sistemas de iluminação Diretivas UE</vt:lpstr>
      <vt:lpstr>1. Enquadramento legislativo na UE para sistemas de iluminação Regulamentos UE</vt:lpstr>
      <vt:lpstr>1. Enquadramento legislativo na UE para sistemas de iluminação Regulamentos UE</vt:lpstr>
      <vt:lpstr>1. Enquadramento legislativo na UE para sistemas de iluminação Regulamentos EU – lâmpadas não direcionais</vt:lpstr>
      <vt:lpstr>1. Enquadramento legislativo na UE para sistemas de iluminação Calendário para a implementação do regulamento (CE) Nº 244/2009 </vt:lpstr>
      <vt:lpstr>1. Enquadramento legislativo na UE para sistemas de iluminação Regulamentos EU – lâmpadas não direcionais</vt:lpstr>
      <vt:lpstr>1. Enquadramento legislativo na UE para sistemas de iluminação Regulamentos EU – lâmpadas não direcionais</vt:lpstr>
      <vt:lpstr>1. Enquadramento legislativo na UE para sistemas de iluminação Regulamentos EU – lâmpadas direcionais e LEDs</vt:lpstr>
      <vt:lpstr>1. Enquadramento legislativo na UE para sistemas de iluminação Regulamentos EU – lâmpadas direcionais e LEDs</vt:lpstr>
      <vt:lpstr>1. Enquadramento legislativo na UE para sistemas de iluminação Regulamentos EU – lâmpadas direcionais e LEDs</vt:lpstr>
      <vt:lpstr>1. Enquadramento legislativo na UE para sistemas de iluminação Regulamentos EU – lâmpadas direcionais e LEDs</vt:lpstr>
      <vt:lpstr>1. Enquadramento legislativo na UE para sistemas de iluminação Regulamentos EU – lâmpadas direcionais e LEDs</vt:lpstr>
      <vt:lpstr>1. Enquadramento legislativo na UE para sistemas de iluminação Regulamento UE – lâmpadas fluorescentes / HID e balastros</vt:lpstr>
      <vt:lpstr>1. Enquadramento legislativo na UE para sistemas de iluminação Requisitos para lâmpadas no Regulamento (CE) Nº 245/2009 </vt:lpstr>
      <vt:lpstr>1. Enquadramento legislativo na UE para sistemas de iluminação Requisitos para balastros e luminárias no Regulamento (CE) Nº 245/2009 </vt:lpstr>
      <vt:lpstr>1. Enquadramento legislativo na UE para sistemas de iluminação Regulamento EU – Rotulagem Energética</vt:lpstr>
      <vt:lpstr>1. Enquadramento legislativo na UE para sistemas de iluminação Regulamento EU – Rotulagem Energética</vt:lpstr>
      <vt:lpstr>1. Enquadramento legislativo na UE para sistemas de iluminação Regulamento EU – Rotulagem Energética</vt:lpstr>
      <vt:lpstr>1. Enquadramento legislativo na UE para sistemas de iluminação Classes de eficiência energética</vt:lpstr>
      <vt:lpstr>1. Enquadramento legislativo na UE para sistemas de iluminação Lot 37  Estudo preparatório do Ecodesign</vt:lpstr>
      <vt:lpstr>2. Normas EN para sistemas de iluminação Norma EN 15193-1:2017</vt:lpstr>
      <vt:lpstr>2. Normas EN para sistemas de iluminação Norma EN 15193-1:2017</vt:lpstr>
      <vt:lpstr>2. Normas EN para sistemas de iluminação Norma EN 15193-1:2017</vt:lpstr>
      <vt:lpstr>2. Normas EN para sistemas de iluminação Norma EN 15193-1:2017</vt:lpstr>
      <vt:lpstr>2. Normas EN para sistemas de iluminação Norma EN 15193-1:2017</vt:lpstr>
      <vt:lpstr>2. Normas EN para sistemas de iluminação Norma EN 15193-1:2017</vt:lpstr>
      <vt:lpstr>2. Normas EN para sistemas de iluminação Norma EN 12464-1 :2011</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Laura Abbate</dc:creator>
  <cp:lastModifiedBy>Joao Fong</cp:lastModifiedBy>
  <cp:revision>320</cp:revision>
  <dcterms:created xsi:type="dcterms:W3CDTF">2016-02-25T13:19:28Z</dcterms:created>
  <dcterms:modified xsi:type="dcterms:W3CDTF">2017-11-28T01:28:18Z</dcterms:modified>
</cp:coreProperties>
</file>