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5"/>
  </p:notesMasterIdLst>
  <p:sldIdLst>
    <p:sldId id="307" r:id="rId2"/>
    <p:sldId id="328" r:id="rId3"/>
    <p:sldId id="296" r:id="rId4"/>
    <p:sldId id="312" r:id="rId5"/>
    <p:sldId id="302" r:id="rId6"/>
    <p:sldId id="305" r:id="rId7"/>
    <p:sldId id="313" r:id="rId8"/>
    <p:sldId id="314" r:id="rId9"/>
    <p:sldId id="303" r:id="rId10"/>
    <p:sldId id="310" r:id="rId11"/>
    <p:sldId id="321" r:id="rId12"/>
    <p:sldId id="269" r:id="rId13"/>
    <p:sldId id="311" r:id="rId14"/>
    <p:sldId id="271" r:id="rId15"/>
    <p:sldId id="284" r:id="rId16"/>
    <p:sldId id="315" r:id="rId17"/>
    <p:sldId id="322" r:id="rId18"/>
    <p:sldId id="285" r:id="rId19"/>
    <p:sldId id="291" r:id="rId20"/>
    <p:sldId id="292" r:id="rId21"/>
    <p:sldId id="293" r:id="rId22"/>
    <p:sldId id="323" r:id="rId23"/>
    <p:sldId id="324" r:id="rId24"/>
    <p:sldId id="326" r:id="rId25"/>
    <p:sldId id="325" r:id="rId26"/>
    <p:sldId id="327" r:id="rId27"/>
    <p:sldId id="273" r:id="rId28"/>
    <p:sldId id="275" r:id="rId29"/>
    <p:sldId id="306" r:id="rId30"/>
    <p:sldId id="316" r:id="rId31"/>
    <p:sldId id="277" r:id="rId32"/>
    <p:sldId id="318" r:id="rId33"/>
    <p:sldId id="319" r:id="rId34"/>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go Silva" initials="HS"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Estilo Escuro 2 - Destaque 1/Destaqu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Estilo Escuro 2 - Destaque 3/Destaque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Estilo Escuro 2 - Destaque 5/Destaque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202B0CA-FC54-4496-8BCA-5EF66A818D29}" styleName="Estilo Escuro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3C2FFA5D-87B4-456A-9821-1D502468CF0F}" styleName="Estilo com Tema 1 - Destaqu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Estilo com Tema 1 - Destaqu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Estilo com Tema 1 - Destaqu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Sem Estilo, Tabela com Grelh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3" autoAdjust="0"/>
    <p:restoredTop sz="74270" autoAdjust="0"/>
  </p:normalViewPr>
  <p:slideViewPr>
    <p:cSldViewPr snapToGrid="0">
      <p:cViewPr varScale="1">
        <p:scale>
          <a:sx n="51" d="100"/>
          <a:sy n="51" d="100"/>
        </p:scale>
        <p:origin x="1848" y="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8563"/>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C2D4A1-C6FB-43A5-8D02-1A04A85C9BD9}"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89105E4B-4E9D-416D-8DF8-4540CAC9C14C}">
      <dgm:prSet phldrT="[Texto]"/>
      <dgm:spPr>
        <a:solidFill>
          <a:schemeClr val="tx2">
            <a:lumMod val="65000"/>
            <a:lumOff val="35000"/>
          </a:schemeClr>
        </a:solidFill>
      </dgm:spPr>
      <dgm:t>
        <a:bodyPr/>
        <a:lstStyle/>
        <a:p>
          <a:r>
            <a:rPr lang="pt-PT" noProof="0" dirty="0" smtClean="0"/>
            <a:t>Térmicas</a:t>
          </a:r>
          <a:endParaRPr lang="pt-PT" noProof="0" dirty="0"/>
        </a:p>
      </dgm:t>
    </dgm:pt>
    <dgm:pt modelId="{EFDE2E81-55C9-4031-893B-7CF335948313}" type="parTrans" cxnId="{41185CA7-8B2D-4FA7-B408-E92D85D222C8}">
      <dgm:prSet/>
      <dgm:spPr/>
      <dgm:t>
        <a:bodyPr/>
        <a:lstStyle/>
        <a:p>
          <a:endParaRPr lang="pt-PT" noProof="0" dirty="0"/>
        </a:p>
      </dgm:t>
    </dgm:pt>
    <dgm:pt modelId="{67A5821C-B203-42CA-B513-880732D699A7}" type="sibTrans" cxnId="{41185CA7-8B2D-4FA7-B408-E92D85D222C8}">
      <dgm:prSet/>
      <dgm:spPr/>
      <dgm:t>
        <a:bodyPr/>
        <a:lstStyle/>
        <a:p>
          <a:endParaRPr lang="pt-PT" noProof="0" dirty="0"/>
        </a:p>
      </dgm:t>
    </dgm:pt>
    <dgm:pt modelId="{3B578F85-B90A-4ACA-86EE-CDFAD3375708}">
      <dgm:prSet phldrT="[Texto]" custT="1"/>
      <dgm:spPr/>
      <dgm:t>
        <a:bodyPr/>
        <a:lstStyle/>
        <a:p>
          <a:pPr>
            <a:spcAft>
              <a:spcPts val="0"/>
            </a:spcAft>
          </a:pPr>
          <a:r>
            <a:rPr lang="pt-PT" sz="2100" noProof="0" dirty="0" smtClean="0"/>
            <a:t>Incandescente</a:t>
          </a:r>
          <a:endParaRPr lang="pt-PT" sz="2100" noProof="0" dirty="0"/>
        </a:p>
        <a:p>
          <a:pPr>
            <a:spcAft>
              <a:spcPts val="0"/>
            </a:spcAft>
          </a:pPr>
          <a:r>
            <a:rPr lang="pt-PT" sz="1800" noProof="0" dirty="0"/>
            <a:t>(</a:t>
          </a:r>
          <a:r>
            <a:rPr lang="pt-PT" sz="1800" noProof="0" dirty="0" smtClean="0"/>
            <a:t>Convencional</a:t>
          </a:r>
          <a:r>
            <a:rPr lang="pt-PT" sz="1800" noProof="0" dirty="0"/>
            <a:t>)</a:t>
          </a:r>
        </a:p>
      </dgm:t>
    </dgm:pt>
    <dgm:pt modelId="{95286974-5A3E-4AB0-87B8-AB4093840483}" type="parTrans" cxnId="{FA97A15D-85F4-4907-8DAC-9EBCE344803E}">
      <dgm:prSet/>
      <dgm:spPr/>
      <dgm:t>
        <a:bodyPr/>
        <a:lstStyle/>
        <a:p>
          <a:endParaRPr lang="pt-PT" noProof="0" dirty="0"/>
        </a:p>
      </dgm:t>
    </dgm:pt>
    <dgm:pt modelId="{33BD1669-5ADD-4863-B464-8FE33686F3D0}" type="sibTrans" cxnId="{FA97A15D-85F4-4907-8DAC-9EBCE344803E}">
      <dgm:prSet/>
      <dgm:spPr/>
      <dgm:t>
        <a:bodyPr/>
        <a:lstStyle/>
        <a:p>
          <a:endParaRPr lang="pt-PT" noProof="0" dirty="0"/>
        </a:p>
      </dgm:t>
    </dgm:pt>
    <dgm:pt modelId="{8047B168-4662-48BF-9887-CFF37D15C494}">
      <dgm:prSet phldrT="[Texto]" custT="1"/>
      <dgm:spPr/>
      <dgm:t>
        <a:bodyPr/>
        <a:lstStyle/>
        <a:p>
          <a:pPr>
            <a:spcAft>
              <a:spcPts val="0"/>
            </a:spcAft>
          </a:pPr>
          <a:r>
            <a:rPr lang="pt-PT" sz="2200" noProof="0" dirty="0" smtClean="0"/>
            <a:t>Halogénio</a:t>
          </a:r>
          <a:endParaRPr lang="pt-PT" sz="2200" noProof="0" dirty="0"/>
        </a:p>
        <a:p>
          <a:pPr>
            <a:spcAft>
              <a:spcPts val="0"/>
            </a:spcAft>
          </a:pPr>
          <a:r>
            <a:rPr lang="pt-PT" sz="1800" noProof="0" dirty="0" smtClean="0"/>
            <a:t>Incandescente</a:t>
          </a:r>
          <a:endParaRPr lang="pt-PT" sz="1800" noProof="0" dirty="0"/>
        </a:p>
      </dgm:t>
    </dgm:pt>
    <dgm:pt modelId="{BB888E31-7EB8-469A-BA92-811D0845911A}" type="parTrans" cxnId="{6910BF74-EFEE-4883-BEA6-9E403F4AAD85}">
      <dgm:prSet/>
      <dgm:spPr/>
      <dgm:t>
        <a:bodyPr/>
        <a:lstStyle/>
        <a:p>
          <a:endParaRPr lang="pt-PT" noProof="0" dirty="0"/>
        </a:p>
      </dgm:t>
    </dgm:pt>
    <dgm:pt modelId="{0F629303-5D44-45B0-8AC8-EBB490C5F23F}" type="sibTrans" cxnId="{6910BF74-EFEE-4883-BEA6-9E403F4AAD85}">
      <dgm:prSet/>
      <dgm:spPr/>
      <dgm:t>
        <a:bodyPr/>
        <a:lstStyle/>
        <a:p>
          <a:endParaRPr lang="pt-PT" noProof="0" dirty="0"/>
        </a:p>
      </dgm:t>
    </dgm:pt>
    <dgm:pt modelId="{1F1B02EE-DD6C-43D6-8EBF-942C653001DC}">
      <dgm:prSet phldrT="[Texto]"/>
      <dgm:spPr>
        <a:solidFill>
          <a:schemeClr val="tx2">
            <a:lumMod val="65000"/>
            <a:lumOff val="35000"/>
          </a:schemeClr>
        </a:solidFill>
      </dgm:spPr>
      <dgm:t>
        <a:bodyPr/>
        <a:lstStyle/>
        <a:p>
          <a:r>
            <a:rPr lang="pt-PT" noProof="0" dirty="0" smtClean="0"/>
            <a:t>Descarga</a:t>
          </a:r>
          <a:endParaRPr lang="pt-PT" noProof="0" dirty="0"/>
        </a:p>
      </dgm:t>
    </dgm:pt>
    <dgm:pt modelId="{502D9830-53FE-4F52-B8BE-788D01F13266}" type="parTrans" cxnId="{F14FC11E-5697-42C8-88D4-285EAE9E22D1}">
      <dgm:prSet/>
      <dgm:spPr/>
      <dgm:t>
        <a:bodyPr/>
        <a:lstStyle/>
        <a:p>
          <a:endParaRPr lang="pt-PT" noProof="0" dirty="0"/>
        </a:p>
      </dgm:t>
    </dgm:pt>
    <dgm:pt modelId="{5F818920-FD18-4560-BA53-68F0CA849088}" type="sibTrans" cxnId="{F14FC11E-5697-42C8-88D4-285EAE9E22D1}">
      <dgm:prSet/>
      <dgm:spPr/>
      <dgm:t>
        <a:bodyPr/>
        <a:lstStyle/>
        <a:p>
          <a:endParaRPr lang="pt-PT" noProof="0" dirty="0"/>
        </a:p>
      </dgm:t>
    </dgm:pt>
    <dgm:pt modelId="{CC7C50C9-EC16-429C-89BC-C0C97A49BE16}">
      <dgm:prSet phldrT="[Texto]"/>
      <dgm:spPr/>
      <dgm:t>
        <a:bodyPr/>
        <a:lstStyle/>
        <a:p>
          <a:pPr>
            <a:buNone/>
          </a:pPr>
          <a:r>
            <a:rPr lang="pt-PT" b="1" noProof="0" dirty="0" smtClean="0">
              <a:solidFill>
                <a:srgbClr val="0070C0"/>
              </a:solidFill>
            </a:rPr>
            <a:t>Alta pressão</a:t>
          </a:r>
          <a:endParaRPr lang="pt-PT" b="1" noProof="0" dirty="0">
            <a:solidFill>
              <a:srgbClr val="0070C0"/>
            </a:solidFill>
          </a:endParaRPr>
        </a:p>
      </dgm:t>
    </dgm:pt>
    <dgm:pt modelId="{5C26271E-71C8-4351-9723-E7B85405E048}" type="parTrans" cxnId="{2916A7D7-47B5-4A2D-8EBC-36ED45D81D7E}">
      <dgm:prSet/>
      <dgm:spPr/>
      <dgm:t>
        <a:bodyPr/>
        <a:lstStyle/>
        <a:p>
          <a:endParaRPr lang="pt-PT" noProof="0" dirty="0"/>
        </a:p>
      </dgm:t>
    </dgm:pt>
    <dgm:pt modelId="{8C68FEA2-99C4-4AAF-9DE0-7AF87E5FF98E}" type="sibTrans" cxnId="{2916A7D7-47B5-4A2D-8EBC-36ED45D81D7E}">
      <dgm:prSet/>
      <dgm:spPr/>
      <dgm:t>
        <a:bodyPr/>
        <a:lstStyle/>
        <a:p>
          <a:endParaRPr lang="pt-PT" noProof="0" dirty="0"/>
        </a:p>
      </dgm:t>
    </dgm:pt>
    <dgm:pt modelId="{67F03FA5-9347-47C2-9B59-0A33BC01CBA8}">
      <dgm:prSet phldrT="[Texto]"/>
      <dgm:spPr/>
      <dgm:t>
        <a:bodyPr/>
        <a:lstStyle/>
        <a:p>
          <a:r>
            <a:rPr lang="pt-PT" b="1" noProof="0" dirty="0" smtClean="0">
              <a:solidFill>
                <a:srgbClr val="0070C0"/>
              </a:solidFill>
            </a:rPr>
            <a:t>Baixa pressão</a:t>
          </a:r>
          <a:endParaRPr lang="pt-PT" b="1" noProof="0" dirty="0">
            <a:solidFill>
              <a:srgbClr val="0070C0"/>
            </a:solidFill>
          </a:endParaRPr>
        </a:p>
      </dgm:t>
    </dgm:pt>
    <dgm:pt modelId="{DB542535-CC8B-44A4-9734-0B9832C0DFA4}" type="parTrans" cxnId="{1C03E851-CBDF-421F-9A05-3C6B5406817D}">
      <dgm:prSet/>
      <dgm:spPr/>
      <dgm:t>
        <a:bodyPr/>
        <a:lstStyle/>
        <a:p>
          <a:endParaRPr lang="pt-PT" noProof="0" dirty="0"/>
        </a:p>
      </dgm:t>
    </dgm:pt>
    <dgm:pt modelId="{ED732DFA-26C1-4582-858E-429EA77D586E}" type="sibTrans" cxnId="{1C03E851-CBDF-421F-9A05-3C6B5406817D}">
      <dgm:prSet/>
      <dgm:spPr/>
      <dgm:t>
        <a:bodyPr/>
        <a:lstStyle/>
        <a:p>
          <a:endParaRPr lang="pt-PT" noProof="0" dirty="0"/>
        </a:p>
      </dgm:t>
    </dgm:pt>
    <dgm:pt modelId="{EA455944-EED5-4E81-B476-E06719BE9D04}">
      <dgm:prSet/>
      <dgm:spPr>
        <a:solidFill>
          <a:schemeClr val="tx2">
            <a:lumMod val="65000"/>
            <a:lumOff val="35000"/>
          </a:schemeClr>
        </a:solidFill>
      </dgm:spPr>
      <dgm:t>
        <a:bodyPr/>
        <a:lstStyle/>
        <a:p>
          <a:r>
            <a:rPr lang="pt-PT" noProof="0" dirty="0" smtClean="0"/>
            <a:t>Estado sólido</a:t>
          </a:r>
          <a:endParaRPr lang="pt-PT" noProof="0" dirty="0"/>
        </a:p>
      </dgm:t>
    </dgm:pt>
    <dgm:pt modelId="{EE5F5FBC-871D-47EA-ACC0-13DE23DF91CD}" type="parTrans" cxnId="{F66FD408-3A9A-479E-A9A4-41F1935F1A6D}">
      <dgm:prSet/>
      <dgm:spPr/>
      <dgm:t>
        <a:bodyPr/>
        <a:lstStyle/>
        <a:p>
          <a:endParaRPr lang="pt-PT" noProof="0" dirty="0"/>
        </a:p>
      </dgm:t>
    </dgm:pt>
    <dgm:pt modelId="{C404CBFE-5DFC-4ADA-BA7A-8CA99DB532CF}" type="sibTrans" cxnId="{F66FD408-3A9A-479E-A9A4-41F1935F1A6D}">
      <dgm:prSet/>
      <dgm:spPr/>
      <dgm:t>
        <a:bodyPr/>
        <a:lstStyle/>
        <a:p>
          <a:endParaRPr lang="pt-PT" noProof="0" dirty="0"/>
        </a:p>
      </dgm:t>
    </dgm:pt>
    <dgm:pt modelId="{C12E2F2D-2D30-49BE-9E81-2D975D95A121}">
      <dgm:prSet/>
      <dgm:spPr/>
      <dgm:t>
        <a:bodyPr/>
        <a:lstStyle/>
        <a:p>
          <a:r>
            <a:rPr lang="pt-PT" b="1" noProof="0" dirty="0">
              <a:solidFill>
                <a:srgbClr val="0070C0"/>
              </a:solidFill>
            </a:rPr>
            <a:t>LED</a:t>
          </a:r>
        </a:p>
      </dgm:t>
    </dgm:pt>
    <dgm:pt modelId="{558B793F-0E80-4E0C-8874-8A5D9E29AC9D}" type="parTrans" cxnId="{553CDAD9-11DA-4EB6-9848-0C1265F52C57}">
      <dgm:prSet/>
      <dgm:spPr/>
      <dgm:t>
        <a:bodyPr/>
        <a:lstStyle/>
        <a:p>
          <a:endParaRPr lang="pt-PT" noProof="0" dirty="0"/>
        </a:p>
      </dgm:t>
    </dgm:pt>
    <dgm:pt modelId="{A5052B84-0683-41EA-9E22-FE76ED0F2E69}" type="sibTrans" cxnId="{553CDAD9-11DA-4EB6-9848-0C1265F52C57}">
      <dgm:prSet/>
      <dgm:spPr/>
      <dgm:t>
        <a:bodyPr/>
        <a:lstStyle/>
        <a:p>
          <a:endParaRPr lang="pt-PT" noProof="0" dirty="0"/>
        </a:p>
      </dgm:t>
    </dgm:pt>
    <dgm:pt modelId="{940CABD6-41F7-4E1C-98EF-FB27728D8AAF}">
      <dgm:prSet/>
      <dgm:spPr/>
      <dgm:t>
        <a:bodyPr/>
        <a:lstStyle/>
        <a:p>
          <a:r>
            <a:rPr lang="pt-PT" noProof="0" dirty="0"/>
            <a:t>OLED</a:t>
          </a:r>
        </a:p>
      </dgm:t>
    </dgm:pt>
    <dgm:pt modelId="{4E7C5C7E-37BD-4666-A066-5958A02C3093}" type="parTrans" cxnId="{F7D6B5F4-6D72-4C71-833D-A0FDCEC51DFF}">
      <dgm:prSet/>
      <dgm:spPr/>
      <dgm:t>
        <a:bodyPr/>
        <a:lstStyle/>
        <a:p>
          <a:endParaRPr lang="pt-PT" noProof="0" dirty="0"/>
        </a:p>
      </dgm:t>
    </dgm:pt>
    <dgm:pt modelId="{2E5BD559-2064-4B40-9DFD-2B12EBC183B1}" type="sibTrans" cxnId="{F7D6B5F4-6D72-4C71-833D-A0FDCEC51DFF}">
      <dgm:prSet/>
      <dgm:spPr/>
      <dgm:t>
        <a:bodyPr/>
        <a:lstStyle/>
        <a:p>
          <a:endParaRPr lang="pt-PT" noProof="0" dirty="0"/>
        </a:p>
      </dgm:t>
    </dgm:pt>
    <dgm:pt modelId="{14DA153F-854F-4E70-8561-B09216E0C421}">
      <dgm:prSet/>
      <dgm:spPr/>
      <dgm:t>
        <a:bodyPr/>
        <a:lstStyle/>
        <a:p>
          <a:pPr>
            <a:spcAft>
              <a:spcPct val="15000"/>
            </a:spcAft>
          </a:pPr>
          <a:r>
            <a:rPr lang="pt-PT" sz="1700" noProof="0" dirty="0" smtClean="0"/>
            <a:t>Alta tensão</a:t>
          </a:r>
          <a:endParaRPr lang="pt-PT" sz="1700" noProof="0" dirty="0"/>
        </a:p>
      </dgm:t>
    </dgm:pt>
    <dgm:pt modelId="{E889B1CB-E3DB-47E0-A4DB-BC147515727E}" type="parTrans" cxnId="{EAA4745E-E97E-4378-AB38-284CDDFD231F}">
      <dgm:prSet/>
      <dgm:spPr/>
      <dgm:t>
        <a:bodyPr/>
        <a:lstStyle/>
        <a:p>
          <a:endParaRPr lang="pt-PT" noProof="0" dirty="0"/>
        </a:p>
      </dgm:t>
    </dgm:pt>
    <dgm:pt modelId="{2DCA0A09-905C-4E9A-A6AD-DC5BCCAF67F5}" type="sibTrans" cxnId="{EAA4745E-E97E-4378-AB38-284CDDFD231F}">
      <dgm:prSet/>
      <dgm:spPr/>
      <dgm:t>
        <a:bodyPr/>
        <a:lstStyle/>
        <a:p>
          <a:endParaRPr lang="pt-PT" noProof="0" dirty="0"/>
        </a:p>
      </dgm:t>
    </dgm:pt>
    <dgm:pt modelId="{9B1D317C-CB76-4916-81AD-CB365FE43FA7}">
      <dgm:prSet/>
      <dgm:spPr/>
      <dgm:t>
        <a:bodyPr/>
        <a:lstStyle/>
        <a:p>
          <a:pPr>
            <a:spcAft>
              <a:spcPct val="15000"/>
            </a:spcAft>
          </a:pPr>
          <a:r>
            <a:rPr lang="pt-PT" sz="1700" noProof="0" dirty="0" smtClean="0"/>
            <a:t>Baixa tensão</a:t>
          </a:r>
          <a:endParaRPr lang="pt-PT" sz="1700" noProof="0" dirty="0"/>
        </a:p>
      </dgm:t>
    </dgm:pt>
    <dgm:pt modelId="{08EC5A9A-6243-434A-9505-ED30935847AF}" type="parTrans" cxnId="{1D452574-C80C-488F-88FB-74F26D1B3EBD}">
      <dgm:prSet/>
      <dgm:spPr/>
      <dgm:t>
        <a:bodyPr/>
        <a:lstStyle/>
        <a:p>
          <a:endParaRPr lang="pt-PT" noProof="0" dirty="0"/>
        </a:p>
      </dgm:t>
    </dgm:pt>
    <dgm:pt modelId="{2C62B453-82B9-4B68-82C2-3DD7C731413C}" type="sibTrans" cxnId="{1D452574-C80C-488F-88FB-74F26D1B3EBD}">
      <dgm:prSet/>
      <dgm:spPr/>
      <dgm:t>
        <a:bodyPr/>
        <a:lstStyle/>
        <a:p>
          <a:endParaRPr lang="pt-PT" noProof="0" dirty="0"/>
        </a:p>
      </dgm:t>
    </dgm:pt>
    <dgm:pt modelId="{6158D7A5-C057-4E82-B075-CE91CB39BB9D}">
      <dgm:prSet/>
      <dgm:spPr/>
      <dgm:t>
        <a:bodyPr/>
        <a:lstStyle/>
        <a:p>
          <a:pPr>
            <a:buFont typeface="Arial" panose="020B0604020202020204" pitchFamily="34" charset="0"/>
            <a:buChar char="•"/>
          </a:pPr>
          <a:r>
            <a:rPr lang="pt-PT" b="1" noProof="0" dirty="0" smtClean="0">
              <a:solidFill>
                <a:srgbClr val="0070C0"/>
              </a:solidFill>
            </a:rPr>
            <a:t>Sódio</a:t>
          </a:r>
          <a:endParaRPr lang="pt-PT" b="1" noProof="0" dirty="0">
            <a:solidFill>
              <a:srgbClr val="0070C0"/>
            </a:solidFill>
          </a:endParaRPr>
        </a:p>
      </dgm:t>
    </dgm:pt>
    <dgm:pt modelId="{5C0C843B-AD6A-4F06-8CC5-F9321C4C143A}" type="parTrans" cxnId="{BC83823E-A743-4CF9-B74E-A1CBBB5F2021}">
      <dgm:prSet/>
      <dgm:spPr/>
      <dgm:t>
        <a:bodyPr/>
        <a:lstStyle/>
        <a:p>
          <a:endParaRPr lang="pt-PT" noProof="0" dirty="0"/>
        </a:p>
      </dgm:t>
    </dgm:pt>
    <dgm:pt modelId="{9A4D9565-EFEC-4224-8465-23BF6AC7B941}" type="sibTrans" cxnId="{BC83823E-A743-4CF9-B74E-A1CBBB5F2021}">
      <dgm:prSet/>
      <dgm:spPr/>
      <dgm:t>
        <a:bodyPr/>
        <a:lstStyle/>
        <a:p>
          <a:endParaRPr lang="pt-PT" noProof="0" dirty="0"/>
        </a:p>
      </dgm:t>
    </dgm:pt>
    <dgm:pt modelId="{88E50A78-E9F7-4A88-AE05-4B7768634AF6}">
      <dgm:prSet/>
      <dgm:spPr/>
      <dgm:t>
        <a:bodyPr/>
        <a:lstStyle/>
        <a:p>
          <a:r>
            <a:rPr lang="pt-PT" b="1" noProof="0" dirty="0" smtClean="0">
              <a:solidFill>
                <a:srgbClr val="0070C0"/>
              </a:solidFill>
            </a:rPr>
            <a:t>Mercúrio</a:t>
          </a:r>
          <a:endParaRPr lang="pt-PT" b="1" noProof="0" dirty="0">
            <a:solidFill>
              <a:srgbClr val="0070C0"/>
            </a:solidFill>
          </a:endParaRPr>
        </a:p>
      </dgm:t>
    </dgm:pt>
    <dgm:pt modelId="{C4D26D0D-3E1F-4D05-8647-48A7CE3F1E50}" type="parTrans" cxnId="{EAEDDBAF-7DDF-4DF5-A06A-8AE636B7DF05}">
      <dgm:prSet/>
      <dgm:spPr/>
      <dgm:t>
        <a:bodyPr/>
        <a:lstStyle/>
        <a:p>
          <a:endParaRPr lang="pt-PT" noProof="0" dirty="0"/>
        </a:p>
      </dgm:t>
    </dgm:pt>
    <dgm:pt modelId="{9EABB0C5-35FF-4B99-8F09-8F7205466CF1}" type="sibTrans" cxnId="{EAEDDBAF-7DDF-4DF5-A06A-8AE636B7DF05}">
      <dgm:prSet/>
      <dgm:spPr/>
      <dgm:t>
        <a:bodyPr/>
        <a:lstStyle/>
        <a:p>
          <a:endParaRPr lang="pt-PT" noProof="0" dirty="0"/>
        </a:p>
      </dgm:t>
    </dgm:pt>
    <dgm:pt modelId="{399D7EC0-6801-47F3-B2BA-D809446BF434}">
      <dgm:prSet/>
      <dgm:spPr/>
      <dgm:t>
        <a:bodyPr/>
        <a:lstStyle/>
        <a:p>
          <a:r>
            <a:rPr lang="pt-PT" b="1" noProof="0" dirty="0" smtClean="0">
              <a:solidFill>
                <a:srgbClr val="0070C0"/>
              </a:solidFill>
            </a:rPr>
            <a:t>Sódio</a:t>
          </a:r>
          <a:endParaRPr lang="pt-PT" b="1" noProof="0" dirty="0">
            <a:solidFill>
              <a:srgbClr val="0070C0"/>
            </a:solidFill>
          </a:endParaRPr>
        </a:p>
      </dgm:t>
    </dgm:pt>
    <dgm:pt modelId="{D5049E46-FE03-4DB4-8930-D7136D104053}" type="parTrans" cxnId="{0F84833B-1D46-4906-8187-E85FA27A004E}">
      <dgm:prSet/>
      <dgm:spPr/>
      <dgm:t>
        <a:bodyPr/>
        <a:lstStyle/>
        <a:p>
          <a:endParaRPr lang="pt-PT" noProof="0" dirty="0"/>
        </a:p>
      </dgm:t>
    </dgm:pt>
    <dgm:pt modelId="{96D2E456-F0CA-4FE4-B708-8518E25AE255}" type="sibTrans" cxnId="{0F84833B-1D46-4906-8187-E85FA27A004E}">
      <dgm:prSet/>
      <dgm:spPr/>
      <dgm:t>
        <a:bodyPr/>
        <a:lstStyle/>
        <a:p>
          <a:endParaRPr lang="pt-PT" noProof="0" dirty="0"/>
        </a:p>
      </dgm:t>
    </dgm:pt>
    <dgm:pt modelId="{20E65F09-F962-46E0-88F7-2EBEBB14D59D}">
      <dgm:prSet/>
      <dgm:spPr/>
      <dgm:t>
        <a:bodyPr/>
        <a:lstStyle/>
        <a:p>
          <a:r>
            <a:rPr lang="pt-PT" noProof="0" dirty="0" smtClean="0"/>
            <a:t>Mercúrio (fluorescente)</a:t>
          </a:r>
          <a:endParaRPr lang="pt-PT" noProof="0" dirty="0"/>
        </a:p>
      </dgm:t>
    </dgm:pt>
    <dgm:pt modelId="{9BB78D5F-D09B-45C7-A4AE-64D9A054A2C7}" type="parTrans" cxnId="{D7975543-9900-489A-88B3-538A6DD69C05}">
      <dgm:prSet/>
      <dgm:spPr/>
      <dgm:t>
        <a:bodyPr/>
        <a:lstStyle/>
        <a:p>
          <a:endParaRPr lang="pt-PT" noProof="0" dirty="0"/>
        </a:p>
      </dgm:t>
    </dgm:pt>
    <dgm:pt modelId="{6A08FBE8-4BF6-493A-A156-26F4D13D417B}" type="sibTrans" cxnId="{D7975543-9900-489A-88B3-538A6DD69C05}">
      <dgm:prSet/>
      <dgm:spPr/>
      <dgm:t>
        <a:bodyPr/>
        <a:lstStyle/>
        <a:p>
          <a:endParaRPr lang="pt-PT" noProof="0" dirty="0"/>
        </a:p>
      </dgm:t>
    </dgm:pt>
    <dgm:pt modelId="{F552B9E2-5567-477A-8DDF-D22A2CE84DE2}" type="pres">
      <dgm:prSet presAssocID="{FFC2D4A1-C6FB-43A5-8D02-1A04A85C9BD9}" presName="diagram" presStyleCnt="0">
        <dgm:presLayoutVars>
          <dgm:chPref val="1"/>
          <dgm:dir/>
          <dgm:animOne val="branch"/>
          <dgm:animLvl val="lvl"/>
          <dgm:resizeHandles/>
        </dgm:presLayoutVars>
      </dgm:prSet>
      <dgm:spPr/>
      <dgm:t>
        <a:bodyPr/>
        <a:lstStyle/>
        <a:p>
          <a:endParaRPr lang="en-US"/>
        </a:p>
      </dgm:t>
    </dgm:pt>
    <dgm:pt modelId="{83DFB019-A436-4A93-97FC-07FDD7C56DB7}" type="pres">
      <dgm:prSet presAssocID="{89105E4B-4E9D-416D-8DF8-4540CAC9C14C}" presName="root" presStyleCnt="0"/>
      <dgm:spPr/>
    </dgm:pt>
    <dgm:pt modelId="{AA198AED-EE20-4836-BD8D-B9B7D818D621}" type="pres">
      <dgm:prSet presAssocID="{89105E4B-4E9D-416D-8DF8-4540CAC9C14C}" presName="rootComposite" presStyleCnt="0"/>
      <dgm:spPr/>
    </dgm:pt>
    <dgm:pt modelId="{66464C08-71B4-4B48-9F94-394684568084}" type="pres">
      <dgm:prSet presAssocID="{89105E4B-4E9D-416D-8DF8-4540CAC9C14C}" presName="rootText" presStyleLbl="node1" presStyleIdx="0" presStyleCnt="3"/>
      <dgm:spPr/>
      <dgm:t>
        <a:bodyPr/>
        <a:lstStyle/>
        <a:p>
          <a:endParaRPr lang="en-US"/>
        </a:p>
      </dgm:t>
    </dgm:pt>
    <dgm:pt modelId="{538369F7-8858-44EC-85E9-D615035F20F5}" type="pres">
      <dgm:prSet presAssocID="{89105E4B-4E9D-416D-8DF8-4540CAC9C14C}" presName="rootConnector" presStyleLbl="node1" presStyleIdx="0" presStyleCnt="3"/>
      <dgm:spPr/>
      <dgm:t>
        <a:bodyPr/>
        <a:lstStyle/>
        <a:p>
          <a:endParaRPr lang="en-US"/>
        </a:p>
      </dgm:t>
    </dgm:pt>
    <dgm:pt modelId="{0196F1A7-0C3D-40B4-BAD3-438D9C52C73E}" type="pres">
      <dgm:prSet presAssocID="{89105E4B-4E9D-416D-8DF8-4540CAC9C14C}" presName="childShape" presStyleCnt="0"/>
      <dgm:spPr/>
    </dgm:pt>
    <dgm:pt modelId="{47540991-BD99-4EDC-8D4D-AB7D29C2618A}" type="pres">
      <dgm:prSet presAssocID="{95286974-5A3E-4AB0-87B8-AB4093840483}" presName="Name13" presStyleLbl="parChTrans1D2" presStyleIdx="0" presStyleCnt="6"/>
      <dgm:spPr/>
      <dgm:t>
        <a:bodyPr/>
        <a:lstStyle/>
        <a:p>
          <a:endParaRPr lang="en-US"/>
        </a:p>
      </dgm:t>
    </dgm:pt>
    <dgm:pt modelId="{62C1E098-0436-4296-8D4E-B00206207DB7}" type="pres">
      <dgm:prSet presAssocID="{3B578F85-B90A-4ACA-86EE-CDFAD3375708}" presName="childText" presStyleLbl="bgAcc1" presStyleIdx="0" presStyleCnt="6">
        <dgm:presLayoutVars>
          <dgm:bulletEnabled val="1"/>
        </dgm:presLayoutVars>
      </dgm:prSet>
      <dgm:spPr/>
      <dgm:t>
        <a:bodyPr/>
        <a:lstStyle/>
        <a:p>
          <a:endParaRPr lang="en-US"/>
        </a:p>
      </dgm:t>
    </dgm:pt>
    <dgm:pt modelId="{EBB7A65C-9F6D-4BF8-967B-E455A83626B2}" type="pres">
      <dgm:prSet presAssocID="{BB888E31-7EB8-469A-BA92-811D0845911A}" presName="Name13" presStyleLbl="parChTrans1D2" presStyleIdx="1" presStyleCnt="6"/>
      <dgm:spPr/>
      <dgm:t>
        <a:bodyPr/>
        <a:lstStyle/>
        <a:p>
          <a:endParaRPr lang="en-US"/>
        </a:p>
      </dgm:t>
    </dgm:pt>
    <dgm:pt modelId="{08B48A16-0078-4F84-827A-81A22A21C7B2}" type="pres">
      <dgm:prSet presAssocID="{8047B168-4662-48BF-9887-CFF37D15C494}" presName="childText" presStyleLbl="bgAcc1" presStyleIdx="1" presStyleCnt="6">
        <dgm:presLayoutVars>
          <dgm:bulletEnabled val="1"/>
        </dgm:presLayoutVars>
      </dgm:prSet>
      <dgm:spPr/>
      <dgm:t>
        <a:bodyPr/>
        <a:lstStyle/>
        <a:p>
          <a:endParaRPr lang="en-US"/>
        </a:p>
      </dgm:t>
    </dgm:pt>
    <dgm:pt modelId="{80CCAAD8-D2F1-453B-ACE2-CC756B1733AC}" type="pres">
      <dgm:prSet presAssocID="{1F1B02EE-DD6C-43D6-8EBF-942C653001DC}" presName="root" presStyleCnt="0"/>
      <dgm:spPr/>
    </dgm:pt>
    <dgm:pt modelId="{21F9F5A8-AAAB-4270-80DE-9A935281A2E8}" type="pres">
      <dgm:prSet presAssocID="{1F1B02EE-DD6C-43D6-8EBF-942C653001DC}" presName="rootComposite" presStyleCnt="0"/>
      <dgm:spPr/>
    </dgm:pt>
    <dgm:pt modelId="{BBC79BA3-00CD-4CFD-8F19-E01D587A770A}" type="pres">
      <dgm:prSet presAssocID="{1F1B02EE-DD6C-43D6-8EBF-942C653001DC}" presName="rootText" presStyleLbl="node1" presStyleIdx="1" presStyleCnt="3"/>
      <dgm:spPr/>
      <dgm:t>
        <a:bodyPr/>
        <a:lstStyle/>
        <a:p>
          <a:endParaRPr lang="en-US"/>
        </a:p>
      </dgm:t>
    </dgm:pt>
    <dgm:pt modelId="{5839973F-DA5F-49AA-B706-2C5BD8C84194}" type="pres">
      <dgm:prSet presAssocID="{1F1B02EE-DD6C-43D6-8EBF-942C653001DC}" presName="rootConnector" presStyleLbl="node1" presStyleIdx="1" presStyleCnt="3"/>
      <dgm:spPr/>
      <dgm:t>
        <a:bodyPr/>
        <a:lstStyle/>
        <a:p>
          <a:endParaRPr lang="en-US"/>
        </a:p>
      </dgm:t>
    </dgm:pt>
    <dgm:pt modelId="{C18926F5-1BB8-44EA-851A-F055CAAACFEF}" type="pres">
      <dgm:prSet presAssocID="{1F1B02EE-DD6C-43D6-8EBF-942C653001DC}" presName="childShape" presStyleCnt="0"/>
      <dgm:spPr/>
    </dgm:pt>
    <dgm:pt modelId="{D20FE132-B46B-4C1B-8B20-1242DF9A0AF6}" type="pres">
      <dgm:prSet presAssocID="{5C26271E-71C8-4351-9723-E7B85405E048}" presName="Name13" presStyleLbl="parChTrans1D2" presStyleIdx="2" presStyleCnt="6"/>
      <dgm:spPr/>
      <dgm:t>
        <a:bodyPr/>
        <a:lstStyle/>
        <a:p>
          <a:endParaRPr lang="en-US"/>
        </a:p>
      </dgm:t>
    </dgm:pt>
    <dgm:pt modelId="{B79F2A6B-85A8-433B-9A1C-18A6588D2EAD}" type="pres">
      <dgm:prSet presAssocID="{CC7C50C9-EC16-429C-89BC-C0C97A49BE16}" presName="childText" presStyleLbl="bgAcc1" presStyleIdx="2" presStyleCnt="6">
        <dgm:presLayoutVars>
          <dgm:bulletEnabled val="1"/>
        </dgm:presLayoutVars>
      </dgm:prSet>
      <dgm:spPr/>
      <dgm:t>
        <a:bodyPr/>
        <a:lstStyle/>
        <a:p>
          <a:endParaRPr lang="en-US"/>
        </a:p>
      </dgm:t>
    </dgm:pt>
    <dgm:pt modelId="{33766092-C2CB-4A65-B414-7453F32B204E}" type="pres">
      <dgm:prSet presAssocID="{DB542535-CC8B-44A4-9734-0B9832C0DFA4}" presName="Name13" presStyleLbl="parChTrans1D2" presStyleIdx="3" presStyleCnt="6"/>
      <dgm:spPr/>
      <dgm:t>
        <a:bodyPr/>
        <a:lstStyle/>
        <a:p>
          <a:endParaRPr lang="en-US"/>
        </a:p>
      </dgm:t>
    </dgm:pt>
    <dgm:pt modelId="{B5A8E842-7A2A-4E74-B312-5701FE7A9FB8}" type="pres">
      <dgm:prSet presAssocID="{67F03FA5-9347-47C2-9B59-0A33BC01CBA8}" presName="childText" presStyleLbl="bgAcc1" presStyleIdx="3" presStyleCnt="6">
        <dgm:presLayoutVars>
          <dgm:bulletEnabled val="1"/>
        </dgm:presLayoutVars>
      </dgm:prSet>
      <dgm:spPr/>
      <dgm:t>
        <a:bodyPr/>
        <a:lstStyle/>
        <a:p>
          <a:endParaRPr lang="en-US"/>
        </a:p>
      </dgm:t>
    </dgm:pt>
    <dgm:pt modelId="{0F86D69F-FFEA-493E-97E9-E27F8F0D83B4}" type="pres">
      <dgm:prSet presAssocID="{EA455944-EED5-4E81-B476-E06719BE9D04}" presName="root" presStyleCnt="0"/>
      <dgm:spPr/>
    </dgm:pt>
    <dgm:pt modelId="{27125613-5413-49B2-8B1E-B46DFB820011}" type="pres">
      <dgm:prSet presAssocID="{EA455944-EED5-4E81-B476-E06719BE9D04}" presName="rootComposite" presStyleCnt="0"/>
      <dgm:spPr/>
    </dgm:pt>
    <dgm:pt modelId="{161FAE47-B733-4D36-8E75-C61ADAC109F3}" type="pres">
      <dgm:prSet presAssocID="{EA455944-EED5-4E81-B476-E06719BE9D04}" presName="rootText" presStyleLbl="node1" presStyleIdx="2" presStyleCnt="3"/>
      <dgm:spPr/>
      <dgm:t>
        <a:bodyPr/>
        <a:lstStyle/>
        <a:p>
          <a:endParaRPr lang="en-US"/>
        </a:p>
      </dgm:t>
    </dgm:pt>
    <dgm:pt modelId="{EE5DCD5E-5E31-4FFF-A3A5-8761A02FF6A4}" type="pres">
      <dgm:prSet presAssocID="{EA455944-EED5-4E81-B476-E06719BE9D04}" presName="rootConnector" presStyleLbl="node1" presStyleIdx="2" presStyleCnt="3"/>
      <dgm:spPr/>
      <dgm:t>
        <a:bodyPr/>
        <a:lstStyle/>
        <a:p>
          <a:endParaRPr lang="en-US"/>
        </a:p>
      </dgm:t>
    </dgm:pt>
    <dgm:pt modelId="{5D63AAC9-4D1D-4AB1-B09A-2231881BBA67}" type="pres">
      <dgm:prSet presAssocID="{EA455944-EED5-4E81-B476-E06719BE9D04}" presName="childShape" presStyleCnt="0"/>
      <dgm:spPr/>
    </dgm:pt>
    <dgm:pt modelId="{054AA393-6B8F-4C2A-AEBA-1BA4AFBD5618}" type="pres">
      <dgm:prSet presAssocID="{558B793F-0E80-4E0C-8874-8A5D9E29AC9D}" presName="Name13" presStyleLbl="parChTrans1D2" presStyleIdx="4" presStyleCnt="6"/>
      <dgm:spPr/>
      <dgm:t>
        <a:bodyPr/>
        <a:lstStyle/>
        <a:p>
          <a:endParaRPr lang="en-US"/>
        </a:p>
      </dgm:t>
    </dgm:pt>
    <dgm:pt modelId="{4962912D-4977-48E1-B8C9-37957737F085}" type="pres">
      <dgm:prSet presAssocID="{C12E2F2D-2D30-49BE-9E81-2D975D95A121}" presName="childText" presStyleLbl="bgAcc1" presStyleIdx="4" presStyleCnt="6">
        <dgm:presLayoutVars>
          <dgm:bulletEnabled val="1"/>
        </dgm:presLayoutVars>
      </dgm:prSet>
      <dgm:spPr/>
      <dgm:t>
        <a:bodyPr/>
        <a:lstStyle/>
        <a:p>
          <a:endParaRPr lang="en-US"/>
        </a:p>
      </dgm:t>
    </dgm:pt>
    <dgm:pt modelId="{9FB6FEA5-61B3-4C8F-B893-0C55AD27EC67}" type="pres">
      <dgm:prSet presAssocID="{4E7C5C7E-37BD-4666-A066-5958A02C3093}" presName="Name13" presStyleLbl="parChTrans1D2" presStyleIdx="5" presStyleCnt="6"/>
      <dgm:spPr/>
      <dgm:t>
        <a:bodyPr/>
        <a:lstStyle/>
        <a:p>
          <a:endParaRPr lang="en-US"/>
        </a:p>
      </dgm:t>
    </dgm:pt>
    <dgm:pt modelId="{94A0C8D2-CF96-4CD6-AD27-6E3B26A9B546}" type="pres">
      <dgm:prSet presAssocID="{940CABD6-41F7-4E1C-98EF-FB27728D8AAF}" presName="childText" presStyleLbl="bgAcc1" presStyleIdx="5" presStyleCnt="6">
        <dgm:presLayoutVars>
          <dgm:bulletEnabled val="1"/>
        </dgm:presLayoutVars>
      </dgm:prSet>
      <dgm:spPr/>
      <dgm:t>
        <a:bodyPr/>
        <a:lstStyle/>
        <a:p>
          <a:endParaRPr lang="en-US"/>
        </a:p>
      </dgm:t>
    </dgm:pt>
  </dgm:ptLst>
  <dgm:cxnLst>
    <dgm:cxn modelId="{EAEDDBAF-7DDF-4DF5-A06A-8AE636B7DF05}" srcId="{CC7C50C9-EC16-429C-89BC-C0C97A49BE16}" destId="{88E50A78-E9F7-4A88-AE05-4B7768634AF6}" srcOrd="1" destOrd="0" parTransId="{C4D26D0D-3E1F-4D05-8647-48A7CE3F1E50}" sibTransId="{9EABB0C5-35FF-4B99-8F09-8F7205466CF1}"/>
    <dgm:cxn modelId="{6910BF74-EFEE-4883-BEA6-9E403F4AAD85}" srcId="{89105E4B-4E9D-416D-8DF8-4540CAC9C14C}" destId="{8047B168-4662-48BF-9887-CFF37D15C494}" srcOrd="1" destOrd="0" parTransId="{BB888E31-7EB8-469A-BA92-811D0845911A}" sibTransId="{0F629303-5D44-45B0-8AC8-EBB490C5F23F}"/>
    <dgm:cxn modelId="{3E3639CD-1CC7-43EB-9274-CB6A7BFEA098}" type="presOf" srcId="{C12E2F2D-2D30-49BE-9E81-2D975D95A121}" destId="{4962912D-4977-48E1-B8C9-37957737F085}" srcOrd="0" destOrd="0" presId="urn:microsoft.com/office/officeart/2005/8/layout/hierarchy3"/>
    <dgm:cxn modelId="{41185CA7-8B2D-4FA7-B408-E92D85D222C8}" srcId="{FFC2D4A1-C6FB-43A5-8D02-1A04A85C9BD9}" destId="{89105E4B-4E9D-416D-8DF8-4540CAC9C14C}" srcOrd="0" destOrd="0" parTransId="{EFDE2E81-55C9-4031-893B-7CF335948313}" sibTransId="{67A5821C-B203-42CA-B513-880732D699A7}"/>
    <dgm:cxn modelId="{1D452574-C80C-488F-88FB-74F26D1B3EBD}" srcId="{8047B168-4662-48BF-9887-CFF37D15C494}" destId="{9B1D317C-CB76-4916-81AD-CB365FE43FA7}" srcOrd="1" destOrd="0" parTransId="{08EC5A9A-6243-434A-9505-ED30935847AF}" sibTransId="{2C62B453-82B9-4B68-82C2-3DD7C731413C}"/>
    <dgm:cxn modelId="{F01F7DF0-201B-45FC-A465-C1192F5A8A02}" type="presOf" srcId="{558B793F-0E80-4E0C-8874-8A5D9E29AC9D}" destId="{054AA393-6B8F-4C2A-AEBA-1BA4AFBD5618}" srcOrd="0" destOrd="0" presId="urn:microsoft.com/office/officeart/2005/8/layout/hierarchy3"/>
    <dgm:cxn modelId="{AA8B9C93-42BE-41EF-AA49-9286F630BEF6}" type="presOf" srcId="{20E65F09-F962-46E0-88F7-2EBEBB14D59D}" destId="{B5A8E842-7A2A-4E74-B312-5701FE7A9FB8}" srcOrd="0" destOrd="2" presId="urn:microsoft.com/office/officeart/2005/8/layout/hierarchy3"/>
    <dgm:cxn modelId="{2916A7D7-47B5-4A2D-8EBC-36ED45D81D7E}" srcId="{1F1B02EE-DD6C-43D6-8EBF-942C653001DC}" destId="{CC7C50C9-EC16-429C-89BC-C0C97A49BE16}" srcOrd="0" destOrd="0" parTransId="{5C26271E-71C8-4351-9723-E7B85405E048}" sibTransId="{8C68FEA2-99C4-4AAF-9DE0-7AF87E5FF98E}"/>
    <dgm:cxn modelId="{96936882-17F3-4B84-B44F-00055BA2FC70}" type="presOf" srcId="{FFC2D4A1-C6FB-43A5-8D02-1A04A85C9BD9}" destId="{F552B9E2-5567-477A-8DDF-D22A2CE84DE2}" srcOrd="0" destOrd="0" presId="urn:microsoft.com/office/officeart/2005/8/layout/hierarchy3"/>
    <dgm:cxn modelId="{4038DADF-87FE-42BC-B8D7-1275118BAFE6}" type="presOf" srcId="{940CABD6-41F7-4E1C-98EF-FB27728D8AAF}" destId="{94A0C8D2-CF96-4CD6-AD27-6E3B26A9B546}" srcOrd="0" destOrd="0" presId="urn:microsoft.com/office/officeart/2005/8/layout/hierarchy3"/>
    <dgm:cxn modelId="{FF31B09C-E345-4181-9413-948A3E8AF627}" type="presOf" srcId="{14DA153F-854F-4E70-8561-B09216E0C421}" destId="{08B48A16-0078-4F84-827A-81A22A21C7B2}" srcOrd="0" destOrd="1" presId="urn:microsoft.com/office/officeart/2005/8/layout/hierarchy3"/>
    <dgm:cxn modelId="{FA97A15D-85F4-4907-8DAC-9EBCE344803E}" srcId="{89105E4B-4E9D-416D-8DF8-4540CAC9C14C}" destId="{3B578F85-B90A-4ACA-86EE-CDFAD3375708}" srcOrd="0" destOrd="0" parTransId="{95286974-5A3E-4AB0-87B8-AB4093840483}" sibTransId="{33BD1669-5ADD-4863-B464-8FE33686F3D0}"/>
    <dgm:cxn modelId="{0F84833B-1D46-4906-8187-E85FA27A004E}" srcId="{67F03FA5-9347-47C2-9B59-0A33BC01CBA8}" destId="{399D7EC0-6801-47F3-B2BA-D809446BF434}" srcOrd="0" destOrd="0" parTransId="{D5049E46-FE03-4DB4-8930-D7136D104053}" sibTransId="{96D2E456-F0CA-4FE4-B708-8518E25AE255}"/>
    <dgm:cxn modelId="{14593ADD-B99B-4B6D-97D8-D4DD76E6A60E}" type="presOf" srcId="{5C26271E-71C8-4351-9723-E7B85405E048}" destId="{D20FE132-B46B-4C1B-8B20-1242DF9A0AF6}" srcOrd="0" destOrd="0" presId="urn:microsoft.com/office/officeart/2005/8/layout/hierarchy3"/>
    <dgm:cxn modelId="{EAA4745E-E97E-4378-AB38-284CDDFD231F}" srcId="{8047B168-4662-48BF-9887-CFF37D15C494}" destId="{14DA153F-854F-4E70-8561-B09216E0C421}" srcOrd="0" destOrd="0" parTransId="{E889B1CB-E3DB-47E0-A4DB-BC147515727E}" sibTransId="{2DCA0A09-905C-4E9A-A6AD-DC5BCCAF67F5}"/>
    <dgm:cxn modelId="{F66FD408-3A9A-479E-A9A4-41F1935F1A6D}" srcId="{FFC2D4A1-C6FB-43A5-8D02-1A04A85C9BD9}" destId="{EA455944-EED5-4E81-B476-E06719BE9D04}" srcOrd="2" destOrd="0" parTransId="{EE5F5FBC-871D-47EA-ACC0-13DE23DF91CD}" sibTransId="{C404CBFE-5DFC-4ADA-BA7A-8CA99DB532CF}"/>
    <dgm:cxn modelId="{F266B94C-FB89-44DC-92E3-CD803686057F}" type="presOf" srcId="{CC7C50C9-EC16-429C-89BC-C0C97A49BE16}" destId="{B79F2A6B-85A8-433B-9A1C-18A6588D2EAD}" srcOrd="0" destOrd="0" presId="urn:microsoft.com/office/officeart/2005/8/layout/hierarchy3"/>
    <dgm:cxn modelId="{E5A1AF90-0BB5-4F37-9574-604AB6E5EB5A}" type="presOf" srcId="{89105E4B-4E9D-416D-8DF8-4540CAC9C14C}" destId="{538369F7-8858-44EC-85E9-D615035F20F5}" srcOrd="1" destOrd="0" presId="urn:microsoft.com/office/officeart/2005/8/layout/hierarchy3"/>
    <dgm:cxn modelId="{42E3DD1C-CFBA-4486-BAA7-586E20647B9F}" type="presOf" srcId="{6158D7A5-C057-4E82-B075-CE91CB39BB9D}" destId="{B79F2A6B-85A8-433B-9A1C-18A6588D2EAD}" srcOrd="0" destOrd="1" presId="urn:microsoft.com/office/officeart/2005/8/layout/hierarchy3"/>
    <dgm:cxn modelId="{AF28AD7E-17EB-4608-A845-B7CF87A4BDE7}" type="presOf" srcId="{88E50A78-E9F7-4A88-AE05-4B7768634AF6}" destId="{B79F2A6B-85A8-433B-9A1C-18A6588D2EAD}" srcOrd="0" destOrd="2" presId="urn:microsoft.com/office/officeart/2005/8/layout/hierarchy3"/>
    <dgm:cxn modelId="{F14FC11E-5697-42C8-88D4-285EAE9E22D1}" srcId="{FFC2D4A1-C6FB-43A5-8D02-1A04A85C9BD9}" destId="{1F1B02EE-DD6C-43D6-8EBF-942C653001DC}" srcOrd="1" destOrd="0" parTransId="{502D9830-53FE-4F52-B8BE-788D01F13266}" sibTransId="{5F818920-FD18-4560-BA53-68F0CA849088}"/>
    <dgm:cxn modelId="{BC83823E-A743-4CF9-B74E-A1CBBB5F2021}" srcId="{CC7C50C9-EC16-429C-89BC-C0C97A49BE16}" destId="{6158D7A5-C057-4E82-B075-CE91CB39BB9D}" srcOrd="0" destOrd="0" parTransId="{5C0C843B-AD6A-4F06-8CC5-F9321C4C143A}" sibTransId="{9A4D9565-EFEC-4224-8465-23BF6AC7B941}"/>
    <dgm:cxn modelId="{DF619306-4075-4676-842D-6E754C98FE0E}" type="presOf" srcId="{BB888E31-7EB8-469A-BA92-811D0845911A}" destId="{EBB7A65C-9F6D-4BF8-967B-E455A83626B2}" srcOrd="0" destOrd="0" presId="urn:microsoft.com/office/officeart/2005/8/layout/hierarchy3"/>
    <dgm:cxn modelId="{E08F4A67-4B2D-4D6F-96C1-11415E688D67}" type="presOf" srcId="{EA455944-EED5-4E81-B476-E06719BE9D04}" destId="{161FAE47-B733-4D36-8E75-C61ADAC109F3}" srcOrd="0" destOrd="0" presId="urn:microsoft.com/office/officeart/2005/8/layout/hierarchy3"/>
    <dgm:cxn modelId="{7547B1A4-6C9C-46C6-BB3F-7214BDC6A387}" type="presOf" srcId="{4E7C5C7E-37BD-4666-A066-5958A02C3093}" destId="{9FB6FEA5-61B3-4C8F-B893-0C55AD27EC67}" srcOrd="0" destOrd="0" presId="urn:microsoft.com/office/officeart/2005/8/layout/hierarchy3"/>
    <dgm:cxn modelId="{FA57C441-D2B3-40E4-9026-6B0F3C40B3A2}" type="presOf" srcId="{399D7EC0-6801-47F3-B2BA-D809446BF434}" destId="{B5A8E842-7A2A-4E74-B312-5701FE7A9FB8}" srcOrd="0" destOrd="1" presId="urn:microsoft.com/office/officeart/2005/8/layout/hierarchy3"/>
    <dgm:cxn modelId="{C06CD615-A3FF-4446-B26F-A3E5FEE82432}" type="presOf" srcId="{8047B168-4662-48BF-9887-CFF37D15C494}" destId="{08B48A16-0078-4F84-827A-81A22A21C7B2}" srcOrd="0" destOrd="0" presId="urn:microsoft.com/office/officeart/2005/8/layout/hierarchy3"/>
    <dgm:cxn modelId="{9C171C92-76DE-4134-95E9-EB323D6EFE34}" type="presOf" srcId="{67F03FA5-9347-47C2-9B59-0A33BC01CBA8}" destId="{B5A8E842-7A2A-4E74-B312-5701FE7A9FB8}" srcOrd="0" destOrd="0" presId="urn:microsoft.com/office/officeart/2005/8/layout/hierarchy3"/>
    <dgm:cxn modelId="{553CDAD9-11DA-4EB6-9848-0C1265F52C57}" srcId="{EA455944-EED5-4E81-B476-E06719BE9D04}" destId="{C12E2F2D-2D30-49BE-9E81-2D975D95A121}" srcOrd="0" destOrd="0" parTransId="{558B793F-0E80-4E0C-8874-8A5D9E29AC9D}" sibTransId="{A5052B84-0683-41EA-9E22-FE76ED0F2E69}"/>
    <dgm:cxn modelId="{23055969-8D82-4487-9302-A1419152882E}" type="presOf" srcId="{89105E4B-4E9D-416D-8DF8-4540CAC9C14C}" destId="{66464C08-71B4-4B48-9F94-394684568084}" srcOrd="0" destOrd="0" presId="urn:microsoft.com/office/officeart/2005/8/layout/hierarchy3"/>
    <dgm:cxn modelId="{B53BBC5B-8DB4-4037-B060-C7BA82928B3A}" type="presOf" srcId="{1F1B02EE-DD6C-43D6-8EBF-942C653001DC}" destId="{BBC79BA3-00CD-4CFD-8F19-E01D587A770A}" srcOrd="0" destOrd="0" presId="urn:microsoft.com/office/officeart/2005/8/layout/hierarchy3"/>
    <dgm:cxn modelId="{BABD3E08-E2C5-4FBB-9235-9B038796D7BC}" type="presOf" srcId="{1F1B02EE-DD6C-43D6-8EBF-942C653001DC}" destId="{5839973F-DA5F-49AA-B706-2C5BD8C84194}" srcOrd="1" destOrd="0" presId="urn:microsoft.com/office/officeart/2005/8/layout/hierarchy3"/>
    <dgm:cxn modelId="{D7975543-9900-489A-88B3-538A6DD69C05}" srcId="{67F03FA5-9347-47C2-9B59-0A33BC01CBA8}" destId="{20E65F09-F962-46E0-88F7-2EBEBB14D59D}" srcOrd="1" destOrd="0" parTransId="{9BB78D5F-D09B-45C7-A4AE-64D9A054A2C7}" sibTransId="{6A08FBE8-4BF6-493A-A156-26F4D13D417B}"/>
    <dgm:cxn modelId="{1C03E851-CBDF-421F-9A05-3C6B5406817D}" srcId="{1F1B02EE-DD6C-43D6-8EBF-942C653001DC}" destId="{67F03FA5-9347-47C2-9B59-0A33BC01CBA8}" srcOrd="1" destOrd="0" parTransId="{DB542535-CC8B-44A4-9734-0B9832C0DFA4}" sibTransId="{ED732DFA-26C1-4582-858E-429EA77D586E}"/>
    <dgm:cxn modelId="{2AC44A19-F241-4823-85DE-14F052A70A9E}" type="presOf" srcId="{3B578F85-B90A-4ACA-86EE-CDFAD3375708}" destId="{62C1E098-0436-4296-8D4E-B00206207DB7}" srcOrd="0" destOrd="0" presId="urn:microsoft.com/office/officeart/2005/8/layout/hierarchy3"/>
    <dgm:cxn modelId="{8914425B-9B5A-4983-BD60-1709A030EE41}" type="presOf" srcId="{95286974-5A3E-4AB0-87B8-AB4093840483}" destId="{47540991-BD99-4EDC-8D4D-AB7D29C2618A}" srcOrd="0" destOrd="0" presId="urn:microsoft.com/office/officeart/2005/8/layout/hierarchy3"/>
    <dgm:cxn modelId="{0869B16E-9836-4725-AAC5-313F541C4C11}" type="presOf" srcId="{EA455944-EED5-4E81-B476-E06719BE9D04}" destId="{EE5DCD5E-5E31-4FFF-A3A5-8761A02FF6A4}" srcOrd="1" destOrd="0" presId="urn:microsoft.com/office/officeart/2005/8/layout/hierarchy3"/>
    <dgm:cxn modelId="{2324E723-50F3-4870-B3FB-4EEB09C3CB29}" type="presOf" srcId="{DB542535-CC8B-44A4-9734-0B9832C0DFA4}" destId="{33766092-C2CB-4A65-B414-7453F32B204E}" srcOrd="0" destOrd="0" presId="urn:microsoft.com/office/officeart/2005/8/layout/hierarchy3"/>
    <dgm:cxn modelId="{F7D6B5F4-6D72-4C71-833D-A0FDCEC51DFF}" srcId="{EA455944-EED5-4E81-B476-E06719BE9D04}" destId="{940CABD6-41F7-4E1C-98EF-FB27728D8AAF}" srcOrd="1" destOrd="0" parTransId="{4E7C5C7E-37BD-4666-A066-5958A02C3093}" sibTransId="{2E5BD559-2064-4B40-9DFD-2B12EBC183B1}"/>
    <dgm:cxn modelId="{B0BCA381-3E69-424E-8016-5EE9F604DD75}" type="presOf" srcId="{9B1D317C-CB76-4916-81AD-CB365FE43FA7}" destId="{08B48A16-0078-4F84-827A-81A22A21C7B2}" srcOrd="0" destOrd="2" presId="urn:microsoft.com/office/officeart/2005/8/layout/hierarchy3"/>
    <dgm:cxn modelId="{B1AFA2BB-96EE-41F1-AFAA-CCAA4D7300C0}" type="presParOf" srcId="{F552B9E2-5567-477A-8DDF-D22A2CE84DE2}" destId="{83DFB019-A436-4A93-97FC-07FDD7C56DB7}" srcOrd="0" destOrd="0" presId="urn:microsoft.com/office/officeart/2005/8/layout/hierarchy3"/>
    <dgm:cxn modelId="{0D4BB6AC-1418-4A25-A66B-6C01B93496B1}" type="presParOf" srcId="{83DFB019-A436-4A93-97FC-07FDD7C56DB7}" destId="{AA198AED-EE20-4836-BD8D-B9B7D818D621}" srcOrd="0" destOrd="0" presId="urn:microsoft.com/office/officeart/2005/8/layout/hierarchy3"/>
    <dgm:cxn modelId="{BB44032C-782B-4762-BADF-268C2B90E220}" type="presParOf" srcId="{AA198AED-EE20-4836-BD8D-B9B7D818D621}" destId="{66464C08-71B4-4B48-9F94-394684568084}" srcOrd="0" destOrd="0" presId="urn:microsoft.com/office/officeart/2005/8/layout/hierarchy3"/>
    <dgm:cxn modelId="{2F084C04-53B5-4AC4-A9D0-2ED5110B062E}" type="presParOf" srcId="{AA198AED-EE20-4836-BD8D-B9B7D818D621}" destId="{538369F7-8858-44EC-85E9-D615035F20F5}" srcOrd="1" destOrd="0" presId="urn:microsoft.com/office/officeart/2005/8/layout/hierarchy3"/>
    <dgm:cxn modelId="{29152617-4199-45EB-A83F-77000623AC75}" type="presParOf" srcId="{83DFB019-A436-4A93-97FC-07FDD7C56DB7}" destId="{0196F1A7-0C3D-40B4-BAD3-438D9C52C73E}" srcOrd="1" destOrd="0" presId="urn:microsoft.com/office/officeart/2005/8/layout/hierarchy3"/>
    <dgm:cxn modelId="{8CF61001-5247-45B8-B8EF-8E4A294263BA}" type="presParOf" srcId="{0196F1A7-0C3D-40B4-BAD3-438D9C52C73E}" destId="{47540991-BD99-4EDC-8D4D-AB7D29C2618A}" srcOrd="0" destOrd="0" presId="urn:microsoft.com/office/officeart/2005/8/layout/hierarchy3"/>
    <dgm:cxn modelId="{AF925332-C600-4DC6-850D-0575803BFBBE}" type="presParOf" srcId="{0196F1A7-0C3D-40B4-BAD3-438D9C52C73E}" destId="{62C1E098-0436-4296-8D4E-B00206207DB7}" srcOrd="1" destOrd="0" presId="urn:microsoft.com/office/officeart/2005/8/layout/hierarchy3"/>
    <dgm:cxn modelId="{6FF3738C-2AA4-4880-B2B4-616D010352F5}" type="presParOf" srcId="{0196F1A7-0C3D-40B4-BAD3-438D9C52C73E}" destId="{EBB7A65C-9F6D-4BF8-967B-E455A83626B2}" srcOrd="2" destOrd="0" presId="urn:microsoft.com/office/officeart/2005/8/layout/hierarchy3"/>
    <dgm:cxn modelId="{98E16531-4EE7-4DA7-A27D-F71CBB8DAF36}" type="presParOf" srcId="{0196F1A7-0C3D-40B4-BAD3-438D9C52C73E}" destId="{08B48A16-0078-4F84-827A-81A22A21C7B2}" srcOrd="3" destOrd="0" presId="urn:microsoft.com/office/officeart/2005/8/layout/hierarchy3"/>
    <dgm:cxn modelId="{E2D63BA0-BD5D-4779-A12A-9E38921FC3C9}" type="presParOf" srcId="{F552B9E2-5567-477A-8DDF-D22A2CE84DE2}" destId="{80CCAAD8-D2F1-453B-ACE2-CC756B1733AC}" srcOrd="1" destOrd="0" presId="urn:microsoft.com/office/officeart/2005/8/layout/hierarchy3"/>
    <dgm:cxn modelId="{2F1C5C7D-6358-4876-872B-B51EEAEF3B47}" type="presParOf" srcId="{80CCAAD8-D2F1-453B-ACE2-CC756B1733AC}" destId="{21F9F5A8-AAAB-4270-80DE-9A935281A2E8}" srcOrd="0" destOrd="0" presId="urn:microsoft.com/office/officeart/2005/8/layout/hierarchy3"/>
    <dgm:cxn modelId="{39BEBC4C-7E60-4DD3-B79B-F899A26C7F8B}" type="presParOf" srcId="{21F9F5A8-AAAB-4270-80DE-9A935281A2E8}" destId="{BBC79BA3-00CD-4CFD-8F19-E01D587A770A}" srcOrd="0" destOrd="0" presId="urn:microsoft.com/office/officeart/2005/8/layout/hierarchy3"/>
    <dgm:cxn modelId="{7F1352D8-8833-45CC-949B-83B514AA22D0}" type="presParOf" srcId="{21F9F5A8-AAAB-4270-80DE-9A935281A2E8}" destId="{5839973F-DA5F-49AA-B706-2C5BD8C84194}" srcOrd="1" destOrd="0" presId="urn:microsoft.com/office/officeart/2005/8/layout/hierarchy3"/>
    <dgm:cxn modelId="{544B9567-2E6F-4893-90B2-21EC253A4973}" type="presParOf" srcId="{80CCAAD8-D2F1-453B-ACE2-CC756B1733AC}" destId="{C18926F5-1BB8-44EA-851A-F055CAAACFEF}" srcOrd="1" destOrd="0" presId="urn:microsoft.com/office/officeart/2005/8/layout/hierarchy3"/>
    <dgm:cxn modelId="{672511D9-B64D-4C6B-97F6-9023557B3AA9}" type="presParOf" srcId="{C18926F5-1BB8-44EA-851A-F055CAAACFEF}" destId="{D20FE132-B46B-4C1B-8B20-1242DF9A0AF6}" srcOrd="0" destOrd="0" presId="urn:microsoft.com/office/officeart/2005/8/layout/hierarchy3"/>
    <dgm:cxn modelId="{A04E8DF3-B71E-4049-8158-E2C7D0A58211}" type="presParOf" srcId="{C18926F5-1BB8-44EA-851A-F055CAAACFEF}" destId="{B79F2A6B-85A8-433B-9A1C-18A6588D2EAD}" srcOrd="1" destOrd="0" presId="urn:microsoft.com/office/officeart/2005/8/layout/hierarchy3"/>
    <dgm:cxn modelId="{8F9592B3-662D-41B7-B9B9-A1A8FACCC2EC}" type="presParOf" srcId="{C18926F5-1BB8-44EA-851A-F055CAAACFEF}" destId="{33766092-C2CB-4A65-B414-7453F32B204E}" srcOrd="2" destOrd="0" presId="urn:microsoft.com/office/officeart/2005/8/layout/hierarchy3"/>
    <dgm:cxn modelId="{1D60BC64-6C31-4860-BDA2-BDD2FF7B34F6}" type="presParOf" srcId="{C18926F5-1BB8-44EA-851A-F055CAAACFEF}" destId="{B5A8E842-7A2A-4E74-B312-5701FE7A9FB8}" srcOrd="3" destOrd="0" presId="urn:microsoft.com/office/officeart/2005/8/layout/hierarchy3"/>
    <dgm:cxn modelId="{AB1DD7CE-BE07-467E-BACD-00FCFF3E5387}" type="presParOf" srcId="{F552B9E2-5567-477A-8DDF-D22A2CE84DE2}" destId="{0F86D69F-FFEA-493E-97E9-E27F8F0D83B4}" srcOrd="2" destOrd="0" presId="urn:microsoft.com/office/officeart/2005/8/layout/hierarchy3"/>
    <dgm:cxn modelId="{E7C56A91-54E2-4BA5-958B-AAA629C2E126}" type="presParOf" srcId="{0F86D69F-FFEA-493E-97E9-E27F8F0D83B4}" destId="{27125613-5413-49B2-8B1E-B46DFB820011}" srcOrd="0" destOrd="0" presId="urn:microsoft.com/office/officeart/2005/8/layout/hierarchy3"/>
    <dgm:cxn modelId="{87F9A394-78DE-44EC-9C7C-91AC15DCAA5C}" type="presParOf" srcId="{27125613-5413-49B2-8B1E-B46DFB820011}" destId="{161FAE47-B733-4D36-8E75-C61ADAC109F3}" srcOrd="0" destOrd="0" presId="urn:microsoft.com/office/officeart/2005/8/layout/hierarchy3"/>
    <dgm:cxn modelId="{0C643642-8671-4841-A93B-08A3E1653865}" type="presParOf" srcId="{27125613-5413-49B2-8B1E-B46DFB820011}" destId="{EE5DCD5E-5E31-4FFF-A3A5-8761A02FF6A4}" srcOrd="1" destOrd="0" presId="urn:microsoft.com/office/officeart/2005/8/layout/hierarchy3"/>
    <dgm:cxn modelId="{0C23B0F2-05FF-48AF-AEA1-0C3C330054D4}" type="presParOf" srcId="{0F86D69F-FFEA-493E-97E9-E27F8F0D83B4}" destId="{5D63AAC9-4D1D-4AB1-B09A-2231881BBA67}" srcOrd="1" destOrd="0" presId="urn:microsoft.com/office/officeart/2005/8/layout/hierarchy3"/>
    <dgm:cxn modelId="{5DAE34AC-8447-4C6F-A087-3C8816743E2A}" type="presParOf" srcId="{5D63AAC9-4D1D-4AB1-B09A-2231881BBA67}" destId="{054AA393-6B8F-4C2A-AEBA-1BA4AFBD5618}" srcOrd="0" destOrd="0" presId="urn:microsoft.com/office/officeart/2005/8/layout/hierarchy3"/>
    <dgm:cxn modelId="{2D20445D-BC55-407E-A9E9-172BFAF0E853}" type="presParOf" srcId="{5D63AAC9-4D1D-4AB1-B09A-2231881BBA67}" destId="{4962912D-4977-48E1-B8C9-37957737F085}" srcOrd="1" destOrd="0" presId="urn:microsoft.com/office/officeart/2005/8/layout/hierarchy3"/>
    <dgm:cxn modelId="{A00AE17E-6106-418B-92AE-3D39CBBDCE5C}" type="presParOf" srcId="{5D63AAC9-4D1D-4AB1-B09A-2231881BBA67}" destId="{9FB6FEA5-61B3-4C8F-B893-0C55AD27EC67}" srcOrd="2" destOrd="0" presId="urn:microsoft.com/office/officeart/2005/8/layout/hierarchy3"/>
    <dgm:cxn modelId="{9541CBB2-E622-4068-A89B-72AE6E2778F3}" type="presParOf" srcId="{5D63AAC9-4D1D-4AB1-B09A-2231881BBA67}" destId="{94A0C8D2-CF96-4CD6-AD27-6E3B26A9B546}"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64C08-71B4-4B48-9F94-394684568084}">
      <dsp:nvSpPr>
        <dsp:cNvPr id="0" name=""/>
        <dsp:cNvSpPr/>
      </dsp:nvSpPr>
      <dsp:spPr>
        <a:xfrm>
          <a:off x="1035" y="240910"/>
          <a:ext cx="2422257" cy="1211128"/>
        </a:xfrm>
        <a:prstGeom prst="roundRect">
          <a:avLst>
            <a:gd name="adj" fmla="val 10000"/>
          </a:avLst>
        </a:prstGeom>
        <a:solidFill>
          <a:schemeClr val="tx2">
            <a:lumMod val="65000"/>
            <a:lumOff val="3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295" tIns="49530" rIns="74295" bIns="49530" numCol="1" spcCol="1270" anchor="ctr" anchorCtr="0">
          <a:noAutofit/>
        </a:bodyPr>
        <a:lstStyle/>
        <a:p>
          <a:pPr lvl="0" algn="ctr" defTabSz="1733550">
            <a:lnSpc>
              <a:spcPct val="90000"/>
            </a:lnSpc>
            <a:spcBef>
              <a:spcPct val="0"/>
            </a:spcBef>
            <a:spcAft>
              <a:spcPct val="35000"/>
            </a:spcAft>
          </a:pPr>
          <a:r>
            <a:rPr lang="pt-PT" sz="3900" kern="1200" noProof="0" dirty="0" smtClean="0"/>
            <a:t>Térmicas</a:t>
          </a:r>
          <a:endParaRPr lang="pt-PT" sz="3900" kern="1200" noProof="0" dirty="0"/>
        </a:p>
      </dsp:txBody>
      <dsp:txXfrm>
        <a:off x="36508" y="276383"/>
        <a:ext cx="2351311" cy="1140182"/>
      </dsp:txXfrm>
    </dsp:sp>
    <dsp:sp modelId="{47540991-BD99-4EDC-8D4D-AB7D29C2618A}">
      <dsp:nvSpPr>
        <dsp:cNvPr id="0" name=""/>
        <dsp:cNvSpPr/>
      </dsp:nvSpPr>
      <dsp:spPr>
        <a:xfrm>
          <a:off x="243260" y="1452039"/>
          <a:ext cx="242225" cy="908346"/>
        </a:xfrm>
        <a:custGeom>
          <a:avLst/>
          <a:gdLst/>
          <a:ahLst/>
          <a:cxnLst/>
          <a:rect l="0" t="0" r="0" b="0"/>
          <a:pathLst>
            <a:path>
              <a:moveTo>
                <a:pt x="0" y="0"/>
              </a:moveTo>
              <a:lnTo>
                <a:pt x="0" y="908346"/>
              </a:lnTo>
              <a:lnTo>
                <a:pt x="242225" y="9083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C1E098-0436-4296-8D4E-B00206207DB7}">
      <dsp:nvSpPr>
        <dsp:cNvPr id="0" name=""/>
        <dsp:cNvSpPr/>
      </dsp:nvSpPr>
      <dsp:spPr>
        <a:xfrm>
          <a:off x="485486" y="1754821"/>
          <a:ext cx="1937805" cy="121112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ts val="0"/>
            </a:spcAft>
          </a:pPr>
          <a:r>
            <a:rPr lang="pt-PT" sz="2100" kern="1200" noProof="0" dirty="0" smtClean="0"/>
            <a:t>Incandescente</a:t>
          </a:r>
          <a:endParaRPr lang="pt-PT" sz="2100" kern="1200" noProof="0" dirty="0"/>
        </a:p>
        <a:p>
          <a:pPr lvl="0" algn="ctr" defTabSz="933450">
            <a:lnSpc>
              <a:spcPct val="90000"/>
            </a:lnSpc>
            <a:spcBef>
              <a:spcPct val="0"/>
            </a:spcBef>
            <a:spcAft>
              <a:spcPts val="0"/>
            </a:spcAft>
          </a:pPr>
          <a:r>
            <a:rPr lang="pt-PT" sz="1800" kern="1200" noProof="0" dirty="0"/>
            <a:t>(</a:t>
          </a:r>
          <a:r>
            <a:rPr lang="pt-PT" sz="1800" kern="1200" noProof="0" dirty="0" smtClean="0"/>
            <a:t>Convencional</a:t>
          </a:r>
          <a:r>
            <a:rPr lang="pt-PT" sz="1800" kern="1200" noProof="0" dirty="0"/>
            <a:t>)</a:t>
          </a:r>
        </a:p>
      </dsp:txBody>
      <dsp:txXfrm>
        <a:off x="520959" y="1790294"/>
        <a:ext cx="1866859" cy="1140182"/>
      </dsp:txXfrm>
    </dsp:sp>
    <dsp:sp modelId="{EBB7A65C-9F6D-4BF8-967B-E455A83626B2}">
      <dsp:nvSpPr>
        <dsp:cNvPr id="0" name=""/>
        <dsp:cNvSpPr/>
      </dsp:nvSpPr>
      <dsp:spPr>
        <a:xfrm>
          <a:off x="243260" y="1452039"/>
          <a:ext cx="242225" cy="2422257"/>
        </a:xfrm>
        <a:custGeom>
          <a:avLst/>
          <a:gdLst/>
          <a:ahLst/>
          <a:cxnLst/>
          <a:rect l="0" t="0" r="0" b="0"/>
          <a:pathLst>
            <a:path>
              <a:moveTo>
                <a:pt x="0" y="0"/>
              </a:moveTo>
              <a:lnTo>
                <a:pt x="0" y="2422257"/>
              </a:lnTo>
              <a:lnTo>
                <a:pt x="242225" y="242225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B48A16-0078-4F84-827A-81A22A21C7B2}">
      <dsp:nvSpPr>
        <dsp:cNvPr id="0" name=""/>
        <dsp:cNvSpPr/>
      </dsp:nvSpPr>
      <dsp:spPr>
        <a:xfrm>
          <a:off x="485486" y="3268732"/>
          <a:ext cx="1937805" cy="121112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t" anchorCtr="0">
          <a:noAutofit/>
        </a:bodyPr>
        <a:lstStyle/>
        <a:p>
          <a:pPr lvl="0" algn="l" defTabSz="977900">
            <a:lnSpc>
              <a:spcPct val="90000"/>
            </a:lnSpc>
            <a:spcBef>
              <a:spcPct val="0"/>
            </a:spcBef>
            <a:spcAft>
              <a:spcPts val="0"/>
            </a:spcAft>
          </a:pPr>
          <a:r>
            <a:rPr lang="pt-PT" sz="2200" kern="1200" noProof="0" dirty="0" smtClean="0"/>
            <a:t>Halogénio</a:t>
          </a:r>
          <a:endParaRPr lang="pt-PT" sz="2200" kern="1200" noProof="0" dirty="0"/>
        </a:p>
        <a:p>
          <a:pPr lvl="0" algn="l" defTabSz="977900">
            <a:lnSpc>
              <a:spcPct val="90000"/>
            </a:lnSpc>
            <a:spcBef>
              <a:spcPct val="0"/>
            </a:spcBef>
            <a:spcAft>
              <a:spcPts val="0"/>
            </a:spcAft>
          </a:pPr>
          <a:r>
            <a:rPr lang="pt-PT" sz="1800" kern="1200" noProof="0" dirty="0" smtClean="0"/>
            <a:t>Incandescente</a:t>
          </a:r>
          <a:endParaRPr lang="pt-PT" sz="1800" kern="1200" noProof="0" dirty="0"/>
        </a:p>
        <a:p>
          <a:pPr marL="171450" lvl="1" indent="-171450" algn="l" defTabSz="755650">
            <a:lnSpc>
              <a:spcPct val="90000"/>
            </a:lnSpc>
            <a:spcBef>
              <a:spcPct val="0"/>
            </a:spcBef>
            <a:spcAft>
              <a:spcPct val="15000"/>
            </a:spcAft>
            <a:buChar char="••"/>
          </a:pPr>
          <a:r>
            <a:rPr lang="pt-PT" sz="1700" kern="1200" noProof="0" dirty="0" smtClean="0"/>
            <a:t>Alta tensão</a:t>
          </a:r>
          <a:endParaRPr lang="pt-PT" sz="1700" kern="1200" noProof="0" dirty="0"/>
        </a:p>
        <a:p>
          <a:pPr marL="171450" lvl="1" indent="-171450" algn="l" defTabSz="755650">
            <a:lnSpc>
              <a:spcPct val="90000"/>
            </a:lnSpc>
            <a:spcBef>
              <a:spcPct val="0"/>
            </a:spcBef>
            <a:spcAft>
              <a:spcPct val="15000"/>
            </a:spcAft>
            <a:buChar char="••"/>
          </a:pPr>
          <a:r>
            <a:rPr lang="pt-PT" sz="1700" kern="1200" noProof="0" dirty="0" smtClean="0"/>
            <a:t>Baixa tensão</a:t>
          </a:r>
          <a:endParaRPr lang="pt-PT" sz="1700" kern="1200" noProof="0" dirty="0"/>
        </a:p>
      </dsp:txBody>
      <dsp:txXfrm>
        <a:off x="520959" y="3304205"/>
        <a:ext cx="1866859" cy="1140182"/>
      </dsp:txXfrm>
    </dsp:sp>
    <dsp:sp modelId="{BBC79BA3-00CD-4CFD-8F19-E01D587A770A}">
      <dsp:nvSpPr>
        <dsp:cNvPr id="0" name=""/>
        <dsp:cNvSpPr/>
      </dsp:nvSpPr>
      <dsp:spPr>
        <a:xfrm>
          <a:off x="3028856" y="240910"/>
          <a:ext cx="2422257" cy="1211128"/>
        </a:xfrm>
        <a:prstGeom prst="roundRect">
          <a:avLst>
            <a:gd name="adj" fmla="val 10000"/>
          </a:avLst>
        </a:prstGeom>
        <a:solidFill>
          <a:schemeClr val="tx2">
            <a:lumMod val="65000"/>
            <a:lumOff val="3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295" tIns="49530" rIns="74295" bIns="49530" numCol="1" spcCol="1270" anchor="ctr" anchorCtr="0">
          <a:noAutofit/>
        </a:bodyPr>
        <a:lstStyle/>
        <a:p>
          <a:pPr lvl="0" algn="ctr" defTabSz="1733550">
            <a:lnSpc>
              <a:spcPct val="90000"/>
            </a:lnSpc>
            <a:spcBef>
              <a:spcPct val="0"/>
            </a:spcBef>
            <a:spcAft>
              <a:spcPct val="35000"/>
            </a:spcAft>
          </a:pPr>
          <a:r>
            <a:rPr lang="pt-PT" sz="3900" kern="1200" noProof="0" dirty="0" smtClean="0"/>
            <a:t>Descarga</a:t>
          </a:r>
          <a:endParaRPr lang="pt-PT" sz="3900" kern="1200" noProof="0" dirty="0"/>
        </a:p>
      </dsp:txBody>
      <dsp:txXfrm>
        <a:off x="3064329" y="276383"/>
        <a:ext cx="2351311" cy="1140182"/>
      </dsp:txXfrm>
    </dsp:sp>
    <dsp:sp modelId="{D20FE132-B46B-4C1B-8B20-1242DF9A0AF6}">
      <dsp:nvSpPr>
        <dsp:cNvPr id="0" name=""/>
        <dsp:cNvSpPr/>
      </dsp:nvSpPr>
      <dsp:spPr>
        <a:xfrm>
          <a:off x="3271082" y="1452039"/>
          <a:ext cx="242225" cy="908346"/>
        </a:xfrm>
        <a:custGeom>
          <a:avLst/>
          <a:gdLst/>
          <a:ahLst/>
          <a:cxnLst/>
          <a:rect l="0" t="0" r="0" b="0"/>
          <a:pathLst>
            <a:path>
              <a:moveTo>
                <a:pt x="0" y="0"/>
              </a:moveTo>
              <a:lnTo>
                <a:pt x="0" y="908346"/>
              </a:lnTo>
              <a:lnTo>
                <a:pt x="242225" y="9083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9F2A6B-85A8-433B-9A1C-18A6588D2EAD}">
      <dsp:nvSpPr>
        <dsp:cNvPr id="0" name=""/>
        <dsp:cNvSpPr/>
      </dsp:nvSpPr>
      <dsp:spPr>
        <a:xfrm>
          <a:off x="3513308" y="1754821"/>
          <a:ext cx="1937805" cy="121112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t" anchorCtr="0">
          <a:noAutofit/>
        </a:bodyPr>
        <a:lstStyle/>
        <a:p>
          <a:pPr lvl="0" algn="l" defTabSz="889000">
            <a:lnSpc>
              <a:spcPct val="90000"/>
            </a:lnSpc>
            <a:spcBef>
              <a:spcPct val="0"/>
            </a:spcBef>
            <a:spcAft>
              <a:spcPct val="35000"/>
            </a:spcAft>
            <a:buNone/>
          </a:pPr>
          <a:r>
            <a:rPr lang="pt-PT" sz="2000" b="1" kern="1200" noProof="0" dirty="0" smtClean="0">
              <a:solidFill>
                <a:srgbClr val="0070C0"/>
              </a:solidFill>
            </a:rPr>
            <a:t>Alta pressão</a:t>
          </a:r>
          <a:endParaRPr lang="pt-PT" sz="2000" b="1" kern="1200" noProof="0" dirty="0">
            <a:solidFill>
              <a:srgbClr val="0070C0"/>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pt-PT" sz="1600" b="1" kern="1200" noProof="0" dirty="0" smtClean="0">
              <a:solidFill>
                <a:srgbClr val="0070C0"/>
              </a:solidFill>
            </a:rPr>
            <a:t>Sódio</a:t>
          </a:r>
          <a:endParaRPr lang="pt-PT" sz="1600" b="1" kern="1200" noProof="0" dirty="0">
            <a:solidFill>
              <a:srgbClr val="0070C0"/>
            </a:solidFill>
          </a:endParaRPr>
        </a:p>
        <a:p>
          <a:pPr marL="171450" lvl="1" indent="-171450" algn="l" defTabSz="711200">
            <a:lnSpc>
              <a:spcPct val="90000"/>
            </a:lnSpc>
            <a:spcBef>
              <a:spcPct val="0"/>
            </a:spcBef>
            <a:spcAft>
              <a:spcPct val="15000"/>
            </a:spcAft>
            <a:buChar char="••"/>
          </a:pPr>
          <a:r>
            <a:rPr lang="pt-PT" sz="1600" b="1" kern="1200" noProof="0" dirty="0" smtClean="0">
              <a:solidFill>
                <a:srgbClr val="0070C0"/>
              </a:solidFill>
            </a:rPr>
            <a:t>Mercúrio</a:t>
          </a:r>
          <a:endParaRPr lang="pt-PT" sz="1600" b="1" kern="1200" noProof="0" dirty="0">
            <a:solidFill>
              <a:srgbClr val="0070C0"/>
            </a:solidFill>
          </a:endParaRPr>
        </a:p>
      </dsp:txBody>
      <dsp:txXfrm>
        <a:off x="3548781" y="1790294"/>
        <a:ext cx="1866859" cy="1140182"/>
      </dsp:txXfrm>
    </dsp:sp>
    <dsp:sp modelId="{33766092-C2CB-4A65-B414-7453F32B204E}">
      <dsp:nvSpPr>
        <dsp:cNvPr id="0" name=""/>
        <dsp:cNvSpPr/>
      </dsp:nvSpPr>
      <dsp:spPr>
        <a:xfrm>
          <a:off x="3271082" y="1452039"/>
          <a:ext cx="242225" cy="2422257"/>
        </a:xfrm>
        <a:custGeom>
          <a:avLst/>
          <a:gdLst/>
          <a:ahLst/>
          <a:cxnLst/>
          <a:rect l="0" t="0" r="0" b="0"/>
          <a:pathLst>
            <a:path>
              <a:moveTo>
                <a:pt x="0" y="0"/>
              </a:moveTo>
              <a:lnTo>
                <a:pt x="0" y="2422257"/>
              </a:lnTo>
              <a:lnTo>
                <a:pt x="242225" y="242225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A8E842-7A2A-4E74-B312-5701FE7A9FB8}">
      <dsp:nvSpPr>
        <dsp:cNvPr id="0" name=""/>
        <dsp:cNvSpPr/>
      </dsp:nvSpPr>
      <dsp:spPr>
        <a:xfrm>
          <a:off x="3513308" y="3268732"/>
          <a:ext cx="1937805" cy="121112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t" anchorCtr="0">
          <a:noAutofit/>
        </a:bodyPr>
        <a:lstStyle/>
        <a:p>
          <a:pPr lvl="0" algn="l" defTabSz="889000">
            <a:lnSpc>
              <a:spcPct val="90000"/>
            </a:lnSpc>
            <a:spcBef>
              <a:spcPct val="0"/>
            </a:spcBef>
            <a:spcAft>
              <a:spcPct val="35000"/>
            </a:spcAft>
          </a:pPr>
          <a:r>
            <a:rPr lang="pt-PT" sz="2000" b="1" kern="1200" noProof="0" dirty="0" smtClean="0">
              <a:solidFill>
                <a:srgbClr val="0070C0"/>
              </a:solidFill>
            </a:rPr>
            <a:t>Baixa pressão</a:t>
          </a:r>
          <a:endParaRPr lang="pt-PT" sz="2000" b="1" kern="1200" noProof="0" dirty="0">
            <a:solidFill>
              <a:srgbClr val="0070C0"/>
            </a:solidFill>
          </a:endParaRPr>
        </a:p>
        <a:p>
          <a:pPr marL="171450" lvl="1" indent="-171450" algn="l" defTabSz="711200">
            <a:lnSpc>
              <a:spcPct val="90000"/>
            </a:lnSpc>
            <a:spcBef>
              <a:spcPct val="0"/>
            </a:spcBef>
            <a:spcAft>
              <a:spcPct val="15000"/>
            </a:spcAft>
            <a:buChar char="••"/>
          </a:pPr>
          <a:r>
            <a:rPr lang="pt-PT" sz="1600" b="1" kern="1200" noProof="0" dirty="0" smtClean="0">
              <a:solidFill>
                <a:srgbClr val="0070C0"/>
              </a:solidFill>
            </a:rPr>
            <a:t>Sódio</a:t>
          </a:r>
          <a:endParaRPr lang="pt-PT" sz="1600" b="1" kern="1200" noProof="0" dirty="0">
            <a:solidFill>
              <a:srgbClr val="0070C0"/>
            </a:solidFill>
          </a:endParaRPr>
        </a:p>
        <a:p>
          <a:pPr marL="171450" lvl="1" indent="-171450" algn="l" defTabSz="711200">
            <a:lnSpc>
              <a:spcPct val="90000"/>
            </a:lnSpc>
            <a:spcBef>
              <a:spcPct val="0"/>
            </a:spcBef>
            <a:spcAft>
              <a:spcPct val="15000"/>
            </a:spcAft>
            <a:buChar char="••"/>
          </a:pPr>
          <a:r>
            <a:rPr lang="pt-PT" sz="1600" kern="1200" noProof="0" dirty="0" smtClean="0"/>
            <a:t>Mercúrio (fluorescente)</a:t>
          </a:r>
          <a:endParaRPr lang="pt-PT" sz="1600" kern="1200" noProof="0" dirty="0"/>
        </a:p>
      </dsp:txBody>
      <dsp:txXfrm>
        <a:off x="3548781" y="3304205"/>
        <a:ext cx="1866859" cy="1140182"/>
      </dsp:txXfrm>
    </dsp:sp>
    <dsp:sp modelId="{161FAE47-B733-4D36-8E75-C61ADAC109F3}">
      <dsp:nvSpPr>
        <dsp:cNvPr id="0" name=""/>
        <dsp:cNvSpPr/>
      </dsp:nvSpPr>
      <dsp:spPr>
        <a:xfrm>
          <a:off x="6056678" y="240910"/>
          <a:ext cx="2422257" cy="1211128"/>
        </a:xfrm>
        <a:prstGeom prst="roundRect">
          <a:avLst>
            <a:gd name="adj" fmla="val 10000"/>
          </a:avLst>
        </a:prstGeom>
        <a:solidFill>
          <a:schemeClr val="tx2">
            <a:lumMod val="65000"/>
            <a:lumOff val="3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295" tIns="49530" rIns="74295" bIns="49530" numCol="1" spcCol="1270" anchor="ctr" anchorCtr="0">
          <a:noAutofit/>
        </a:bodyPr>
        <a:lstStyle/>
        <a:p>
          <a:pPr lvl="0" algn="ctr" defTabSz="1733550">
            <a:lnSpc>
              <a:spcPct val="90000"/>
            </a:lnSpc>
            <a:spcBef>
              <a:spcPct val="0"/>
            </a:spcBef>
            <a:spcAft>
              <a:spcPct val="35000"/>
            </a:spcAft>
          </a:pPr>
          <a:r>
            <a:rPr lang="pt-PT" sz="3900" kern="1200" noProof="0" dirty="0" smtClean="0"/>
            <a:t>Estado sólido</a:t>
          </a:r>
          <a:endParaRPr lang="pt-PT" sz="3900" kern="1200" noProof="0" dirty="0"/>
        </a:p>
      </dsp:txBody>
      <dsp:txXfrm>
        <a:off x="6092151" y="276383"/>
        <a:ext cx="2351311" cy="1140182"/>
      </dsp:txXfrm>
    </dsp:sp>
    <dsp:sp modelId="{054AA393-6B8F-4C2A-AEBA-1BA4AFBD5618}">
      <dsp:nvSpPr>
        <dsp:cNvPr id="0" name=""/>
        <dsp:cNvSpPr/>
      </dsp:nvSpPr>
      <dsp:spPr>
        <a:xfrm>
          <a:off x="6298904" y="1452039"/>
          <a:ext cx="242225" cy="908346"/>
        </a:xfrm>
        <a:custGeom>
          <a:avLst/>
          <a:gdLst/>
          <a:ahLst/>
          <a:cxnLst/>
          <a:rect l="0" t="0" r="0" b="0"/>
          <a:pathLst>
            <a:path>
              <a:moveTo>
                <a:pt x="0" y="0"/>
              </a:moveTo>
              <a:lnTo>
                <a:pt x="0" y="908346"/>
              </a:lnTo>
              <a:lnTo>
                <a:pt x="242225" y="9083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62912D-4977-48E1-B8C9-37957737F085}">
      <dsp:nvSpPr>
        <dsp:cNvPr id="0" name=""/>
        <dsp:cNvSpPr/>
      </dsp:nvSpPr>
      <dsp:spPr>
        <a:xfrm>
          <a:off x="6541129" y="1754821"/>
          <a:ext cx="1937805" cy="121112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pt-PT" sz="2000" b="1" kern="1200" noProof="0" dirty="0">
              <a:solidFill>
                <a:srgbClr val="0070C0"/>
              </a:solidFill>
            </a:rPr>
            <a:t>LED</a:t>
          </a:r>
        </a:p>
      </dsp:txBody>
      <dsp:txXfrm>
        <a:off x="6576602" y="1790294"/>
        <a:ext cx="1866859" cy="1140182"/>
      </dsp:txXfrm>
    </dsp:sp>
    <dsp:sp modelId="{9FB6FEA5-61B3-4C8F-B893-0C55AD27EC67}">
      <dsp:nvSpPr>
        <dsp:cNvPr id="0" name=""/>
        <dsp:cNvSpPr/>
      </dsp:nvSpPr>
      <dsp:spPr>
        <a:xfrm>
          <a:off x="6298904" y="1452039"/>
          <a:ext cx="242225" cy="2422257"/>
        </a:xfrm>
        <a:custGeom>
          <a:avLst/>
          <a:gdLst/>
          <a:ahLst/>
          <a:cxnLst/>
          <a:rect l="0" t="0" r="0" b="0"/>
          <a:pathLst>
            <a:path>
              <a:moveTo>
                <a:pt x="0" y="0"/>
              </a:moveTo>
              <a:lnTo>
                <a:pt x="0" y="2422257"/>
              </a:lnTo>
              <a:lnTo>
                <a:pt x="242225" y="242225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A0C8D2-CF96-4CD6-AD27-6E3B26A9B546}">
      <dsp:nvSpPr>
        <dsp:cNvPr id="0" name=""/>
        <dsp:cNvSpPr/>
      </dsp:nvSpPr>
      <dsp:spPr>
        <a:xfrm>
          <a:off x="6541129" y="3268732"/>
          <a:ext cx="1937805" cy="121112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pt-PT" sz="2000" kern="1200" noProof="0" dirty="0"/>
            <a:t>OLED</a:t>
          </a:r>
        </a:p>
      </dsp:txBody>
      <dsp:txXfrm>
        <a:off x="6576602" y="3304205"/>
        <a:ext cx="1866859" cy="114018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11AC8D-37E2-43F4-A68D-1FBA6F7A55A2}" type="datetimeFigureOut">
              <a:rPr lang="pt-PT" smtClean="0"/>
              <a:t>27/11/2017</a:t>
            </a:fld>
            <a:endParaRPr lang="pt-PT"/>
          </a:p>
        </p:txBody>
      </p:sp>
      <p:sp>
        <p:nvSpPr>
          <p:cNvPr id="4" name="Marcador de Posição da Imagem do Diapositivo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Editar os estilos de texto do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AEDF3C-7968-41D9-B2A9-3FC730ABC569}" type="slidenum">
              <a:rPr lang="pt-PT" smtClean="0"/>
              <a:t>‹#›</a:t>
            </a:fld>
            <a:endParaRPr lang="pt-PT"/>
          </a:p>
        </p:txBody>
      </p:sp>
    </p:spTree>
    <p:extLst>
      <p:ext uri="{BB962C8B-B14F-4D97-AF65-F5344CB8AC3E}">
        <p14:creationId xmlns:p14="http://schemas.microsoft.com/office/powerpoint/2010/main" val="3588291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pt-PT" noProof="0" dirty="0" smtClean="0"/>
              <a:t>Atualmente, as lâmpadas são a maior</a:t>
            </a:r>
            <a:r>
              <a:rPr lang="pt-PT" baseline="0" noProof="0" dirty="0" smtClean="0"/>
              <a:t> fonte de luz artificial, e podem ser de três tipos diferentes:</a:t>
            </a:r>
            <a:endParaRPr lang="pt-PT" noProof="0" dirty="0" smtClean="0"/>
          </a:p>
          <a:p>
            <a:r>
              <a:rPr lang="pt-PT" u="sng" noProof="0" dirty="0" smtClean="0"/>
              <a:t>Radiadores térmicos, radiadores de descarga em gás e radiadores de estado sólido.</a:t>
            </a:r>
          </a:p>
          <a:p>
            <a:r>
              <a:rPr lang="pt-PT" noProof="0" dirty="0" smtClean="0"/>
              <a:t>Os radiadores térmicos são corpos</a:t>
            </a:r>
            <a:r>
              <a:rPr lang="pt-PT" baseline="0" noProof="0" dirty="0" smtClean="0"/>
              <a:t> que emitem radiação eletromagnética como resultado do aumento da sua temperatura. As lâmpadas incandescentes e de halogéneo são exemplos de lâmpadas térmicas.</a:t>
            </a:r>
            <a:endParaRPr lang="pt-PT" noProof="0" dirty="0" smtClean="0"/>
          </a:p>
          <a:p>
            <a:endParaRPr lang="pt-PT" noProof="0" dirty="0" smtClean="0"/>
          </a:p>
          <a:p>
            <a:r>
              <a:rPr lang="pt-PT" noProof="0" dirty="0" smtClean="0"/>
              <a:t>Radiadores de </a:t>
            </a:r>
            <a:r>
              <a:rPr lang="pt-PT" i="0" u="sng" noProof="0" dirty="0" smtClean="0"/>
              <a:t>descarga em gás </a:t>
            </a:r>
            <a:r>
              <a:rPr lang="pt-PT" noProof="0" dirty="0" smtClean="0"/>
              <a:t>emitem luz como resultado da interação de eletrões</a:t>
            </a:r>
            <a:r>
              <a:rPr lang="pt-PT" baseline="0" noProof="0" dirty="0" smtClean="0"/>
              <a:t> livres com átomos de gás. Podem ser de alta ou baixa pressão, podendo ambos trabalhar com pequenas quantidades de sódio ou mercúrio. As lâmpadas fluorescentes são um exemplo comum.</a:t>
            </a:r>
            <a:endParaRPr lang="pt-PT" noProof="0" dirty="0"/>
          </a:p>
          <a:p>
            <a:endParaRPr lang="pt-PT" noProof="0" dirty="0" smtClean="0"/>
          </a:p>
          <a:p>
            <a:r>
              <a:rPr lang="pt-PT" noProof="0" dirty="0" smtClean="0"/>
              <a:t>O</a:t>
            </a:r>
            <a:r>
              <a:rPr lang="pt-PT" baseline="0" noProof="0" dirty="0" smtClean="0"/>
              <a:t> termo </a:t>
            </a:r>
            <a:r>
              <a:rPr lang="pt-PT" u="sng" baseline="0" noProof="0" dirty="0" smtClean="0"/>
              <a:t>Estado Sólido </a:t>
            </a:r>
            <a:r>
              <a:rPr lang="pt-PT" baseline="0" noProof="0" dirty="0" smtClean="0"/>
              <a:t>refere-se comummente à luz emitida por eletroluminescência em estado sólido, por oposição às lâmpadas térmicas ou de descarga em gás. A iluminação em estado sólido (SSL) refere-se a um tipo de iluminação que usa díodos semicondutores emissores de luz (LEDs) ou díodos orgânicos emissores de luz (OLED) como fontes de iluminação em vez de filamentos elétricos ou de gás.</a:t>
            </a:r>
            <a:endParaRPr lang="pt-PT" noProof="0" dirty="0"/>
          </a:p>
          <a:p>
            <a:endParaRPr lang="pt-PT" noProof="0" dirty="0"/>
          </a:p>
          <a:p>
            <a:r>
              <a:rPr lang="pt-PT" noProof="0" dirty="0" smtClean="0"/>
              <a:t>Todos estes tipos de lâmpadas serão apresentadas individualmente</a:t>
            </a:r>
            <a:r>
              <a:rPr lang="pt-PT" baseline="0" noProof="0" dirty="0" smtClean="0"/>
              <a:t> nos próximos slides.</a:t>
            </a:r>
            <a:endParaRPr lang="pt-PT" noProof="0" dirty="0" smtClean="0"/>
          </a:p>
          <a:p>
            <a:endParaRPr lang="pt-PT" noProof="0" dirty="0" smtClean="0"/>
          </a:p>
          <a:p>
            <a:r>
              <a:rPr lang="pt-PT" noProof="0" dirty="0" smtClean="0"/>
              <a:t>Desde</a:t>
            </a:r>
            <a:r>
              <a:rPr lang="pt-PT" baseline="0" noProof="0" dirty="0" smtClean="0"/>
              <a:t> 2015 que todas as lâmpadas de vapor mercúrio, hibridas mercúrio e muitas de vapor sódio não são permitidas nos mercados europeus (</a:t>
            </a:r>
            <a:r>
              <a:rPr lang="pt-PT" baseline="0" noProof="0" dirty="0" err="1" smtClean="0"/>
              <a:t>Directiva</a:t>
            </a:r>
            <a:r>
              <a:rPr lang="pt-PT" baseline="0" noProof="0" dirty="0" smtClean="0"/>
              <a:t> </a:t>
            </a:r>
            <a:r>
              <a:rPr lang="pt-PT" baseline="0" noProof="0" dirty="0" err="1" smtClean="0"/>
              <a:t>Ecodesign</a:t>
            </a:r>
            <a:r>
              <a:rPr lang="pt-PT" baseline="0" noProof="0" dirty="0" smtClean="0"/>
              <a:t>).</a:t>
            </a:r>
            <a:endParaRPr lang="pt-PT" noProof="0" dirty="0" smtClean="0"/>
          </a:p>
          <a:p>
            <a:endParaRPr lang="pt-PT" noProof="0" dirty="0"/>
          </a:p>
          <a:p>
            <a:endParaRPr lang="pt-PT" noProof="0" dirty="0"/>
          </a:p>
          <a:p>
            <a:endParaRPr lang="pt-PT" noProof="0"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3</a:t>
            </a:fld>
            <a:endParaRPr lang="pt-PT"/>
          </a:p>
        </p:txBody>
      </p:sp>
    </p:spTree>
    <p:extLst>
      <p:ext uri="{BB962C8B-B14F-4D97-AF65-F5344CB8AC3E}">
        <p14:creationId xmlns:p14="http://schemas.microsoft.com/office/powerpoint/2010/main" val="968269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pt-PT" sz="1200" b="0" i="0" kern="1200" noProof="0" dirty="0" smtClean="0">
                <a:solidFill>
                  <a:schemeClr val="tx1"/>
                </a:solidFill>
                <a:effectLst/>
                <a:latin typeface="+mn-lt"/>
                <a:ea typeface="+mn-ea"/>
                <a:cs typeface="+mn-cs"/>
              </a:rPr>
              <a:t>Apesar de poder não parecer uma grande diferença entre LEDs e </a:t>
            </a:r>
            <a:r>
              <a:rPr lang="pt-PT" sz="1200" b="0" i="0" kern="1200" noProof="0" dirty="0" err="1" smtClean="0">
                <a:solidFill>
                  <a:schemeClr val="tx1"/>
                </a:solidFill>
                <a:effectLst/>
                <a:latin typeface="+mn-lt"/>
                <a:ea typeface="+mn-ea"/>
                <a:cs typeface="+mn-cs"/>
              </a:rPr>
              <a:t>OLEDs</a:t>
            </a:r>
            <a:r>
              <a:rPr lang="pt-PT" sz="1200" b="0" i="0" kern="1200" noProof="0" dirty="0" smtClean="0">
                <a:solidFill>
                  <a:schemeClr val="tx1"/>
                </a:solidFill>
                <a:effectLst/>
                <a:latin typeface="+mn-lt"/>
                <a:ea typeface="+mn-ea"/>
                <a:cs typeface="+mn-cs"/>
              </a:rPr>
              <a:t>, os </a:t>
            </a:r>
            <a:r>
              <a:rPr lang="pt-PT" sz="1200" b="0" i="0" kern="1200" noProof="0" dirty="0" err="1" smtClean="0">
                <a:solidFill>
                  <a:schemeClr val="tx1"/>
                </a:solidFill>
                <a:effectLst/>
                <a:latin typeface="+mn-lt"/>
                <a:ea typeface="+mn-ea"/>
                <a:cs typeface="+mn-cs"/>
              </a:rPr>
              <a:t>OLEDs</a:t>
            </a:r>
            <a:r>
              <a:rPr lang="pt-PT" sz="1200" b="0" i="0" kern="1200" noProof="0" dirty="0" smtClean="0">
                <a:solidFill>
                  <a:schemeClr val="tx1"/>
                </a:solidFill>
                <a:effectLst/>
                <a:latin typeface="+mn-lt"/>
                <a:ea typeface="+mn-ea"/>
                <a:cs typeface="+mn-cs"/>
              </a:rPr>
              <a:t>, ao contrário dos LEDs, podem ser feitos de forma extremamente fina, flexível e notavelmente pequena. Na verdade, os </a:t>
            </a:r>
            <a:r>
              <a:rPr lang="pt-PT" sz="1200" b="0" i="0" kern="1200" noProof="0" dirty="0" err="1" smtClean="0">
                <a:solidFill>
                  <a:schemeClr val="tx1"/>
                </a:solidFill>
                <a:effectLst/>
                <a:latin typeface="+mn-lt"/>
                <a:ea typeface="+mn-ea"/>
                <a:cs typeface="+mn-cs"/>
              </a:rPr>
              <a:t>OLEDs</a:t>
            </a:r>
            <a:r>
              <a:rPr lang="pt-PT" sz="1200" b="0" i="0" kern="1200" noProof="0" dirty="0" smtClean="0">
                <a:solidFill>
                  <a:schemeClr val="tx1"/>
                </a:solidFill>
                <a:effectLst/>
                <a:latin typeface="+mn-lt"/>
                <a:ea typeface="+mn-ea"/>
                <a:cs typeface="+mn-cs"/>
              </a:rPr>
              <a:t> podem ser tão pequenos que podem ser usados como pixels individuais, ou seja há</a:t>
            </a:r>
            <a:r>
              <a:rPr lang="pt-PT" sz="1200" b="0" i="0" kern="1200" baseline="0" noProof="0" dirty="0" smtClean="0">
                <a:solidFill>
                  <a:schemeClr val="tx1"/>
                </a:solidFill>
                <a:effectLst/>
                <a:latin typeface="+mn-lt"/>
                <a:ea typeface="+mn-ea"/>
                <a:cs typeface="+mn-cs"/>
              </a:rPr>
              <a:t> milhões a ocupar o monitor da TV, </a:t>
            </a:r>
            <a:r>
              <a:rPr lang="pt-PT" sz="1200" b="0" i="0" kern="1200" noProof="0" dirty="0" smtClean="0">
                <a:solidFill>
                  <a:schemeClr val="tx1"/>
                </a:solidFill>
                <a:effectLst/>
                <a:latin typeface="+mn-lt"/>
                <a:ea typeface="+mn-ea"/>
                <a:cs typeface="+mn-cs"/>
              </a:rPr>
              <a:t>acendendo e desligando de forma totalmente independente. Por causa desta flexibilidade, quando os pixels do OLED são desligados, eles estão completamente desativados, completamente pretos.</a:t>
            </a:r>
          </a:p>
          <a:p>
            <a:endParaRPr lang="pt-PT" sz="1200" b="0" i="0" kern="1200" noProof="0" dirty="0" smtClean="0">
              <a:solidFill>
                <a:schemeClr val="tx1"/>
              </a:solidFill>
              <a:effectLst/>
              <a:latin typeface="+mn-lt"/>
              <a:ea typeface="+mn-ea"/>
              <a:cs typeface="+mn-cs"/>
            </a:endParaRPr>
          </a:p>
          <a:p>
            <a:r>
              <a:rPr lang="pt-PT" sz="1200" b="0" i="0" kern="1200" noProof="0" dirty="0" smtClean="0">
                <a:solidFill>
                  <a:schemeClr val="tx1"/>
                </a:solidFill>
                <a:effectLst/>
                <a:latin typeface="+mn-lt"/>
                <a:ea typeface="+mn-ea"/>
                <a:cs typeface="+mn-cs"/>
              </a:rPr>
              <a:t>A eficácia das boas soluções LED é superior a 100lM / W e a continua a aumentar de</a:t>
            </a:r>
            <a:r>
              <a:rPr lang="pt-PT" sz="1200" b="0" i="0" kern="1200" baseline="0" noProof="0" dirty="0" smtClean="0">
                <a:solidFill>
                  <a:schemeClr val="tx1"/>
                </a:solidFill>
                <a:effectLst/>
                <a:latin typeface="+mn-lt"/>
                <a:ea typeface="+mn-ea"/>
                <a:cs typeface="+mn-cs"/>
              </a:rPr>
              <a:t> ano para ano</a:t>
            </a:r>
            <a:r>
              <a:rPr lang="pt-PT" sz="1200" b="0" i="0" kern="1200" noProof="0" dirty="0" smtClean="0">
                <a:solidFill>
                  <a:schemeClr val="tx1"/>
                </a:solidFill>
                <a:effectLst/>
                <a:latin typeface="+mn-lt"/>
                <a:ea typeface="+mn-ea"/>
                <a:cs typeface="+mn-cs"/>
              </a:rPr>
              <a:t>.</a:t>
            </a:r>
          </a:p>
          <a:p>
            <a:endParaRPr lang="pt-PT" sz="1200" b="0" i="0" kern="1200" noProof="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pt-PT" sz="1200" b="0" i="0" kern="1200" noProof="0" dirty="0" smtClean="0">
                <a:solidFill>
                  <a:schemeClr val="tx1"/>
                </a:solidFill>
                <a:effectLst/>
                <a:latin typeface="+mn-lt"/>
                <a:ea typeface="+mn-ea"/>
                <a:cs typeface="+mn-cs"/>
              </a:rPr>
              <a:t>Há ainda</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uma grande parte dos sistemas de iluminação interior utilizados no setor de serviços públicos e privados baseados em tecnologia ineficiente como tubos fluorescentes T8 com balastros eletromagnéticos e lâmpadas halógenas. Estas tecnologias podem, com financiamentos, ser substituídas por sistemas de iluminação LED com características de controle efetivas. Numa série</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de casos, os tubos fluorescentes T5 também podem ser substituído,</a:t>
            </a:r>
            <a:r>
              <a:rPr lang="pt-PT" sz="1200" b="0" i="0" kern="1200" baseline="0" noProof="0" dirty="0" smtClean="0">
                <a:solidFill>
                  <a:schemeClr val="tx1"/>
                </a:solidFill>
                <a:effectLst/>
                <a:latin typeface="+mn-lt"/>
                <a:ea typeface="+mn-ea"/>
                <a:cs typeface="+mn-cs"/>
              </a:rPr>
              <a:t> com benefícios</a:t>
            </a:r>
            <a:r>
              <a:rPr lang="pt-PT" sz="1200" b="0" i="0" kern="1200" noProof="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8821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0584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en-US" sz="1200" b="0" i="0" kern="1200" dirty="0" smtClean="0">
                <a:solidFill>
                  <a:schemeClr val="tx1"/>
                </a:solidFill>
                <a:effectLst/>
                <a:latin typeface="+mn-lt"/>
                <a:ea typeface="+mn-ea"/>
                <a:cs typeface="+mn-cs"/>
              </a:rPr>
              <a:t> </a:t>
            </a:r>
            <a:r>
              <a:rPr lang="en-US" sz="1200" dirty="0" smtClean="0"/>
              <a:t>a EN 60598-1 </a:t>
            </a:r>
            <a:r>
              <a:rPr lang="pt-PT" dirty="0" smtClean="0"/>
              <a:t>Luminárias. Parte 1: Regras gerais e ensaios</a:t>
            </a:r>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15</a:t>
            </a:fld>
            <a:endParaRPr lang="pt-PT"/>
          </a:p>
        </p:txBody>
      </p:sp>
    </p:spTree>
    <p:extLst>
      <p:ext uri="{BB962C8B-B14F-4D97-AF65-F5344CB8AC3E}">
        <p14:creationId xmlns:p14="http://schemas.microsoft.com/office/powerpoint/2010/main" val="4034441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16</a:t>
            </a:fld>
            <a:endParaRPr lang="pt-PT"/>
          </a:p>
        </p:txBody>
      </p:sp>
    </p:spTree>
    <p:extLst>
      <p:ext uri="{BB962C8B-B14F-4D97-AF65-F5344CB8AC3E}">
        <p14:creationId xmlns:p14="http://schemas.microsoft.com/office/powerpoint/2010/main" val="2317235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17</a:t>
            </a:fld>
            <a:endParaRPr lang="pt-PT"/>
          </a:p>
        </p:txBody>
      </p:sp>
    </p:spTree>
    <p:extLst>
      <p:ext uri="{BB962C8B-B14F-4D97-AF65-F5344CB8AC3E}">
        <p14:creationId xmlns:p14="http://schemas.microsoft.com/office/powerpoint/2010/main" val="3445530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pt-PT" noProof="0" dirty="0" smtClean="0"/>
              <a:t>Tipicamente a luminária</a:t>
            </a:r>
            <a:r>
              <a:rPr lang="pt-PT" baseline="0" noProof="0" dirty="0" smtClean="0"/>
              <a:t> é utilizada para controlar a luz fornecida pela fonte, distribuindo-a pelas tarefas para que os indivíduos possa realizar as tarefas em mãos.</a:t>
            </a:r>
            <a:endParaRPr lang="pt-PT" noProof="0" dirty="0" smtClean="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18</a:t>
            </a:fld>
            <a:endParaRPr lang="pt-PT"/>
          </a:p>
        </p:txBody>
      </p:sp>
    </p:spTree>
    <p:extLst>
      <p:ext uri="{BB962C8B-B14F-4D97-AF65-F5344CB8AC3E}">
        <p14:creationId xmlns:p14="http://schemas.microsoft.com/office/powerpoint/2010/main" val="1563442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pt-PT" sz="1200" b="0" i="0" kern="1200" noProof="0" dirty="0" smtClean="0">
                <a:solidFill>
                  <a:schemeClr val="tx1"/>
                </a:solidFill>
                <a:effectLst/>
                <a:latin typeface="+mn-lt"/>
                <a:ea typeface="+mn-ea"/>
                <a:cs typeface="+mn-cs"/>
              </a:rPr>
              <a:t>A eficiência da luminária é importante porque, </a:t>
            </a:r>
            <a:r>
              <a:rPr lang="pt-PT" sz="1200" b="0" i="0" kern="1200" baseline="0" noProof="0" dirty="0" smtClean="0">
                <a:solidFill>
                  <a:schemeClr val="tx1"/>
                </a:solidFill>
                <a:effectLst/>
                <a:latin typeface="+mn-lt"/>
                <a:ea typeface="+mn-ea"/>
                <a:cs typeface="+mn-cs"/>
              </a:rPr>
              <a:t>o sistema de balastro da lâmpada pode ser muito </a:t>
            </a:r>
            <a:r>
              <a:rPr lang="pt-PT" sz="1200" b="0" i="0" kern="1200" noProof="0" dirty="0" smtClean="0">
                <a:solidFill>
                  <a:schemeClr val="tx1"/>
                </a:solidFill>
                <a:effectLst/>
                <a:latin typeface="+mn-lt"/>
                <a:ea typeface="+mn-ea"/>
                <a:cs typeface="+mn-cs"/>
              </a:rPr>
              <a:t>eficiente, mas se a luminária em si não for eficiente na distribuição</a:t>
            </a:r>
            <a:r>
              <a:rPr lang="pt-PT" sz="1200" b="0" i="0" kern="1200" baseline="0" noProof="0" dirty="0" smtClean="0">
                <a:solidFill>
                  <a:schemeClr val="tx1"/>
                </a:solidFill>
                <a:effectLst/>
                <a:latin typeface="+mn-lt"/>
                <a:ea typeface="+mn-ea"/>
                <a:cs typeface="+mn-cs"/>
              </a:rPr>
              <a:t> de </a:t>
            </a:r>
            <a:r>
              <a:rPr lang="pt-PT" sz="1200" b="0" i="0" kern="1200" noProof="0" dirty="0" smtClean="0">
                <a:solidFill>
                  <a:schemeClr val="tx1"/>
                </a:solidFill>
                <a:effectLst/>
                <a:latin typeface="+mn-lt"/>
                <a:ea typeface="+mn-ea"/>
                <a:cs typeface="+mn-cs"/>
              </a:rPr>
              <a:t>lúmens, o sistema de iluminação também não é será. Os fatores que afetam a eficiência da luminária incluem o design ótico, a forma, a reflectância dos materiais, quantas lâmpadas estão dentro da luminária (e quão perto estão) e se o material de proteção, como uma lente ou persiana, é usado para suavizar ou espalhar a luz.</a:t>
            </a:r>
          </a:p>
          <a:p>
            <a:endParaRPr lang="pt-PT" sz="1200" b="0" i="0" kern="1200" noProof="0" dirty="0" smtClean="0">
              <a:solidFill>
                <a:schemeClr val="tx1"/>
              </a:solidFill>
              <a:effectLst/>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19</a:t>
            </a:fld>
            <a:endParaRPr lang="pt-PT"/>
          </a:p>
        </p:txBody>
      </p:sp>
    </p:spTree>
    <p:extLst>
      <p:ext uri="{BB962C8B-B14F-4D97-AF65-F5344CB8AC3E}">
        <p14:creationId xmlns:p14="http://schemas.microsoft.com/office/powerpoint/2010/main" val="277945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pt-PT" sz="1200" b="0" i="0" kern="1200" noProof="0" dirty="0" smtClean="0">
                <a:solidFill>
                  <a:schemeClr val="tx1"/>
                </a:solidFill>
                <a:effectLst/>
                <a:latin typeface="+mn-lt"/>
                <a:ea typeface="+mn-ea"/>
                <a:cs typeface="+mn-cs"/>
              </a:rPr>
              <a:t>A </a:t>
            </a:r>
            <a:r>
              <a:rPr lang="pt-PT" sz="1200" b="0" i="1" kern="1200" noProof="0" dirty="0" smtClean="0">
                <a:solidFill>
                  <a:schemeClr val="tx1"/>
                </a:solidFill>
                <a:effectLst/>
                <a:latin typeface="+mn-lt"/>
                <a:ea typeface="+mn-ea"/>
                <a:cs typeface="+mn-cs"/>
              </a:rPr>
              <a:t>eficácia da luminária </a:t>
            </a:r>
            <a:r>
              <a:rPr lang="pt-PT" sz="1200" b="0" i="0" kern="1200" noProof="0" dirty="0" smtClean="0">
                <a:solidFill>
                  <a:schemeClr val="tx1"/>
                </a:solidFill>
                <a:effectLst/>
                <a:latin typeface="+mn-lt"/>
                <a:ea typeface="+mn-ea"/>
                <a:cs typeface="+mn-cs"/>
              </a:rPr>
              <a:t>descreve a eficácia da luminária completa, incluindo as fonte de luz, balastro e perdas da luminária. A</a:t>
            </a:r>
            <a:r>
              <a:rPr lang="pt-PT" sz="1200" b="0" i="0" kern="1200" baseline="0" noProof="0" dirty="0" smtClean="0">
                <a:solidFill>
                  <a:schemeClr val="tx1"/>
                </a:solidFill>
                <a:effectLst/>
                <a:latin typeface="+mn-lt"/>
                <a:ea typeface="+mn-ea"/>
                <a:cs typeface="+mn-cs"/>
              </a:rPr>
              <a:t> </a:t>
            </a:r>
            <a:r>
              <a:rPr lang="pt-PT" sz="1200" b="0" i="1" kern="1200" baseline="0" noProof="0" dirty="0" smtClean="0">
                <a:solidFill>
                  <a:schemeClr val="tx1"/>
                </a:solidFill>
                <a:effectLst/>
                <a:latin typeface="+mn-lt"/>
                <a:ea typeface="+mn-ea"/>
                <a:cs typeface="+mn-cs"/>
              </a:rPr>
              <a:t>Taxa de eficácia da luminária </a:t>
            </a:r>
            <a:r>
              <a:rPr lang="pt-PT" sz="1200" b="0" i="1" kern="1200" noProof="0" dirty="0" smtClean="0">
                <a:solidFill>
                  <a:schemeClr val="tx1"/>
                </a:solidFill>
                <a:effectLst/>
                <a:latin typeface="+mn-lt"/>
                <a:ea typeface="+mn-ea"/>
                <a:cs typeface="+mn-cs"/>
              </a:rPr>
              <a:t>(LER)</a:t>
            </a:r>
            <a:r>
              <a:rPr lang="pt-PT" sz="1200" b="0" i="0" kern="1200" noProof="0" dirty="0" smtClean="0">
                <a:solidFill>
                  <a:schemeClr val="tx1"/>
                </a:solidFill>
                <a:effectLst/>
                <a:latin typeface="+mn-lt"/>
                <a:ea typeface="+mn-ea"/>
                <a:cs typeface="+mn-cs"/>
              </a:rPr>
              <a:t> fornece uma métrica para comparar a eficiência energética relativa das luminárias fluorescentes. Iniciada em resposta ao </a:t>
            </a:r>
            <a:r>
              <a:rPr lang="pt-PT" sz="1200" b="0" i="1" kern="1200" noProof="0" dirty="0" err="1" smtClean="0">
                <a:solidFill>
                  <a:schemeClr val="tx1"/>
                </a:solidFill>
                <a:effectLst/>
                <a:latin typeface="+mn-lt"/>
                <a:ea typeface="+mn-ea"/>
                <a:cs typeface="+mn-cs"/>
              </a:rPr>
              <a:t>Energy</a:t>
            </a:r>
            <a:r>
              <a:rPr lang="pt-PT" sz="1200" b="0" i="1" kern="1200" noProof="0" dirty="0" smtClean="0">
                <a:solidFill>
                  <a:schemeClr val="tx1"/>
                </a:solidFill>
                <a:effectLst/>
                <a:latin typeface="+mn-lt"/>
                <a:ea typeface="+mn-ea"/>
                <a:cs typeface="+mn-cs"/>
              </a:rPr>
              <a:t> </a:t>
            </a:r>
            <a:r>
              <a:rPr lang="pt-PT" sz="1200" b="0" i="1" kern="1200" noProof="0" dirty="0" err="1" smtClean="0">
                <a:solidFill>
                  <a:schemeClr val="tx1"/>
                </a:solidFill>
                <a:effectLst/>
                <a:latin typeface="+mn-lt"/>
                <a:ea typeface="+mn-ea"/>
                <a:cs typeface="+mn-cs"/>
              </a:rPr>
              <a:t>Policy</a:t>
            </a:r>
            <a:r>
              <a:rPr lang="pt-PT" sz="1200" b="0" i="1" kern="1200" noProof="0" dirty="0" smtClean="0">
                <a:solidFill>
                  <a:schemeClr val="tx1"/>
                </a:solidFill>
                <a:effectLst/>
                <a:latin typeface="+mn-lt"/>
                <a:ea typeface="+mn-ea"/>
                <a:cs typeface="+mn-cs"/>
              </a:rPr>
              <a:t> </a:t>
            </a:r>
            <a:r>
              <a:rPr lang="pt-PT" sz="1200" b="0" i="1" kern="1200" noProof="0" dirty="0" err="1" smtClean="0">
                <a:solidFill>
                  <a:schemeClr val="tx1"/>
                </a:solidFill>
                <a:effectLst/>
                <a:latin typeface="+mn-lt"/>
                <a:ea typeface="+mn-ea"/>
                <a:cs typeface="+mn-cs"/>
              </a:rPr>
              <a:t>Act</a:t>
            </a:r>
            <a:r>
              <a:rPr lang="pt-PT" sz="1200" b="0" i="0" kern="1200" noProof="0" dirty="0" smtClean="0">
                <a:solidFill>
                  <a:schemeClr val="tx1"/>
                </a:solidFill>
                <a:effectLst/>
                <a:latin typeface="+mn-lt"/>
                <a:ea typeface="+mn-ea"/>
                <a:cs typeface="+mn-cs"/>
              </a:rPr>
              <a:t> de 1992, a LER oferece um padrão de classificação voluntária para várias categorias de luminárias fluorescentes comerciais e industriais, tais como luminárias de 2 × 4 com lentes embutidas e com persianas, invólucros de plástico e fitas</a:t>
            </a:r>
            <a:endParaRPr lang="pt-PT" sz="1200" b="0" i="0" kern="1200" noProof="0" dirty="0">
              <a:solidFill>
                <a:schemeClr val="tx1"/>
              </a:solidFill>
              <a:effectLst/>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20</a:t>
            </a:fld>
            <a:endParaRPr lang="pt-PT"/>
          </a:p>
        </p:txBody>
      </p:sp>
    </p:spTree>
    <p:extLst>
      <p:ext uri="{BB962C8B-B14F-4D97-AF65-F5344CB8AC3E}">
        <p14:creationId xmlns:p14="http://schemas.microsoft.com/office/powerpoint/2010/main" val="3220472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21</a:t>
            </a:fld>
            <a:endParaRPr lang="pt-PT"/>
          </a:p>
        </p:txBody>
      </p:sp>
    </p:spTree>
    <p:extLst>
      <p:ext uri="{BB962C8B-B14F-4D97-AF65-F5344CB8AC3E}">
        <p14:creationId xmlns:p14="http://schemas.microsoft.com/office/powerpoint/2010/main" val="2680814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458511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22</a:t>
            </a:fld>
            <a:endParaRPr lang="pt-PT"/>
          </a:p>
        </p:txBody>
      </p:sp>
    </p:spTree>
    <p:extLst>
      <p:ext uri="{BB962C8B-B14F-4D97-AF65-F5344CB8AC3E}">
        <p14:creationId xmlns:p14="http://schemas.microsoft.com/office/powerpoint/2010/main" val="4052316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23</a:t>
            </a:fld>
            <a:endParaRPr lang="pt-PT"/>
          </a:p>
        </p:txBody>
      </p:sp>
    </p:spTree>
    <p:extLst>
      <p:ext uri="{BB962C8B-B14F-4D97-AF65-F5344CB8AC3E}">
        <p14:creationId xmlns:p14="http://schemas.microsoft.com/office/powerpoint/2010/main" val="2249849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r>
              <a:rPr lang="en-US" sz="1200" b="0" i="0" u="none" strike="noStrike" kern="1200" baseline="0" dirty="0" err="1" smtClean="0">
                <a:solidFill>
                  <a:schemeClr val="tx1"/>
                </a:solidFill>
                <a:latin typeface="+mn-lt"/>
                <a:ea typeface="+mn-ea"/>
                <a:cs typeface="+mn-cs"/>
              </a:rPr>
              <a:t>Três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níveis</a:t>
            </a:r>
            <a:r>
              <a:rPr lang="en-US" sz="1200" b="0" i="0" u="none" strike="noStrike" kern="1200" baseline="0" dirty="0" smtClean="0">
                <a:solidFill>
                  <a:schemeClr val="tx1"/>
                </a:solidFill>
                <a:latin typeface="+mn-lt"/>
                <a:ea typeface="+mn-ea"/>
                <a:cs typeface="+mn-cs"/>
              </a:rPr>
              <a:t> de </a:t>
            </a:r>
            <a:r>
              <a:rPr lang="en-US" sz="1200" b="0" i="0" u="none" strike="noStrike" kern="1200" baseline="0" dirty="0" err="1" smtClean="0">
                <a:solidFill>
                  <a:schemeClr val="tx1"/>
                </a:solidFill>
                <a:latin typeface="+mn-lt"/>
                <a:ea typeface="+mn-ea"/>
                <a:cs typeface="+mn-cs"/>
              </a:rPr>
              <a:t>alcance</a:t>
            </a:r>
            <a:r>
              <a:rPr lang="en-US" sz="1200" b="0" i="0" u="none" strike="noStrike" kern="1200" baseline="0" dirty="0" smtClean="0">
                <a:solidFill>
                  <a:schemeClr val="tx1"/>
                </a:solidFill>
                <a:latin typeface="+mn-lt"/>
                <a:ea typeface="+mn-ea"/>
                <a:cs typeface="+mn-cs"/>
              </a:rPr>
              <a:t>:</a:t>
            </a:r>
          </a:p>
          <a:p>
            <a:r>
              <a:rPr lang="el-GR" sz="1200" b="0" i="0" u="none" strike="noStrike" kern="1200" baseline="0" dirty="0" smtClean="0">
                <a:solidFill>
                  <a:schemeClr val="tx1"/>
                </a:solidFill>
                <a:latin typeface="+mn-lt"/>
                <a:ea typeface="+mn-ea"/>
                <a:cs typeface="+mn-cs"/>
              </a:rPr>
              <a:t>γ</a:t>
            </a:r>
            <a:r>
              <a:rPr lang="en-US" sz="1200" b="0" i="0" u="none" strike="noStrike" kern="1200" baseline="0" dirty="0" smtClean="0">
                <a:solidFill>
                  <a:schemeClr val="tx1"/>
                </a:solidFill>
                <a:latin typeface="+mn-lt"/>
                <a:ea typeface="+mn-ea"/>
                <a:cs typeface="+mn-cs"/>
              </a:rPr>
              <a:t>max &lt; 60° : </a:t>
            </a:r>
            <a:r>
              <a:rPr lang="en-US" sz="1200" b="0" i="0" u="none" strike="noStrike" kern="1200" baseline="0" dirty="0" err="1" smtClean="0">
                <a:solidFill>
                  <a:schemeClr val="tx1"/>
                </a:solidFill>
                <a:latin typeface="+mn-lt"/>
                <a:ea typeface="+mn-ea"/>
                <a:cs typeface="+mn-cs"/>
              </a:rPr>
              <a:t>alcance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pequeno</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70° ≥ </a:t>
            </a:r>
            <a:r>
              <a:rPr lang="en-US" sz="1200" b="0" i="0" u="none" strike="noStrike" kern="1200" baseline="0" dirty="0" err="1" smtClean="0">
                <a:solidFill>
                  <a:schemeClr val="tx1"/>
                </a:solidFill>
                <a:latin typeface="+mn-lt"/>
                <a:ea typeface="+mn-ea"/>
                <a:cs typeface="+mn-cs"/>
              </a:rPr>
              <a:t>γmax</a:t>
            </a:r>
            <a:r>
              <a:rPr lang="en-US" sz="1200" b="0" i="0" u="none" strike="noStrike" kern="1200" baseline="0" dirty="0" smtClean="0">
                <a:solidFill>
                  <a:schemeClr val="tx1"/>
                </a:solidFill>
                <a:latin typeface="+mn-lt"/>
                <a:ea typeface="+mn-ea"/>
                <a:cs typeface="+mn-cs"/>
              </a:rPr>
              <a:t> ≥ 60° : </a:t>
            </a:r>
            <a:r>
              <a:rPr lang="en-US" sz="1200" b="0" i="0" u="none" strike="noStrike" kern="1200" baseline="0" dirty="0" err="1" smtClean="0">
                <a:solidFill>
                  <a:schemeClr val="tx1"/>
                </a:solidFill>
                <a:latin typeface="+mn-lt"/>
                <a:ea typeface="+mn-ea"/>
                <a:cs typeface="+mn-cs"/>
              </a:rPr>
              <a:t>alcance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intermédio</a:t>
            </a:r>
            <a:r>
              <a:rPr lang="en-US" sz="1200" b="0" i="0" u="none" strike="noStrike" kern="1200" baseline="0" dirty="0" smtClean="0">
                <a:solidFill>
                  <a:schemeClr val="tx1"/>
                </a:solidFill>
                <a:latin typeface="+mn-lt"/>
                <a:ea typeface="+mn-ea"/>
                <a:cs typeface="+mn-cs"/>
              </a:rPr>
              <a:t>.</a:t>
            </a:r>
          </a:p>
          <a:p>
            <a:r>
              <a:rPr lang="el-GR" sz="1200" b="0" i="0" u="none" strike="noStrike" kern="1200" baseline="0" dirty="0" smtClean="0">
                <a:solidFill>
                  <a:schemeClr val="tx1"/>
                </a:solidFill>
                <a:latin typeface="+mn-lt"/>
                <a:ea typeface="+mn-ea"/>
                <a:cs typeface="+mn-cs"/>
              </a:rPr>
              <a:t>γ</a:t>
            </a:r>
            <a:r>
              <a:rPr lang="en-US" sz="1200" b="0" i="0" u="none" strike="noStrike" kern="1200" baseline="0" dirty="0" smtClean="0">
                <a:solidFill>
                  <a:schemeClr val="tx1"/>
                </a:solidFill>
                <a:latin typeface="+mn-lt"/>
                <a:ea typeface="+mn-ea"/>
                <a:cs typeface="+mn-cs"/>
              </a:rPr>
              <a:t>max &gt; 70° : </a:t>
            </a:r>
            <a:r>
              <a:rPr lang="en-US" sz="1200" b="0" i="0" u="none" strike="noStrike" kern="1200" baseline="0" dirty="0" err="1" smtClean="0">
                <a:solidFill>
                  <a:schemeClr val="tx1"/>
                </a:solidFill>
                <a:latin typeface="+mn-lt"/>
                <a:ea typeface="+mn-ea"/>
                <a:cs typeface="+mn-cs"/>
              </a:rPr>
              <a:t>alcance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longo</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err="1" smtClean="0">
                <a:solidFill>
                  <a:schemeClr val="tx1"/>
                </a:solidFill>
                <a:latin typeface="+mn-lt"/>
                <a:ea typeface="+mn-ea"/>
                <a:cs typeface="+mn-cs"/>
              </a:rPr>
              <a:t>Três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níveis</a:t>
            </a:r>
            <a:r>
              <a:rPr lang="en-US" sz="1200" b="0" i="0" u="none" strike="noStrike" kern="1200" baseline="0" dirty="0" smtClean="0">
                <a:solidFill>
                  <a:schemeClr val="tx1"/>
                </a:solidFill>
                <a:latin typeface="+mn-lt"/>
                <a:ea typeface="+mn-ea"/>
                <a:cs typeface="+mn-cs"/>
              </a:rPr>
              <a:t> de </a:t>
            </a:r>
            <a:r>
              <a:rPr lang="en-US" sz="1200" b="0" i="0" u="none" strike="noStrike" kern="1200" baseline="0" dirty="0" err="1" smtClean="0">
                <a:solidFill>
                  <a:schemeClr val="tx1"/>
                </a:solidFill>
                <a:latin typeface="+mn-lt"/>
                <a:ea typeface="+mn-ea"/>
                <a:cs typeface="+mn-cs"/>
              </a:rPr>
              <a:t>difusão</a:t>
            </a:r>
            <a:r>
              <a:rPr lang="en-US" sz="1200" b="0" i="0" u="none" strike="noStrike" kern="1200" baseline="0" dirty="0" smtClean="0">
                <a:solidFill>
                  <a:schemeClr val="tx1"/>
                </a:solidFill>
                <a:latin typeface="+mn-lt"/>
                <a:ea typeface="+mn-ea"/>
                <a:cs typeface="+mn-cs"/>
              </a:rPr>
              <a:t>:</a:t>
            </a:r>
          </a:p>
          <a:p>
            <a:r>
              <a:rPr lang="el-GR" sz="1200" b="0" i="0" u="none" strike="noStrike" kern="1200" baseline="0" dirty="0" smtClean="0">
                <a:solidFill>
                  <a:schemeClr val="tx1"/>
                </a:solidFill>
                <a:latin typeface="+mn-lt"/>
                <a:ea typeface="+mn-ea"/>
                <a:cs typeface="+mn-cs"/>
              </a:rPr>
              <a:t>γ90 &lt; 45° : </a:t>
            </a:r>
            <a:r>
              <a:rPr lang="en-US" sz="1200" b="0" i="0" u="none" strike="noStrike" kern="1200" baseline="0" dirty="0" err="1" smtClean="0">
                <a:solidFill>
                  <a:schemeClr val="tx1"/>
                </a:solidFill>
                <a:latin typeface="+mn-lt"/>
                <a:ea typeface="+mn-ea"/>
                <a:cs typeface="+mn-cs"/>
              </a:rPr>
              <a:t>difusão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estreita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55° ≥ γ90 ≥ 45° : </a:t>
            </a:r>
            <a:r>
              <a:rPr lang="en-US" sz="1200" b="0" i="0" u="none" strike="noStrike" kern="1200" baseline="0" dirty="0" err="1" smtClean="0">
                <a:solidFill>
                  <a:schemeClr val="tx1"/>
                </a:solidFill>
                <a:latin typeface="+mn-lt"/>
                <a:ea typeface="+mn-ea"/>
                <a:cs typeface="+mn-cs"/>
              </a:rPr>
              <a:t>difusão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média</a:t>
            </a:r>
            <a:r>
              <a:rPr lang="en-US" sz="1200" b="0" i="0" u="none" strike="noStrike" kern="1200" baseline="0" dirty="0" smtClean="0">
                <a:solidFill>
                  <a:schemeClr val="tx1"/>
                </a:solidFill>
                <a:latin typeface="+mn-lt"/>
                <a:ea typeface="+mn-ea"/>
                <a:cs typeface="+mn-cs"/>
              </a:rPr>
              <a:t>.</a:t>
            </a:r>
          </a:p>
          <a:p>
            <a:r>
              <a:rPr lang="el-GR" sz="1200" b="0" i="0" u="none" strike="noStrike" kern="1200" baseline="0" dirty="0" smtClean="0">
                <a:solidFill>
                  <a:schemeClr val="tx1"/>
                </a:solidFill>
                <a:latin typeface="+mn-lt"/>
                <a:ea typeface="+mn-ea"/>
                <a:cs typeface="+mn-cs"/>
              </a:rPr>
              <a:t>γ90 &gt; 55° : </a:t>
            </a:r>
            <a:r>
              <a:rPr lang="en-US" sz="1200" b="0" i="0" u="none" strike="noStrike" kern="1200" baseline="0" dirty="0" err="1" smtClean="0">
                <a:solidFill>
                  <a:schemeClr val="tx1"/>
                </a:solidFill>
                <a:latin typeface="+mn-lt"/>
                <a:ea typeface="+mn-ea"/>
                <a:cs typeface="+mn-cs"/>
              </a:rPr>
              <a:t>difusão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ampla</a:t>
            </a:r>
            <a:r>
              <a:rPr lang="en-US" sz="1200" b="0" i="0" u="none" strike="noStrike" kern="1200" baseline="0" dirty="0" smtClean="0">
                <a:solidFill>
                  <a:schemeClr val="tx1"/>
                </a:solidFill>
                <a:latin typeface="+mn-lt"/>
                <a:ea typeface="+mn-ea"/>
                <a:cs typeface="+mn-cs"/>
              </a:rPr>
              <a:t>.</a:t>
            </a:r>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24</a:t>
            </a:fld>
            <a:endParaRPr lang="pt-PT"/>
          </a:p>
        </p:txBody>
      </p:sp>
    </p:spTree>
    <p:extLst>
      <p:ext uri="{BB962C8B-B14F-4D97-AF65-F5344CB8AC3E}">
        <p14:creationId xmlns:p14="http://schemas.microsoft.com/office/powerpoint/2010/main" val="23428807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25</a:t>
            </a:fld>
            <a:endParaRPr lang="pt-PT"/>
          </a:p>
        </p:txBody>
      </p:sp>
    </p:spTree>
    <p:extLst>
      <p:ext uri="{BB962C8B-B14F-4D97-AF65-F5344CB8AC3E}">
        <p14:creationId xmlns:p14="http://schemas.microsoft.com/office/powerpoint/2010/main" val="739121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1371600" y="1143000"/>
            <a:ext cx="4114800" cy="3086100"/>
          </a:xfrm>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26</a:t>
            </a:fld>
            <a:endParaRPr lang="pt-PT"/>
          </a:p>
        </p:txBody>
      </p:sp>
    </p:spTree>
    <p:extLst>
      <p:ext uri="{BB962C8B-B14F-4D97-AF65-F5344CB8AC3E}">
        <p14:creationId xmlns:p14="http://schemas.microsoft.com/office/powerpoint/2010/main" val="576033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pt-PT" sz="1200" b="1" i="0" kern="1200" noProof="0" dirty="0" smtClean="0">
                <a:solidFill>
                  <a:schemeClr val="tx1"/>
                </a:solidFill>
                <a:effectLst/>
                <a:latin typeface="+mn-lt"/>
                <a:ea typeface="+mn-ea"/>
                <a:cs typeface="+mn-cs"/>
              </a:rPr>
              <a:t>Porque</a:t>
            </a:r>
            <a:r>
              <a:rPr lang="pt-PT" sz="1200" b="1" i="0" kern="1200" baseline="0" noProof="0" dirty="0" smtClean="0">
                <a:solidFill>
                  <a:schemeClr val="tx1"/>
                </a:solidFill>
                <a:effectLst/>
                <a:latin typeface="+mn-lt"/>
                <a:ea typeface="+mn-ea"/>
                <a:cs typeface="+mn-cs"/>
              </a:rPr>
              <a:t> é que precisamos de um balastro</a:t>
            </a:r>
            <a:r>
              <a:rPr lang="pt-PT" sz="1200" b="1" i="0" kern="120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À</a:t>
            </a:r>
            <a:r>
              <a:rPr lang="pt-PT" sz="1200" b="0" i="0" kern="1200" baseline="0" noProof="0" dirty="0" smtClean="0">
                <a:solidFill>
                  <a:schemeClr val="tx1"/>
                </a:solidFill>
                <a:effectLst/>
                <a:latin typeface="+mn-lt"/>
                <a:ea typeface="+mn-ea"/>
                <a:cs typeface="+mn-cs"/>
              </a:rPr>
              <a:t> medida que </a:t>
            </a:r>
            <a:r>
              <a:rPr lang="pt-PT" sz="1200" b="0" i="0" kern="1200" noProof="0" dirty="0" smtClean="0">
                <a:solidFill>
                  <a:schemeClr val="tx1"/>
                </a:solidFill>
                <a:effectLst/>
                <a:latin typeface="+mn-lt"/>
                <a:ea typeface="+mn-ea"/>
                <a:cs typeface="+mn-cs"/>
              </a:rPr>
              <a:t>a corrente forma um arco através da lâmpada, ioniza uma elevada</a:t>
            </a:r>
            <a:r>
              <a:rPr lang="pt-PT" sz="1200" b="0" i="0" kern="1200" baseline="0" noProof="0" dirty="0" smtClean="0">
                <a:solidFill>
                  <a:schemeClr val="tx1"/>
                </a:solidFill>
                <a:effectLst/>
                <a:latin typeface="+mn-lt"/>
                <a:ea typeface="+mn-ea"/>
                <a:cs typeface="+mn-cs"/>
              </a:rPr>
              <a:t> percentagem de moléculas de gás. Quanto mais moléculas são ionizadas, menor é a resistência do gás. Assim, torna-se necessário algo que controle a corrente, uma vez que sem o balastro a controlar a corrente, esta aumentaria de tal maneira que a lâmpada se autodestruiria.</a:t>
            </a:r>
            <a:endParaRPr lang="pt-PT" sz="1200" b="0" i="0" kern="1200" noProof="0" dirty="0" smtClean="0">
              <a:solidFill>
                <a:schemeClr val="tx1"/>
              </a:solidFill>
              <a:effectLst/>
              <a:latin typeface="+mn-lt"/>
              <a:ea typeface="+mn-ea"/>
              <a:cs typeface="+mn-cs"/>
            </a:endParaRPr>
          </a:p>
          <a:p>
            <a:endParaRPr lang="pt-PT" sz="1200" b="1"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220558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pt-PT" noProof="0" dirty="0" smtClean="0"/>
              <a:t>A CELMA, o organismo europeu de comércio de iluminação, desenvolveu um Índice de Eficiência Energética (EEI) para combinações de lâmpada de lastro 72 de acordo com a Diretiva 2000/55 / ​​CE sobre requisitos de eficiência energética para balastros para iluminação fluorescente. A presente diretiva está relacionada com a diretiva de conceção ecológica e demonstra o tipo de rotulagem disponível para produtos de iluminação. O índice indica quão eficiente a saída é de uma combinação de lâmpada de lastro para iluminação fluorescente normalmente utilizada em situações de escritório. É definido como a potência de entrada total corrigida do circuito da lâmpada de lastro. Existem sete classes</a:t>
            </a:r>
            <a:r>
              <a:rPr lang="pt-PT" baseline="0" noProof="0" dirty="0" smtClean="0"/>
              <a:t> </a:t>
            </a:r>
            <a:r>
              <a:rPr lang="pt-PT" noProof="0" dirty="0" smtClean="0"/>
              <a:t>de A1 a D, das quais as classes C e D já foram eliminadas.</a:t>
            </a:r>
          </a:p>
          <a:p>
            <a:endParaRPr lang="pt-PT" noProof="0" dirty="0" smtClean="0"/>
          </a:p>
          <a:p>
            <a:r>
              <a:rPr lang="pt-PT" noProof="0" dirty="0" smtClean="0"/>
              <a:t>A classificação é independente da tecnologia, mas as classes A1, A2 e A3 referem-se a balastros eletrônicos que são mais energeticamente eficientes do que os balastros magnéticos, que normalmente se enquadram nas classes B1 e B2 (as classes D e C foram eliminadas progressivamente em 2002 e 2005 pela Diretiva 2000/55 / ​​CE). A categoria A1 destina-se a balastros e luzes reguláveis ​​para operar com potências inferiores.</a:t>
            </a:r>
          </a:p>
          <a:p>
            <a:endParaRPr lang="pt-PT" noProof="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63942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Fonte: </a:t>
            </a:r>
            <a:r>
              <a:rPr lang="pt-PT" dirty="0"/>
              <a:t>http://ec.europa.eu/environment/gpp/pdf/tbr/indoor_lighting_tbr.pdf</a:t>
            </a: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29</a:t>
            </a:fld>
            <a:endParaRPr lang="pt-PT"/>
          </a:p>
        </p:txBody>
      </p:sp>
    </p:spTree>
    <p:extLst>
      <p:ext uri="{BB962C8B-B14F-4D97-AF65-F5344CB8AC3E}">
        <p14:creationId xmlns:p14="http://schemas.microsoft.com/office/powerpoint/2010/main" val="22982459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Fonte: </a:t>
            </a:r>
            <a:r>
              <a:rPr lang="pt-PT" dirty="0"/>
              <a:t>http://ec.europa.eu/environment/gpp/pdf/tbr/indoor_lighting_tbr.pdf</a:t>
            </a:r>
          </a:p>
        </p:txBody>
      </p:sp>
      <p:sp>
        <p:nvSpPr>
          <p:cNvPr id="4" name="Marcador de Posição do Número do Diapositivo 3"/>
          <p:cNvSpPr>
            <a:spLocks noGrp="1"/>
          </p:cNvSpPr>
          <p:nvPr>
            <p:ph type="sldNum" sz="quarter" idx="10"/>
          </p:nvPr>
        </p:nvSpPr>
        <p:spPr/>
        <p:txBody>
          <a:bodyPr/>
          <a:lstStyle/>
          <a:p>
            <a:fld id="{52AEDF3C-7968-41D9-B2A9-3FC730ABC569}" type="slidenum">
              <a:rPr lang="pt-PT" smtClean="0"/>
              <a:t>30</a:t>
            </a:fld>
            <a:endParaRPr lang="pt-PT"/>
          </a:p>
        </p:txBody>
      </p:sp>
    </p:spTree>
    <p:extLst>
      <p:ext uri="{BB962C8B-B14F-4D97-AF65-F5344CB8AC3E}">
        <p14:creationId xmlns:p14="http://schemas.microsoft.com/office/powerpoint/2010/main" val="2977741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6515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pt-PT" sz="1200" b="0" i="0" kern="1200" noProof="0" dirty="0" smtClean="0">
                <a:solidFill>
                  <a:schemeClr val="tx1"/>
                </a:solidFill>
                <a:effectLst/>
                <a:latin typeface="+mn-lt"/>
                <a:ea typeface="+mn-ea"/>
                <a:cs typeface="+mn-cs"/>
              </a:rPr>
              <a:t>Estas</a:t>
            </a:r>
            <a:r>
              <a:rPr lang="pt-PT" sz="1200" b="0" i="0" kern="1200" baseline="0" noProof="0" dirty="0" smtClean="0">
                <a:solidFill>
                  <a:schemeClr val="tx1"/>
                </a:solidFill>
                <a:effectLst/>
                <a:latin typeface="+mn-lt"/>
                <a:ea typeface="+mn-ea"/>
                <a:cs typeface="+mn-cs"/>
              </a:rPr>
              <a:t> lâmpadas são maioritariamente utilizadas para iluminação pública e utilização industrial.</a:t>
            </a:r>
            <a:endParaRPr lang="pt-PT" sz="1200" b="0" i="0" kern="1200" noProof="0" dirty="0" smtClean="0">
              <a:solidFill>
                <a:schemeClr val="tx1"/>
              </a:solidFill>
              <a:effectLst/>
              <a:latin typeface="+mn-lt"/>
              <a:ea typeface="+mn-ea"/>
              <a:cs typeface="+mn-cs"/>
            </a:endParaRPr>
          </a:p>
          <a:p>
            <a:endParaRPr lang="pt-PT" sz="1200" b="0" i="0" kern="1200" noProof="0" dirty="0" smtClean="0">
              <a:solidFill>
                <a:schemeClr val="tx1"/>
              </a:solidFill>
              <a:effectLst/>
              <a:latin typeface="+mn-lt"/>
              <a:ea typeface="+mn-ea"/>
              <a:cs typeface="+mn-cs"/>
            </a:endParaRPr>
          </a:p>
          <a:p>
            <a:r>
              <a:rPr lang="pt-PT" sz="1200" b="0" i="0" u="none" strike="noStrike" kern="1200" baseline="0" noProof="0" dirty="0" smtClean="0">
                <a:solidFill>
                  <a:schemeClr val="tx1"/>
                </a:solidFill>
                <a:latin typeface="+mn-lt"/>
                <a:ea typeface="+mn-ea"/>
                <a:cs typeface="+mn-cs"/>
              </a:rPr>
              <a:t>São apresentadas as suas principais características. </a:t>
            </a:r>
          </a:p>
          <a:p>
            <a:r>
              <a:rPr lang="pt-PT" sz="1200" b="0" i="0" u="none" strike="noStrike" kern="1200" baseline="0" noProof="0" dirty="0" smtClean="0">
                <a:solidFill>
                  <a:schemeClr val="tx1"/>
                </a:solidFill>
                <a:latin typeface="+mn-lt"/>
                <a:ea typeface="+mn-ea"/>
                <a:cs typeface="+mn-cs"/>
              </a:rPr>
              <a:t>É terrível para a restituição de cor porque – a “luz sódio” é familiar por causa da sua natureza quase monocromática, na verdade os dois comprimentos de onda amarelos são muito próximos, 589.0 e 589.6nm, e não estão longe do pico de sensibilidade do olho.</a:t>
            </a:r>
          </a:p>
          <a:p>
            <a:endParaRPr lang="pt-PT" sz="1200" b="0" i="0" u="none" strike="noStrike" kern="1200" baseline="0" noProof="0" dirty="0" smtClean="0">
              <a:solidFill>
                <a:schemeClr val="tx1"/>
              </a:solidFill>
              <a:latin typeface="+mn-lt"/>
              <a:ea typeface="+mn-ea"/>
              <a:cs typeface="+mn-cs"/>
            </a:endParaRPr>
          </a:p>
          <a:p>
            <a:r>
              <a:rPr lang="pt-PT" sz="1200" b="0" i="0" u="none" strike="noStrike" kern="1200" baseline="0" noProof="0" dirty="0" smtClean="0">
                <a:solidFill>
                  <a:schemeClr val="tx1"/>
                </a:solidFill>
                <a:latin typeface="+mn-lt"/>
                <a:ea typeface="+mn-ea"/>
                <a:cs typeface="+mn-cs"/>
              </a:rPr>
              <a:t>A explicação da constituição física:</a:t>
            </a:r>
          </a:p>
          <a:p>
            <a:r>
              <a:rPr lang="pt-PT" sz="1200" b="0" i="0" u="none" strike="noStrike" kern="1200" baseline="0" noProof="0" dirty="0" smtClean="0">
                <a:solidFill>
                  <a:schemeClr val="tx1"/>
                </a:solidFill>
                <a:latin typeface="+mn-lt"/>
                <a:ea typeface="+mn-ea"/>
                <a:cs typeface="+mn-cs"/>
              </a:rPr>
              <a:t>As lâmpadas de sódio de baixa pressão precisam de um arco longo para a corrente de baixa densidade e são construídas ou com pontas duplas ou, mais comumente, com ponta única. A construção com uma única ponta requer um tubo em forma de U. Em ambos os casos, o tubo é feito de vidro resistente a sódio e é montado dentro de um invólucro exterior. Isso é necessário não só por motivos de segurança como também para garantir que a parede do tubo principal se mantém a uma temperatura de 260 graus </a:t>
            </a:r>
            <a:r>
              <a:rPr lang="pt-PT" sz="1200" b="0" i="0" u="none" strike="noStrike" kern="1200" baseline="0" noProof="0" dirty="0" err="1" smtClean="0">
                <a:solidFill>
                  <a:schemeClr val="tx1"/>
                </a:solidFill>
                <a:latin typeface="+mn-lt"/>
                <a:ea typeface="+mn-ea"/>
                <a:cs typeface="+mn-cs"/>
              </a:rPr>
              <a:t>celcius</a:t>
            </a:r>
            <a:r>
              <a:rPr lang="pt-PT" sz="1200" b="0" i="0" u="none" strike="noStrike" kern="1200" baseline="0" noProof="0" dirty="0" smtClean="0">
                <a:solidFill>
                  <a:schemeClr val="tx1"/>
                </a:solidFill>
                <a:latin typeface="+mn-lt"/>
                <a:ea typeface="+mn-ea"/>
                <a:cs typeface="+mn-cs"/>
              </a:rPr>
              <a:t>.</a:t>
            </a:r>
          </a:p>
          <a:p>
            <a:r>
              <a:rPr lang="pt-PT" sz="1200" b="0" i="0" u="none" strike="noStrike" kern="1200" baseline="0" noProof="0" dirty="0" smtClean="0">
                <a:solidFill>
                  <a:schemeClr val="tx1"/>
                </a:solidFill>
                <a:latin typeface="+mn-lt"/>
                <a:ea typeface="+mn-ea"/>
                <a:cs typeface="+mn-cs"/>
              </a:rPr>
              <a:t>O vidro resistente ao sódio é danificado por impurezas comuns, pelo que a construção real do tubo de arco é "duas camadas", onde um revestimento fino de vidro resistente ao sódio é aplicado no interior do tubo de descarga. O invólucro exterior possui um revestimento interno fino de óxido de índio-estanho que reflete a radiação IR de volta para a lâmpada, ajudando a manter a temperatura ideal da parede do tubo.</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56461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Notas 1">
            <a:extLst>
              <a:ext uri="{FF2B5EF4-FFF2-40B4-BE49-F238E27FC236}">
                <a16:creationId xmlns:a16="http://schemas.microsoft.com/office/drawing/2014/main" id="{4BD12F2D-12E9-4FCB-9AF2-8530194CE24D}"/>
              </a:ext>
            </a:extLst>
          </p:cNvPr>
          <p:cNvSpPr>
            <a:spLocks noGrp="1"/>
          </p:cNvSpPr>
          <p:nvPr>
            <p:ph type="body" idx="1"/>
          </p:nvPr>
        </p:nvSpPr>
        <p:spPr/>
        <p:txBody>
          <a:bodyPr/>
          <a:lstStyle/>
          <a:p>
            <a:r>
              <a:rPr lang="pt-PT" sz="1200" b="0" i="0" kern="1200" noProof="0" dirty="0" smtClean="0">
                <a:solidFill>
                  <a:schemeClr val="tx1"/>
                </a:solidFill>
                <a:effectLst/>
                <a:latin typeface="+mn-lt"/>
                <a:ea typeface="+mn-ea"/>
                <a:cs typeface="+mn-cs"/>
              </a:rPr>
              <a:t>Usada maioritariamente</a:t>
            </a:r>
            <a:r>
              <a:rPr lang="pt-PT" sz="1200" b="0" i="0" kern="1200" baseline="0" noProof="0" dirty="0" smtClean="0">
                <a:solidFill>
                  <a:schemeClr val="tx1"/>
                </a:solidFill>
                <a:effectLst/>
                <a:latin typeface="+mn-lt"/>
                <a:ea typeface="+mn-ea"/>
                <a:cs typeface="+mn-cs"/>
              </a:rPr>
              <a:t> em </a:t>
            </a:r>
            <a:r>
              <a:rPr lang="pt-PT" sz="1200" b="0" i="0" kern="1200" noProof="0" dirty="0" smtClean="0">
                <a:solidFill>
                  <a:schemeClr val="tx1"/>
                </a:solidFill>
                <a:effectLst/>
                <a:latin typeface="+mn-lt"/>
                <a:ea typeface="+mn-ea"/>
                <a:cs typeface="+mn-cs"/>
              </a:rPr>
              <a:t>iluminação exterior de ruas e estacionamentos e em ambientes internos onde a restituição de cores não é importante. Estas disposições</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interiores incluem áreas de armazém e de transporte e algumas áreas de fabricação.</a:t>
            </a:r>
          </a:p>
          <a:p>
            <a:r>
              <a:rPr lang="pt-PT" sz="1200" b="0" i="0" kern="1200" noProof="0" dirty="0" smtClean="0">
                <a:solidFill>
                  <a:schemeClr val="tx1"/>
                </a:solidFill>
                <a:effectLst/>
                <a:latin typeface="+mn-lt"/>
                <a:ea typeface="+mn-ea"/>
                <a:cs typeface="+mn-cs"/>
              </a:rPr>
              <a:t>A explicação da constituição física:</a:t>
            </a:r>
          </a:p>
          <a:p>
            <a:endParaRPr lang="pt-PT" sz="1200" b="0" i="0" u="none" strike="noStrike" kern="1200" baseline="0" noProof="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pt-PT" sz="1200" b="0" i="0" kern="1200" noProof="0" dirty="0" smtClean="0">
                <a:solidFill>
                  <a:schemeClr val="tx1"/>
                </a:solidFill>
                <a:effectLst/>
                <a:latin typeface="+mn-lt"/>
                <a:ea typeface="+mn-ea"/>
                <a:cs typeface="+mn-cs"/>
              </a:rPr>
              <a:t>O sódio é altamente corrosivo, em alta pressão, e nem o vidro nem a sílica podem ser usados. O tubo de arco é feito de uma alumina de cerâmica, </a:t>
            </a:r>
            <a:r>
              <a:rPr lang="pt-PT" sz="1200" b="0" i="0" kern="1200" noProof="0" dirty="0" err="1" smtClean="0">
                <a:solidFill>
                  <a:schemeClr val="tx1"/>
                </a:solidFill>
                <a:effectLst/>
                <a:latin typeface="+mn-lt"/>
                <a:ea typeface="+mn-ea"/>
                <a:cs typeface="+mn-cs"/>
              </a:rPr>
              <a:t>policristalina</a:t>
            </a:r>
            <a:r>
              <a:rPr lang="pt-PT" sz="1200" b="0" i="0" kern="1200" noProof="0" dirty="0" smtClean="0">
                <a:solidFill>
                  <a:schemeClr val="tx1"/>
                </a:solidFill>
                <a:effectLst/>
                <a:latin typeface="+mn-lt"/>
                <a:ea typeface="+mn-ea"/>
                <a:cs typeface="+mn-cs"/>
              </a:rPr>
              <a:t>, que é um material translúcido que transporta cerca de 90% da luz. A alumina é difícil de trabalhar, e racha com facilidade, dificultando a conexão com os elétrodos de tungstênio. Em cada extremidade do tubo de arco monta-se uma ficha de cerâmica, através da qual é feita uma conexão de nióbio. A ficha é capaz de unir tanto a alumina quanto o nióbio. Mais uma vez o tubo de arco é montado num invólucro</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externo. Por vezes, o invólucro</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externo possui uma superfície interna difusora para criar uma fonte de brilho maior e menor.</a:t>
            </a:r>
            <a:endParaRPr lang="en-US" sz="1200" b="0" i="0" kern="1200" noProof="0" dirty="0" smtClean="0">
              <a:solidFill>
                <a:schemeClr val="tx1"/>
              </a:solidFill>
              <a:effectLst/>
              <a:latin typeface="+mn-lt"/>
              <a:ea typeface="+mn-ea"/>
              <a:cs typeface="+mn-cs"/>
            </a:endParaRPr>
          </a:p>
          <a:p>
            <a:endParaRPr lang="pt-PT" sz="1200" b="0" i="0" u="none" strike="noStrike" kern="1200" baseline="0" noProof="0" dirty="0" smtClean="0">
              <a:solidFill>
                <a:schemeClr val="tx1"/>
              </a:solidFill>
              <a:latin typeface="+mn-lt"/>
              <a:ea typeface="+mn-ea"/>
              <a:cs typeface="+mn-cs"/>
            </a:endParaRPr>
          </a:p>
          <a:p>
            <a:endParaRPr lang="pt-PT" noProof="0" dirty="0"/>
          </a:p>
        </p:txBody>
      </p:sp>
    </p:spTree>
    <p:extLst>
      <p:ext uri="{BB962C8B-B14F-4D97-AF65-F5344CB8AC3E}">
        <p14:creationId xmlns:p14="http://schemas.microsoft.com/office/powerpoint/2010/main" val="962284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Notas 1">
            <a:extLst>
              <a:ext uri="{FF2B5EF4-FFF2-40B4-BE49-F238E27FC236}">
                <a16:creationId xmlns:a16="http://schemas.microsoft.com/office/drawing/2014/main" id="{4BD12F2D-12E9-4FCB-9AF2-8530194CE24D}"/>
              </a:ext>
            </a:extLst>
          </p:cNvPr>
          <p:cNvSpPr>
            <a:spLocks noGrp="1"/>
          </p:cNvSpPr>
          <p:nvPr>
            <p:ph type="body" idx="1"/>
          </p:nvPr>
        </p:nvSpPr>
        <p:spPr/>
        <p:txBody>
          <a:bodyPr/>
          <a:lstStyle/>
          <a:p>
            <a:endParaRPr lang="en-GB"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pt-PT" sz="1200" b="0" i="0" kern="1200" noProof="0" dirty="0" smtClean="0">
                <a:solidFill>
                  <a:schemeClr val="tx1"/>
                </a:solidFill>
                <a:effectLst/>
                <a:latin typeface="+mn-lt"/>
                <a:ea typeface="+mn-ea"/>
                <a:cs typeface="+mn-cs"/>
              </a:rPr>
              <a:t>A explicação da constituição física:</a:t>
            </a:r>
          </a:p>
          <a:p>
            <a:endParaRPr lang="pt-PT" sz="1200" b="0" i="0" u="none" strike="noStrike" kern="1200" baseline="0" noProof="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pt-PT" sz="1200" b="0" i="0" kern="1200" noProof="0" dirty="0" smtClean="0">
                <a:solidFill>
                  <a:schemeClr val="tx1"/>
                </a:solidFill>
                <a:effectLst/>
                <a:latin typeface="+mn-lt"/>
                <a:ea typeface="+mn-ea"/>
                <a:cs typeface="+mn-cs"/>
              </a:rPr>
              <a:t>O sódio é altamente corrosivo, em alta pressão, e nem o vidro nem a sílica podem ser usados. O tubo de arco é feito de uma alumina de cerâmica, </a:t>
            </a:r>
            <a:r>
              <a:rPr lang="pt-PT" sz="1200" b="0" i="0" kern="1200" noProof="0" dirty="0" err="1" smtClean="0">
                <a:solidFill>
                  <a:schemeClr val="tx1"/>
                </a:solidFill>
                <a:effectLst/>
                <a:latin typeface="+mn-lt"/>
                <a:ea typeface="+mn-ea"/>
                <a:cs typeface="+mn-cs"/>
              </a:rPr>
              <a:t>policristalina</a:t>
            </a:r>
            <a:r>
              <a:rPr lang="pt-PT" sz="1200" b="0" i="0" kern="1200" noProof="0" dirty="0" smtClean="0">
                <a:solidFill>
                  <a:schemeClr val="tx1"/>
                </a:solidFill>
                <a:effectLst/>
                <a:latin typeface="+mn-lt"/>
                <a:ea typeface="+mn-ea"/>
                <a:cs typeface="+mn-cs"/>
              </a:rPr>
              <a:t>, que é um material translúcido que transporta cerca de 90% da luz. A alumina é difícil de trabalhar, e racha com facilidade, dificultando a conexão com os elétrodos de tungstênio. Em cada extremidade do tubo de arco monta-se uma ficha de cerâmica, através da qual é feita uma conexão de nióbio. A ficha é capaz de unir tanto a alumina quanto o nióbio. Mais uma vez o tubo de arco é montado num invólucro</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externo. Por vezes, o invólucro</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externo possui uma superfície interna difusora para criar uma fonte de brilho maior e menor.</a:t>
            </a:r>
            <a:endParaRPr lang="en-US" sz="1200" b="0" i="0" kern="1200" noProof="0" dirty="0" smtClean="0">
              <a:solidFill>
                <a:schemeClr val="tx1"/>
              </a:solidFill>
              <a:effectLst/>
              <a:latin typeface="+mn-lt"/>
              <a:ea typeface="+mn-ea"/>
              <a:cs typeface="+mn-cs"/>
            </a:endParaRPr>
          </a:p>
          <a:p>
            <a:endParaRPr lang="pt-PT" sz="1200" b="0" i="0" u="none" strike="noStrike" kern="1200" baseline="0" dirty="0">
              <a:solidFill>
                <a:schemeClr val="tx1"/>
              </a:solidFill>
              <a:latin typeface="+mn-lt"/>
              <a:ea typeface="+mn-ea"/>
              <a:cs typeface="+mn-cs"/>
            </a:endParaRPr>
          </a:p>
          <a:p>
            <a:endParaRPr lang="pt-PT" sz="1200" b="0" i="0" u="none" strike="noStrike" kern="1200" baseline="0" dirty="0">
              <a:solidFill>
                <a:schemeClr val="tx1"/>
              </a:solidFill>
              <a:latin typeface="+mn-lt"/>
              <a:ea typeface="+mn-ea"/>
              <a:cs typeface="+mn-cs"/>
            </a:endParaRPr>
          </a:p>
          <a:p>
            <a:endParaRPr lang="pt-PT"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pt-PT" dirty="0"/>
          </a:p>
        </p:txBody>
      </p:sp>
    </p:spTree>
    <p:extLst>
      <p:ext uri="{BB962C8B-B14F-4D97-AF65-F5344CB8AC3E}">
        <p14:creationId xmlns:p14="http://schemas.microsoft.com/office/powerpoint/2010/main" val="1204445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Notas 1">
            <a:extLst>
              <a:ext uri="{FF2B5EF4-FFF2-40B4-BE49-F238E27FC236}">
                <a16:creationId xmlns:a16="http://schemas.microsoft.com/office/drawing/2014/main" id="{4BD12F2D-12E9-4FCB-9AF2-8530194CE24D}"/>
              </a:ext>
            </a:extLst>
          </p:cNvPr>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São </a:t>
            </a:r>
            <a:r>
              <a:rPr lang="en-US" sz="1200" b="0" i="0" u="none" strike="noStrike" kern="1200" baseline="0" dirty="0" err="1" smtClean="0">
                <a:solidFill>
                  <a:schemeClr val="tx1"/>
                </a:solidFill>
                <a:latin typeface="+mn-lt"/>
                <a:ea typeface="+mn-ea"/>
                <a:cs typeface="+mn-cs"/>
              </a:rPr>
              <a:t>apresentadas</a:t>
            </a:r>
            <a:r>
              <a:rPr lang="en-US" sz="1200" b="0" i="0" u="none" strike="noStrike" kern="1200" baseline="0" dirty="0" smtClean="0">
                <a:solidFill>
                  <a:schemeClr val="tx1"/>
                </a:solidFill>
                <a:latin typeface="+mn-lt"/>
                <a:ea typeface="+mn-ea"/>
                <a:cs typeface="+mn-cs"/>
              </a:rPr>
              <a:t> as </a:t>
            </a:r>
            <a:r>
              <a:rPr lang="en-US" sz="1200" b="0" i="0" u="none" strike="noStrike" kern="1200" baseline="0" dirty="0" err="1" smtClean="0">
                <a:solidFill>
                  <a:schemeClr val="tx1"/>
                </a:solidFill>
                <a:latin typeface="+mn-lt"/>
                <a:ea typeface="+mn-ea"/>
                <a:cs typeface="+mn-cs"/>
              </a:rPr>
              <a:t>principais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características</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pt-PT" sz="1200" b="0" i="0" kern="1200" noProof="0" dirty="0" smtClean="0">
                <a:solidFill>
                  <a:schemeClr val="tx1"/>
                </a:solidFill>
                <a:effectLst/>
                <a:latin typeface="+mn-lt"/>
                <a:ea typeface="+mn-ea"/>
                <a:cs typeface="+mn-cs"/>
              </a:rPr>
              <a:t>A explicação da constituição física:</a:t>
            </a:r>
          </a:p>
          <a:p>
            <a:endParaRPr lang="pt-PT" sz="1200" b="0" i="0" u="none" strike="noStrike" kern="1200" baseline="0" noProof="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pt-PT" sz="1200" b="0" i="0" kern="1200" noProof="0" dirty="0" smtClean="0">
                <a:solidFill>
                  <a:schemeClr val="tx1"/>
                </a:solidFill>
                <a:effectLst/>
                <a:latin typeface="+mn-lt"/>
                <a:ea typeface="+mn-ea"/>
                <a:cs typeface="+mn-cs"/>
              </a:rPr>
              <a:t>O sódio é altamente corrosivo, em alta pressão, e nem o vidro nem a sílica podem ser usados. O tubo de arco é feito de uma alumina de cerâmica, </a:t>
            </a:r>
            <a:r>
              <a:rPr lang="pt-PT" sz="1200" b="0" i="0" kern="1200" noProof="0" dirty="0" err="1" smtClean="0">
                <a:solidFill>
                  <a:schemeClr val="tx1"/>
                </a:solidFill>
                <a:effectLst/>
                <a:latin typeface="+mn-lt"/>
                <a:ea typeface="+mn-ea"/>
                <a:cs typeface="+mn-cs"/>
              </a:rPr>
              <a:t>policristalina</a:t>
            </a:r>
            <a:r>
              <a:rPr lang="pt-PT" sz="1200" b="0" i="0" kern="1200" noProof="0" dirty="0" smtClean="0">
                <a:solidFill>
                  <a:schemeClr val="tx1"/>
                </a:solidFill>
                <a:effectLst/>
                <a:latin typeface="+mn-lt"/>
                <a:ea typeface="+mn-ea"/>
                <a:cs typeface="+mn-cs"/>
              </a:rPr>
              <a:t>, que é um material translúcido que transporta cerca de 90% da luz. A alumina é difícil de trabalhar, e racha com facilidade, dificultando a conexão com os elétrodos de tungstênio. Em cada extremidade do tubo de arco monta-se uma ficha de cerâmica, através da qual é feita uma conexão de nióbio. A ficha é capaz de unir tanto a alumina quanto o nióbio. Mais uma vez o tubo de arco é montado num invólucro</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externo. Por vezes, o invólucro</a:t>
            </a:r>
            <a:r>
              <a:rPr lang="pt-PT" sz="1200" b="0" i="0" kern="1200" baseline="0" noProof="0" dirty="0" smtClean="0">
                <a:solidFill>
                  <a:schemeClr val="tx1"/>
                </a:solidFill>
                <a:effectLst/>
                <a:latin typeface="+mn-lt"/>
                <a:ea typeface="+mn-ea"/>
                <a:cs typeface="+mn-cs"/>
              </a:rPr>
              <a:t> </a:t>
            </a:r>
            <a:r>
              <a:rPr lang="pt-PT" sz="1200" b="0" i="0" kern="1200" noProof="0" dirty="0" smtClean="0">
                <a:solidFill>
                  <a:schemeClr val="tx1"/>
                </a:solidFill>
                <a:effectLst/>
                <a:latin typeface="+mn-lt"/>
                <a:ea typeface="+mn-ea"/>
                <a:cs typeface="+mn-cs"/>
              </a:rPr>
              <a:t>externo possui uma superfície interna difusora para criar uma fonte de brilho maior e menor.</a:t>
            </a:r>
            <a:endParaRPr lang="pt-PT" sz="1200" b="0" i="0" u="none" strike="noStrike" kern="1200" baseline="0" dirty="0">
              <a:solidFill>
                <a:schemeClr val="tx1"/>
              </a:solidFill>
              <a:latin typeface="+mn-lt"/>
              <a:ea typeface="+mn-ea"/>
              <a:cs typeface="+mn-cs"/>
            </a:endParaRPr>
          </a:p>
          <a:p>
            <a:endParaRPr lang="pt-PT"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pt-PT" dirty="0"/>
          </a:p>
        </p:txBody>
      </p:sp>
    </p:spTree>
    <p:extLst>
      <p:ext uri="{BB962C8B-B14F-4D97-AF65-F5344CB8AC3E}">
        <p14:creationId xmlns:p14="http://schemas.microsoft.com/office/powerpoint/2010/main" val="1899969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pt-PT" sz="1200" b="0" i="0" u="none" strike="noStrike" kern="1200" baseline="0" noProof="0" dirty="0" smtClean="0">
                <a:solidFill>
                  <a:schemeClr val="tx1"/>
                </a:solidFill>
                <a:latin typeface="+mn-lt"/>
                <a:ea typeface="+mn-ea"/>
                <a:cs typeface="+mn-cs"/>
              </a:rPr>
              <a:t>As </a:t>
            </a:r>
            <a:r>
              <a:rPr lang="pt-PT" sz="1200" b="0" i="0" kern="1200" dirty="0" smtClean="0">
                <a:solidFill>
                  <a:schemeClr val="tx1"/>
                </a:solidFill>
                <a:effectLst/>
                <a:latin typeface="+mn-lt"/>
                <a:ea typeface="+mn-ea"/>
                <a:cs typeface="+mn-cs"/>
              </a:rPr>
              <a:t>lâmpadas de </a:t>
            </a:r>
            <a:r>
              <a:rPr lang="pt-PT" sz="1200" b="0" i="0" kern="1200" dirty="0" smtClean="0">
                <a:solidFill>
                  <a:schemeClr val="tx1"/>
                </a:solidFill>
                <a:effectLst/>
                <a:latin typeface="+mn-lt"/>
                <a:ea typeface="+mn-ea"/>
                <a:cs typeface="+mn-cs"/>
              </a:rPr>
              <a:t>iodetos</a:t>
            </a:r>
            <a:r>
              <a:rPr lang="pt-PT" sz="1200" b="0" i="0" kern="1200" dirty="0" smtClean="0">
                <a:solidFill>
                  <a:schemeClr val="tx1"/>
                </a:solidFill>
                <a:effectLst/>
                <a:latin typeface="+mn-lt"/>
                <a:ea typeface="+mn-ea"/>
                <a:cs typeface="+mn-cs"/>
              </a:rPr>
              <a:t> metálicos são consideradas</a:t>
            </a:r>
            <a:r>
              <a:rPr lang="pt-PT" sz="1200" b="0" i="0" kern="1200" baseline="0" dirty="0" smtClean="0">
                <a:solidFill>
                  <a:schemeClr val="tx1"/>
                </a:solidFill>
                <a:effectLst/>
                <a:latin typeface="+mn-lt"/>
                <a:ea typeface="+mn-ea"/>
                <a:cs typeface="+mn-cs"/>
              </a:rPr>
              <a:t> como variantes das lâmpadas de vapor de mercúrio de alta pressão. Para além do vapor de mercúrio e do árgon, estas lâmpadas contêm </a:t>
            </a:r>
            <a:r>
              <a:rPr lang="pt-PT" sz="1200" b="0" i="0" kern="1200" baseline="0" dirty="0" smtClean="0">
                <a:solidFill>
                  <a:schemeClr val="tx1"/>
                </a:solidFill>
                <a:effectLst/>
                <a:latin typeface="+mn-lt"/>
                <a:ea typeface="+mn-ea"/>
                <a:cs typeface="+mn-cs"/>
              </a:rPr>
              <a:t>iodetos </a:t>
            </a:r>
            <a:r>
              <a:rPr lang="pt-PT" sz="1200" b="0" i="0" kern="1200" baseline="0" dirty="0" smtClean="0">
                <a:solidFill>
                  <a:schemeClr val="tx1"/>
                </a:solidFill>
                <a:effectLst/>
                <a:latin typeface="+mn-lt"/>
                <a:ea typeface="+mn-ea"/>
                <a:cs typeface="+mn-cs"/>
              </a:rPr>
              <a:t>metálicos. Os </a:t>
            </a:r>
            <a:r>
              <a:rPr lang="pt-PT" sz="1200" b="0" i="0" kern="1200" baseline="0" dirty="0" smtClean="0">
                <a:solidFill>
                  <a:schemeClr val="tx1"/>
                </a:solidFill>
                <a:effectLst/>
                <a:latin typeface="+mn-lt"/>
                <a:ea typeface="+mn-ea"/>
                <a:cs typeface="+mn-cs"/>
              </a:rPr>
              <a:t>iodetos </a:t>
            </a:r>
            <a:r>
              <a:rPr lang="pt-PT" sz="1200" b="0" i="0" kern="1200" baseline="0" dirty="0" smtClean="0">
                <a:solidFill>
                  <a:schemeClr val="tx1"/>
                </a:solidFill>
                <a:effectLst/>
                <a:latin typeface="+mn-lt"/>
                <a:ea typeface="+mn-ea"/>
                <a:cs typeface="+mn-cs"/>
              </a:rPr>
              <a:t>podem ser </a:t>
            </a:r>
            <a:r>
              <a:rPr lang="pt-PT" sz="1200" b="0" i="0" kern="1200" baseline="0" dirty="0" smtClean="0">
                <a:solidFill>
                  <a:schemeClr val="tx1"/>
                </a:solidFill>
                <a:effectLst/>
                <a:latin typeface="+mn-lt"/>
                <a:ea typeface="+mn-ea"/>
                <a:cs typeface="+mn-cs"/>
              </a:rPr>
              <a:t>não ser puros e ser uma </a:t>
            </a:r>
            <a:r>
              <a:rPr lang="pt-PT" sz="1200" b="0" i="0" kern="1200" baseline="0" dirty="0" smtClean="0">
                <a:solidFill>
                  <a:schemeClr val="tx1"/>
                </a:solidFill>
                <a:effectLst/>
                <a:latin typeface="+mn-lt"/>
                <a:ea typeface="+mn-ea"/>
                <a:cs typeface="+mn-cs"/>
              </a:rPr>
              <a:t>mistura de sódio ou iodetos de escândio.</a:t>
            </a:r>
            <a:endParaRPr lang="pt-PT" sz="1200" b="0" i="0" u="none" strike="noStrike" kern="1200" baseline="0" noProof="0" dirty="0" smtClean="0">
              <a:solidFill>
                <a:schemeClr val="tx1"/>
              </a:solidFill>
              <a:latin typeface="+mn-lt"/>
              <a:ea typeface="+mn-ea"/>
              <a:cs typeface="+mn-cs"/>
            </a:endParaRPr>
          </a:p>
          <a:p>
            <a:endParaRPr lang="pt-PT" sz="1200" b="0" i="0" u="none" strike="noStrike" kern="1200" baseline="0" noProof="0" dirty="0" smtClean="0">
              <a:solidFill>
                <a:schemeClr val="tx1"/>
              </a:solidFill>
              <a:latin typeface="+mn-lt"/>
              <a:ea typeface="+mn-ea"/>
              <a:cs typeface="+mn-cs"/>
            </a:endParaRPr>
          </a:p>
          <a:p>
            <a:r>
              <a:rPr lang="pt-PT" sz="1200" b="0" i="0" u="none" strike="noStrike" kern="1200" baseline="0" noProof="0" dirty="0" smtClean="0">
                <a:solidFill>
                  <a:schemeClr val="tx1"/>
                </a:solidFill>
                <a:latin typeface="+mn-lt"/>
                <a:ea typeface="+mn-ea"/>
                <a:cs typeface="+mn-cs"/>
              </a:rPr>
              <a:t>As lâmpadas de </a:t>
            </a:r>
            <a:r>
              <a:rPr lang="pt-PT" sz="1200" b="0" i="0" u="none" strike="noStrike" kern="1200" baseline="0" noProof="0" dirty="0" smtClean="0">
                <a:solidFill>
                  <a:schemeClr val="tx1"/>
                </a:solidFill>
                <a:latin typeface="+mn-lt"/>
                <a:ea typeface="+mn-ea"/>
                <a:cs typeface="+mn-cs"/>
              </a:rPr>
              <a:t>iodetos </a:t>
            </a:r>
            <a:r>
              <a:rPr lang="pt-PT" sz="1200" b="0" i="0" u="none" strike="noStrike" kern="1200" baseline="0" noProof="0" dirty="0" smtClean="0">
                <a:solidFill>
                  <a:schemeClr val="tx1"/>
                </a:solidFill>
                <a:latin typeface="+mn-lt"/>
                <a:ea typeface="+mn-ea"/>
                <a:cs typeface="+mn-cs"/>
              </a:rPr>
              <a:t>metálicos têm eficácias na gama dos 75–125 lm/W. A restituição de cor é significativamente melhor do que as lâmpadas de vapor de mercúrio e podem ser adaptadas através da escolha de </a:t>
            </a:r>
            <a:r>
              <a:rPr lang="pt-PT" sz="1200" b="0" i="0" u="none" strike="noStrike" kern="1200" baseline="0" noProof="0" dirty="0" smtClean="0">
                <a:solidFill>
                  <a:schemeClr val="tx1"/>
                </a:solidFill>
                <a:latin typeface="+mn-lt"/>
                <a:ea typeface="+mn-ea"/>
                <a:cs typeface="+mn-cs"/>
              </a:rPr>
              <a:t>iodetos. </a:t>
            </a:r>
            <a:r>
              <a:rPr lang="pt-PT" sz="1200" b="0" i="0" u="none" strike="noStrike" kern="1200" baseline="0" noProof="0" dirty="0" smtClean="0">
                <a:solidFill>
                  <a:schemeClr val="tx1"/>
                </a:solidFill>
                <a:latin typeface="+mn-lt"/>
                <a:ea typeface="+mn-ea"/>
                <a:cs typeface="+mn-cs"/>
              </a:rPr>
              <a:t>A vida útil está entre as 6,000 e as 20,000 horas, e são fabricadas de 35W a 20,000W.</a:t>
            </a:r>
          </a:p>
          <a:p>
            <a:endParaRPr lang="pt-PT" sz="1200" b="0" i="0" u="none" strike="noStrike" kern="1200" baseline="0" noProof="0" dirty="0" smtClean="0">
              <a:solidFill>
                <a:schemeClr val="tx1"/>
              </a:solidFill>
              <a:effectLst/>
              <a:latin typeface="+mn-lt"/>
              <a:ea typeface="+mn-ea"/>
              <a:cs typeface="+mn-cs"/>
            </a:endParaRPr>
          </a:p>
          <a:p>
            <a:endParaRPr lang="pt-PT" sz="1200" b="0" i="0" kern="1200" noProof="0" dirty="0" smtClean="0">
              <a:solidFill>
                <a:schemeClr val="tx1"/>
              </a:solidFill>
              <a:effectLst/>
              <a:latin typeface="+mn-lt"/>
              <a:ea typeface="+mn-ea"/>
              <a:cs typeface="+mn-cs"/>
            </a:endParaRPr>
          </a:p>
          <a:p>
            <a:endParaRPr lang="pt-PT"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7977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E68D4-208D-4DF9-B049-C70018DA3A78}"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s-E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93743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8" y="6406518"/>
            <a:ext cx="754063"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0" marR="0" lvl="0" indent="0" algn="r" defTabSz="685800" rtl="0" eaLnBrk="1" fontAlgn="auto" latinLnBrk="0" hangingPunct="1">
              <a:lnSpc>
                <a:spcPct val="100000"/>
              </a:lnSpc>
              <a:spcBef>
                <a:spcPct val="50000"/>
              </a:spcBef>
              <a:spcAft>
                <a:spcPts val="0"/>
              </a:spcAft>
              <a:buClrTx/>
              <a:buSzTx/>
              <a:buFontTx/>
              <a:buNone/>
              <a:tabLst/>
              <a:defRPr/>
            </a:pPr>
            <a:fld id="{AA39F9B6-8327-CB47-BEEA-8B503213E9D8}" type="slidenum">
              <a:rPr kumimoji="0" lang="de-DE" sz="900" b="0" i="0" u="none" strike="noStrike" kern="1200" cap="none" spc="0" normalizeH="0" baseline="0" noProof="0">
                <a:ln>
                  <a:noFill/>
                </a:ln>
                <a:solidFill>
                  <a:prstClr val="black"/>
                </a:solidFill>
                <a:effectLst/>
                <a:uLnTx/>
                <a:uFillTx/>
                <a:latin typeface="Arial"/>
                <a:ea typeface="+mn-ea"/>
                <a:cs typeface="+mn-cs"/>
              </a:rPr>
              <a:pPr marL="0" marR="0" lvl="0" indent="0" algn="r" defTabSz="685800" rtl="0" eaLnBrk="1" fontAlgn="auto" latinLnBrk="0" hangingPunct="1">
                <a:lnSpc>
                  <a:spcPct val="100000"/>
                </a:lnSpc>
                <a:spcBef>
                  <a:spcPct val="50000"/>
                </a:spcBef>
                <a:spcAft>
                  <a:spcPts val="0"/>
                </a:spcAft>
                <a:buClrTx/>
                <a:buSzTx/>
                <a:buFontTx/>
                <a:buNone/>
                <a:tabLst/>
                <a:defRPr/>
              </a:pPr>
              <a:t>‹#›</a:t>
            </a:fld>
            <a:endParaRPr kumimoji="0" lang="de-DE" sz="900" b="0" i="0" u="none" strike="noStrike" kern="1200" cap="none" spc="0" normalizeH="0" baseline="0" noProof="0" dirty="0">
              <a:ln>
                <a:noFill/>
              </a:ln>
              <a:solidFill>
                <a:prstClr val="black"/>
              </a:solidFill>
              <a:effectLst/>
              <a:uLnTx/>
              <a:uFillTx/>
              <a:latin typeface="Arial"/>
              <a:ea typeface="+mn-ea"/>
              <a:cs typeface="+mn-cs"/>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00529"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cstate="print">
            <a:extLst>
              <a:ext uri="{28A0092B-C50C-407E-A947-70E740481C1C}">
                <a14:useLocalDpi xmlns:a14="http://schemas.microsoft.com/office/drawing/2010/main" val="0"/>
              </a:ext>
            </a:extLst>
          </a:blip>
          <a:stretch>
            <a:fillRect/>
          </a:stretch>
        </p:blipFill>
        <p:spPr>
          <a:xfrm>
            <a:off x="457201" y="6274756"/>
            <a:ext cx="1108856" cy="406400"/>
          </a:xfrm>
          <a:prstGeom prst="rect">
            <a:avLst/>
          </a:prstGeom>
        </p:spPr>
      </p:pic>
    </p:spTree>
    <p:extLst>
      <p:ext uri="{BB962C8B-B14F-4D97-AF65-F5344CB8AC3E}">
        <p14:creationId xmlns:p14="http://schemas.microsoft.com/office/powerpoint/2010/main" val="738051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57200" y="2130425"/>
            <a:ext cx="8001000" cy="1470025"/>
          </a:xfrm>
        </p:spPr>
        <p:txBody>
          <a:bodyPr>
            <a:normAutofit/>
          </a:bodyPr>
          <a:lstStyle>
            <a:lvl1pPr algn="l">
              <a:defRPr sz="3200" b="1">
                <a:solidFill>
                  <a:schemeClr val="tx2"/>
                </a:solidFill>
              </a:defRPr>
            </a:lvl1pPr>
          </a:lstStyle>
          <a:p>
            <a:r>
              <a:rPr lang="de-DE" dirty="0"/>
              <a:t>Titelmasterformat durch Klicken bearbeiten</a:t>
            </a:r>
          </a:p>
        </p:txBody>
      </p:sp>
      <p:sp>
        <p:nvSpPr>
          <p:cNvPr id="3" name="Untertitel 2"/>
          <p:cNvSpPr>
            <a:spLocks noGrp="1"/>
          </p:cNvSpPr>
          <p:nvPr>
            <p:ph type="subTitle" idx="1"/>
          </p:nvPr>
        </p:nvSpPr>
        <p:spPr>
          <a:xfrm>
            <a:off x="457200" y="3680268"/>
            <a:ext cx="8001000" cy="1020075"/>
          </a:xfrm>
        </p:spPr>
        <p:txBody>
          <a:bodyPr>
            <a:normAutofit/>
          </a:bodyPr>
          <a:lstStyle>
            <a:lvl1pPr marL="0" indent="0" algn="l">
              <a:buNone/>
              <a:defRPr sz="20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cxnSp>
        <p:nvCxnSpPr>
          <p:cNvPr id="5" name="Gerade Verbindung 4"/>
          <p:cNvCxnSpPr/>
          <p:nvPr userDrawn="1"/>
        </p:nvCxnSpPr>
        <p:spPr>
          <a:xfrm>
            <a:off x="0" y="1260630"/>
            <a:ext cx="9144000" cy="0"/>
          </a:xfrm>
          <a:prstGeom prst="line">
            <a:avLst/>
          </a:prstGeom>
          <a:ln w="19050">
            <a:solidFill>
              <a:schemeClr val="bg1"/>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44215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3957615"/>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342900" rtl="0" eaLnBrk="1" latinLnBrk="0" hangingPunct="1">
        <a:spcBef>
          <a:spcPct val="0"/>
        </a:spcBef>
        <a:buNone/>
        <a:defRPr sz="1800" b="1" kern="1200">
          <a:solidFill>
            <a:schemeClr val="accent1"/>
          </a:solidFill>
          <a:latin typeface="+mj-lt"/>
          <a:ea typeface="+mj-ea"/>
          <a:cs typeface="+mj-cs"/>
        </a:defRPr>
      </a:lvl1pPr>
    </p:titleStyle>
    <p:bodyStyle>
      <a:lvl1pPr marL="0" indent="0" algn="l" defTabSz="342900" rtl="0" eaLnBrk="1" latinLnBrk="0" hangingPunct="1">
        <a:spcBef>
          <a:spcPct val="20000"/>
        </a:spcBef>
        <a:buFont typeface="Arial"/>
        <a:buNone/>
        <a:defRPr sz="1500" kern="1200">
          <a:solidFill>
            <a:schemeClr val="tx1"/>
          </a:solidFill>
          <a:latin typeface="+mn-lt"/>
          <a:ea typeface="+mn-ea"/>
          <a:cs typeface="+mn-cs"/>
        </a:defRPr>
      </a:lvl1pPr>
      <a:lvl2pPr marL="418500" indent="-202500" algn="l" defTabSz="342900" rtl="0" eaLnBrk="1" latinLnBrk="0" hangingPunct="1">
        <a:spcBef>
          <a:spcPct val="20000"/>
        </a:spcBef>
        <a:buClr>
          <a:schemeClr val="accent1"/>
        </a:buClr>
        <a:buFont typeface="Arial"/>
        <a:buChar char="•"/>
        <a:defRPr sz="1500" kern="1200">
          <a:solidFill>
            <a:schemeClr val="tx1"/>
          </a:solidFill>
          <a:latin typeface="+mn-lt"/>
          <a:ea typeface="+mn-ea"/>
          <a:cs typeface="+mn-cs"/>
        </a:defRPr>
      </a:lvl2pPr>
      <a:lvl3pPr marL="804600" indent="-145800" algn="l" defTabSz="342900" rtl="0" eaLnBrk="1" latinLnBrk="0" hangingPunct="1">
        <a:spcBef>
          <a:spcPct val="20000"/>
        </a:spcBef>
        <a:buFont typeface="Arial"/>
        <a:buChar char="•"/>
        <a:defRPr sz="1350" kern="1200">
          <a:solidFill>
            <a:schemeClr val="tx1"/>
          </a:solidFill>
          <a:latin typeface="+mn-lt"/>
          <a:ea typeface="+mn-ea"/>
          <a:cs typeface="+mn-cs"/>
        </a:defRPr>
      </a:lvl3pPr>
      <a:lvl4pPr marL="1147500" indent="-172800" algn="l" defTabSz="342900" rtl="0" eaLnBrk="1" latinLnBrk="0" hangingPunct="1">
        <a:spcBef>
          <a:spcPct val="20000"/>
        </a:spcBef>
        <a:buFont typeface="Arial"/>
        <a:buChar char="–"/>
        <a:defRPr sz="1350" kern="1200">
          <a:solidFill>
            <a:schemeClr val="tx1">
              <a:lumMod val="95000"/>
              <a:lumOff val="5000"/>
            </a:schemeClr>
          </a:solidFill>
          <a:latin typeface="+mn-lt"/>
          <a:ea typeface="+mn-ea"/>
          <a:cs typeface="+mn-cs"/>
        </a:defRPr>
      </a:lvl4pPr>
      <a:lvl5pPr marL="1490400" indent="-145800" algn="l" defTabSz="342900" rtl="0" eaLnBrk="1" latinLnBrk="0" hangingPunct="1">
        <a:spcBef>
          <a:spcPct val="20000"/>
        </a:spcBef>
        <a:buFont typeface="Arial"/>
        <a:buChar char="»"/>
        <a:defRPr sz="1200" kern="1200">
          <a:solidFill>
            <a:schemeClr val="tx1">
              <a:lumMod val="95000"/>
              <a:lumOff val="5000"/>
            </a:schemeClr>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de-DE"/>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2.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5"/>
          <p:cNvSpPr>
            <a:spLocks noGrp="1"/>
          </p:cNvSpPr>
          <p:nvPr>
            <p:ph type="subTitle" idx="1"/>
          </p:nvPr>
        </p:nvSpPr>
        <p:spPr>
          <a:xfrm>
            <a:off x="457200" y="3915141"/>
            <a:ext cx="8001000" cy="1404083"/>
          </a:xfrm>
        </p:spPr>
        <p:txBody>
          <a:bodyPr>
            <a:noAutofit/>
          </a:bodyPr>
          <a:lstStyle/>
          <a:p>
            <a:pPr lvl="0" algn="r"/>
            <a:r>
              <a:rPr lang="pt-PT" sz="3600" b="1" dirty="0" smtClean="0">
                <a:latin typeface="+mj-lt"/>
              </a:rPr>
              <a:t>ILUMINAÇÃO ARTIFICIAL</a:t>
            </a:r>
            <a:br>
              <a:rPr lang="pt-PT" sz="3600" b="1" dirty="0" smtClean="0">
                <a:latin typeface="+mj-lt"/>
              </a:rPr>
            </a:br>
            <a:r>
              <a:rPr lang="pt-PT" sz="3600" b="1" i="1" dirty="0" smtClean="0">
                <a:latin typeface="+mj-lt"/>
              </a:rPr>
              <a:t>Exterior</a:t>
            </a:r>
            <a:endParaRPr lang="pt-PT" sz="3600" b="1" i="1" dirty="0">
              <a:latin typeface="+mj-lt"/>
            </a:endParaRPr>
          </a:p>
        </p:txBody>
      </p:sp>
      <p:sp>
        <p:nvSpPr>
          <p:cNvPr id="7" name="Untertitel 2"/>
          <p:cNvSpPr txBox="1">
            <a:spLocks/>
          </p:cNvSpPr>
          <p:nvPr/>
        </p:nvSpPr>
        <p:spPr>
          <a:xfrm>
            <a:off x="457200" y="5319224"/>
            <a:ext cx="8001000" cy="1057481"/>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pt-PT" sz="1400" dirty="0" smtClean="0">
                <a:solidFill>
                  <a:srgbClr val="595959"/>
                </a:solidFill>
                <a:latin typeface="Arial"/>
              </a:rPr>
              <a:t>Elaborado por ISR – Universidade de Coimbra</a:t>
            </a:r>
            <a:endParaRPr kumimoji="0" lang="pt-PT" sz="1400" b="0" i="0" u="none" strike="noStrike" kern="1200" cap="none" spc="0" normalizeH="0" baseline="0" dirty="0" smtClean="0">
              <a:ln>
                <a:noFill/>
              </a:ln>
              <a:solidFill>
                <a:srgbClr val="595959"/>
              </a:solidFill>
              <a:effectLst/>
              <a:uLnTx/>
              <a:uFillTx/>
              <a:latin typeface="Arial"/>
            </a:endParaRPr>
          </a:p>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pt-PT" sz="1400" b="0" i="0" u="none" strike="noStrike" kern="1200" cap="none" spc="0" normalizeH="0" baseline="0" dirty="0" smtClean="0">
                <a:ln>
                  <a:noFill/>
                </a:ln>
                <a:solidFill>
                  <a:srgbClr val="595959"/>
                </a:solidFill>
                <a:effectLst/>
                <a:uLnTx/>
                <a:uFillTx/>
                <a:latin typeface="Arial"/>
              </a:rPr>
              <a:t>Julho 2017</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pt-PT" sz="1400" b="0" i="0" u="none" strike="noStrike" kern="1200" cap="none" spc="0" normalizeH="0" baseline="0" dirty="0">
              <a:ln>
                <a:noFill/>
              </a:ln>
              <a:solidFill>
                <a:prstClr val="black"/>
              </a:solidFill>
              <a:effectLst/>
              <a:uLnTx/>
              <a:uFillTx/>
              <a:latin typeface="Arial"/>
            </a:endParaRPr>
          </a:p>
        </p:txBody>
      </p:sp>
      <p:pic>
        <p:nvPicPr>
          <p:cNvPr id="8" name="Picture 2" descr="C:\Users\boris\Desktop\premiumlightpro_logo_rgb_b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799" y="1247228"/>
            <a:ext cx="5095875" cy="196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416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2400" dirty="0"/>
              <a:t>1. Tipo de lâmpadas</a:t>
            </a:r>
            <a:br>
              <a:rPr lang="pt-PT" sz="2400" dirty="0"/>
            </a:br>
            <a:r>
              <a:rPr lang="pt-PT" sz="2400" dirty="0"/>
              <a:t>1.1. Lâmpadas de descarga em gás</a:t>
            </a:r>
          </a:p>
        </p:txBody>
      </p:sp>
      <p:graphicFrame>
        <p:nvGraphicFramePr>
          <p:cNvPr id="3" name="Tabela 2">
            <a:extLst>
              <a:ext uri="{FF2B5EF4-FFF2-40B4-BE49-F238E27FC236}">
                <a16:creationId xmlns:a16="http://schemas.microsoft.com/office/drawing/2014/main" id="{3D15B722-9BC8-428F-87C5-F6A6CDF1CEC1}"/>
              </a:ext>
            </a:extLst>
          </p:cNvPr>
          <p:cNvGraphicFramePr>
            <a:graphicFrameLocks noGrp="1"/>
          </p:cNvGraphicFramePr>
          <p:nvPr>
            <p:extLst>
              <p:ext uri="{D42A27DB-BD31-4B8C-83A1-F6EECF244321}">
                <p14:modId xmlns:p14="http://schemas.microsoft.com/office/powerpoint/2010/main" val="2288506332"/>
              </p:ext>
            </p:extLst>
          </p:nvPr>
        </p:nvGraphicFramePr>
        <p:xfrm>
          <a:off x="659216" y="1967740"/>
          <a:ext cx="7825564" cy="4089537"/>
        </p:xfrm>
        <a:graphic>
          <a:graphicData uri="http://schemas.openxmlformats.org/drawingml/2006/table">
            <a:tbl>
              <a:tblPr firstRow="1" bandRow="1">
                <a:tableStyleId>{5940675A-B579-460E-94D1-54222C63F5DA}</a:tableStyleId>
              </a:tblPr>
              <a:tblGrid>
                <a:gridCol w="1956391">
                  <a:extLst>
                    <a:ext uri="{9D8B030D-6E8A-4147-A177-3AD203B41FA5}">
                      <a16:colId xmlns:a16="http://schemas.microsoft.com/office/drawing/2014/main" val="2822232253"/>
                    </a:ext>
                  </a:extLst>
                </a:gridCol>
                <a:gridCol w="1956391">
                  <a:extLst>
                    <a:ext uri="{9D8B030D-6E8A-4147-A177-3AD203B41FA5}">
                      <a16:colId xmlns:a16="http://schemas.microsoft.com/office/drawing/2014/main" val="1403440800"/>
                    </a:ext>
                  </a:extLst>
                </a:gridCol>
                <a:gridCol w="1956391">
                  <a:extLst>
                    <a:ext uri="{9D8B030D-6E8A-4147-A177-3AD203B41FA5}">
                      <a16:colId xmlns:a16="http://schemas.microsoft.com/office/drawing/2014/main" val="2004969484"/>
                    </a:ext>
                  </a:extLst>
                </a:gridCol>
                <a:gridCol w="1956391">
                  <a:extLst>
                    <a:ext uri="{9D8B030D-6E8A-4147-A177-3AD203B41FA5}">
                      <a16:colId xmlns:a16="http://schemas.microsoft.com/office/drawing/2014/main" val="499767119"/>
                    </a:ext>
                  </a:extLst>
                </a:gridCol>
              </a:tblGrid>
              <a:tr h="702779">
                <a:tc>
                  <a:txBody>
                    <a:bodyPr/>
                    <a:lstStyle/>
                    <a:p>
                      <a:pPr algn="ctr"/>
                      <a:r>
                        <a:rPr lang="pt-PT" sz="1600" b="1" noProof="0" dirty="0" smtClean="0">
                          <a:solidFill>
                            <a:schemeClr val="bg1"/>
                          </a:solidFill>
                        </a:rPr>
                        <a:t>Características</a:t>
                      </a:r>
                      <a:endParaRPr lang="pt-PT" sz="1600" b="1" noProof="0" dirty="0">
                        <a:solidFill>
                          <a:schemeClr val="bg1"/>
                        </a:solidFill>
                      </a:endParaRPr>
                    </a:p>
                  </a:txBody>
                  <a:tcPr anchor="ctr">
                    <a:solidFill>
                      <a:schemeClr val="accent1">
                        <a:lumMod val="75000"/>
                      </a:schemeClr>
                    </a:solidFill>
                  </a:tcPr>
                </a:tc>
                <a:tc>
                  <a:txBody>
                    <a:bodyPr/>
                    <a:lstStyle/>
                    <a:p>
                      <a:pPr algn="ctr"/>
                      <a:r>
                        <a:rPr lang="pt-PT" sz="1600" b="1" kern="1200" noProof="0" dirty="0" smtClean="0">
                          <a:solidFill>
                            <a:schemeClr val="bg1"/>
                          </a:solidFill>
                          <a:latin typeface="+mn-lt"/>
                          <a:ea typeface="+mn-ea"/>
                          <a:cs typeface="+mn-cs"/>
                        </a:rPr>
                        <a:t>Sódio de baixa pressão</a:t>
                      </a:r>
                      <a:endParaRPr lang="pt-PT" sz="1600" b="1" kern="1200" noProof="0" dirty="0">
                        <a:solidFill>
                          <a:schemeClr val="bg1"/>
                        </a:solidFill>
                        <a:latin typeface="+mn-lt"/>
                        <a:ea typeface="+mn-ea"/>
                        <a:cs typeface="+mn-cs"/>
                      </a:endParaRPr>
                    </a:p>
                  </a:txBody>
                  <a:tcPr anchor="ctr">
                    <a:solidFill>
                      <a:schemeClr val="accent1">
                        <a:lumMod val="75000"/>
                      </a:schemeClr>
                    </a:solidFill>
                  </a:tcPr>
                </a:tc>
                <a:tc>
                  <a:txBody>
                    <a:bodyPr/>
                    <a:lstStyle/>
                    <a:p>
                      <a:pPr algn="ctr"/>
                      <a:r>
                        <a:rPr lang="pt-PT" sz="1600" b="1" noProof="0" dirty="0" smtClean="0">
                          <a:solidFill>
                            <a:schemeClr val="bg1"/>
                          </a:solidFill>
                        </a:rPr>
                        <a:t>Sódio de alta pressão</a:t>
                      </a:r>
                      <a:endParaRPr lang="pt-PT" sz="1600" b="1" noProof="0" dirty="0">
                        <a:solidFill>
                          <a:schemeClr val="bg1"/>
                        </a:solidFill>
                      </a:endParaRPr>
                    </a:p>
                  </a:txBody>
                  <a:tcPr anchor="ctr">
                    <a:solidFill>
                      <a:schemeClr val="accent1">
                        <a:lumMod val="75000"/>
                      </a:schemeClr>
                    </a:solidFill>
                  </a:tcPr>
                </a:tc>
                <a:tc>
                  <a:txBody>
                    <a:bodyPr/>
                    <a:lstStyle/>
                    <a:p>
                      <a:pPr algn="ctr"/>
                      <a:r>
                        <a:rPr lang="pt-PT" sz="1600" b="1" noProof="0" dirty="0" smtClean="0">
                          <a:solidFill>
                            <a:schemeClr val="bg1"/>
                          </a:solidFill>
                        </a:rPr>
                        <a:t>Iodetos</a:t>
                      </a:r>
                      <a:r>
                        <a:rPr lang="pt-PT" sz="1600" b="1" baseline="0" noProof="0" dirty="0" smtClean="0">
                          <a:solidFill>
                            <a:schemeClr val="bg1"/>
                          </a:solidFill>
                        </a:rPr>
                        <a:t> </a:t>
                      </a:r>
                      <a:r>
                        <a:rPr lang="pt-PT" sz="1600" b="1" baseline="0" noProof="0" dirty="0" smtClean="0">
                          <a:solidFill>
                            <a:schemeClr val="bg1"/>
                          </a:solidFill>
                        </a:rPr>
                        <a:t>metálicos</a:t>
                      </a:r>
                      <a:endParaRPr lang="pt-PT" sz="1600" b="1" noProof="0" dirty="0">
                        <a:solidFill>
                          <a:schemeClr val="bg1"/>
                        </a:solidFill>
                      </a:endParaRPr>
                    </a:p>
                  </a:txBody>
                  <a:tcPr anchor="ctr">
                    <a:solidFill>
                      <a:schemeClr val="accent1">
                        <a:lumMod val="75000"/>
                      </a:schemeClr>
                    </a:solidFill>
                  </a:tcPr>
                </a:tc>
                <a:extLst>
                  <a:ext uri="{0D108BD9-81ED-4DB2-BD59-A6C34878D82A}">
                    <a16:rowId xmlns:a16="http://schemas.microsoft.com/office/drawing/2014/main" val="693981785"/>
                  </a:ext>
                </a:extLst>
              </a:tr>
              <a:tr h="702779">
                <a:tc>
                  <a:txBody>
                    <a:bodyPr/>
                    <a:lstStyle/>
                    <a:p>
                      <a:pPr algn="ctr"/>
                      <a:r>
                        <a:rPr lang="pt-PT" sz="1600" b="1" noProof="0" dirty="0" smtClean="0"/>
                        <a:t>Gama de eficácia luminosa</a:t>
                      </a:r>
                      <a:endParaRPr lang="pt-PT" sz="1600" b="1" noProof="0" dirty="0"/>
                    </a:p>
                  </a:txBody>
                  <a:tcPr anchor="ctr">
                    <a:solidFill>
                      <a:schemeClr val="accent2">
                        <a:lumMod val="60000"/>
                        <a:lumOff val="40000"/>
                      </a:schemeClr>
                    </a:solidFill>
                  </a:tcPr>
                </a:tc>
                <a:tc>
                  <a:txBody>
                    <a:bodyPr/>
                    <a:lstStyle/>
                    <a:p>
                      <a:pPr algn="ctr"/>
                      <a:r>
                        <a:rPr lang="pt-PT" sz="1600" kern="1200" noProof="0" dirty="0">
                          <a:solidFill>
                            <a:schemeClr val="tx1"/>
                          </a:solidFill>
                          <a:latin typeface="+mn-lt"/>
                          <a:ea typeface="+mn-ea"/>
                          <a:cs typeface="+mn-cs"/>
                        </a:rPr>
                        <a:t>150 </a:t>
                      </a:r>
                      <a:r>
                        <a:rPr lang="pt-PT" sz="1600" kern="1200" noProof="0" dirty="0" smtClean="0">
                          <a:solidFill>
                            <a:schemeClr val="tx1"/>
                          </a:solidFill>
                          <a:latin typeface="+mn-lt"/>
                          <a:ea typeface="+mn-ea"/>
                          <a:cs typeface="+mn-cs"/>
                        </a:rPr>
                        <a:t>- </a:t>
                      </a:r>
                      <a:r>
                        <a:rPr lang="pt-PT" sz="1600" kern="1200" noProof="0" dirty="0">
                          <a:solidFill>
                            <a:schemeClr val="tx1"/>
                          </a:solidFill>
                          <a:latin typeface="+mn-lt"/>
                          <a:ea typeface="+mn-ea"/>
                          <a:cs typeface="+mn-cs"/>
                        </a:rPr>
                        <a:t>200 lm/W</a:t>
                      </a:r>
                    </a:p>
                  </a:txBody>
                  <a:tcPr anchor="ctr"/>
                </a:tc>
                <a:tc>
                  <a:txBody>
                    <a:bodyPr/>
                    <a:lstStyle/>
                    <a:p>
                      <a:pPr algn="ctr"/>
                      <a:r>
                        <a:rPr lang="pt-PT" sz="1600" noProof="0" dirty="0"/>
                        <a:t>105 - 125 lm/W</a:t>
                      </a:r>
                    </a:p>
                  </a:txBody>
                  <a:tcPr anchor="ctr"/>
                </a:tc>
                <a:tc>
                  <a:txBody>
                    <a:bodyPr/>
                    <a:lstStyle/>
                    <a:p>
                      <a:pPr algn="ctr"/>
                      <a:r>
                        <a:rPr lang="pt-PT" sz="1600" noProof="0" dirty="0"/>
                        <a:t>80 - 100 lm/W</a:t>
                      </a:r>
                    </a:p>
                  </a:txBody>
                  <a:tcPr anchor="ctr"/>
                </a:tc>
                <a:extLst>
                  <a:ext uri="{0D108BD9-81ED-4DB2-BD59-A6C34878D82A}">
                    <a16:rowId xmlns:a16="http://schemas.microsoft.com/office/drawing/2014/main" val="723632275"/>
                  </a:ext>
                </a:extLst>
              </a:tr>
              <a:tr h="471089">
                <a:tc>
                  <a:txBody>
                    <a:bodyPr/>
                    <a:lstStyle/>
                    <a:p>
                      <a:pPr algn="ctr"/>
                      <a:r>
                        <a:rPr lang="pt-PT" sz="1600" b="1" noProof="0" dirty="0" smtClean="0"/>
                        <a:t>Vida útil da lâmpada</a:t>
                      </a:r>
                      <a:endParaRPr lang="pt-PT" sz="1600" b="1" noProof="0" dirty="0"/>
                    </a:p>
                  </a:txBody>
                  <a:tcPr anchor="ctr">
                    <a:solidFill>
                      <a:schemeClr val="accent2">
                        <a:lumMod val="60000"/>
                        <a:lumOff val="40000"/>
                      </a:schemeClr>
                    </a:solidFill>
                  </a:tcPr>
                </a:tc>
                <a:tc>
                  <a:txBody>
                    <a:bodyPr/>
                    <a:lstStyle/>
                    <a:p>
                      <a:pPr algn="ctr"/>
                      <a:r>
                        <a:rPr lang="pt-PT" sz="1600" kern="1200" noProof="0" dirty="0" smtClean="0">
                          <a:solidFill>
                            <a:schemeClr val="tx1"/>
                          </a:solidFill>
                          <a:latin typeface="+mn-lt"/>
                          <a:ea typeface="+mn-ea"/>
                          <a:cs typeface="+mn-cs"/>
                        </a:rPr>
                        <a:t>16000 </a:t>
                      </a:r>
                      <a:r>
                        <a:rPr lang="pt-PT" sz="1600" kern="1200" noProof="0" dirty="0">
                          <a:solidFill>
                            <a:schemeClr val="tx1"/>
                          </a:solidFill>
                          <a:latin typeface="+mn-lt"/>
                          <a:ea typeface="+mn-ea"/>
                          <a:cs typeface="+mn-cs"/>
                        </a:rPr>
                        <a:t>– </a:t>
                      </a:r>
                      <a:r>
                        <a:rPr lang="pt-PT" sz="1600" kern="1200" noProof="0" dirty="0" smtClean="0">
                          <a:solidFill>
                            <a:schemeClr val="tx1"/>
                          </a:solidFill>
                          <a:latin typeface="+mn-lt"/>
                          <a:ea typeface="+mn-ea"/>
                          <a:cs typeface="+mn-cs"/>
                        </a:rPr>
                        <a:t>23000 </a:t>
                      </a:r>
                      <a:r>
                        <a:rPr lang="pt-PT" sz="1600" kern="1200" noProof="0" dirty="0" err="1">
                          <a:solidFill>
                            <a:schemeClr val="tx1"/>
                          </a:solidFill>
                          <a:latin typeface="+mn-lt"/>
                          <a:ea typeface="+mn-ea"/>
                          <a:cs typeface="+mn-cs"/>
                        </a:rPr>
                        <a:t>hr</a:t>
                      </a:r>
                      <a:r>
                        <a:rPr lang="pt-PT" sz="1600" kern="1200" noProof="0" dirty="0">
                          <a:solidFill>
                            <a:schemeClr val="tx1"/>
                          </a:solidFill>
                          <a:latin typeface="+mn-lt"/>
                          <a:ea typeface="+mn-ea"/>
                          <a:cs typeface="+mn-cs"/>
                        </a:rPr>
                        <a:t> </a:t>
                      </a:r>
                    </a:p>
                  </a:txBody>
                  <a:tcPr anchor="ctr"/>
                </a:tc>
                <a:tc>
                  <a:txBody>
                    <a:bodyPr/>
                    <a:lstStyle/>
                    <a:p>
                      <a:pPr algn="ctr"/>
                      <a:r>
                        <a:rPr lang="pt-PT" sz="1600" noProof="0" dirty="0" smtClean="0"/>
                        <a:t>20000 – 24000 </a:t>
                      </a:r>
                      <a:r>
                        <a:rPr lang="pt-PT" sz="1600" noProof="0" dirty="0" err="1"/>
                        <a:t>hr</a:t>
                      </a:r>
                      <a:endParaRPr lang="pt-PT" sz="1600" noProof="0" dirty="0"/>
                    </a:p>
                  </a:txBody>
                  <a:tcPr anchor="ctr"/>
                </a:tc>
                <a:tc>
                  <a:txBody>
                    <a:bodyPr/>
                    <a:lstStyle/>
                    <a:p>
                      <a:pPr algn="ctr"/>
                      <a:r>
                        <a:rPr lang="pt-PT" sz="1600" noProof="0" dirty="0" smtClean="0"/>
                        <a:t>10000 </a:t>
                      </a:r>
                      <a:r>
                        <a:rPr lang="pt-PT" sz="1600" noProof="0" dirty="0"/>
                        <a:t>- </a:t>
                      </a:r>
                      <a:r>
                        <a:rPr lang="pt-PT" sz="1600" noProof="0" dirty="0" smtClean="0"/>
                        <a:t>20000 </a:t>
                      </a:r>
                      <a:r>
                        <a:rPr lang="pt-PT" sz="1600" noProof="0" dirty="0" err="1"/>
                        <a:t>hr</a:t>
                      </a:r>
                      <a:endParaRPr lang="pt-PT" sz="1600" noProof="0" dirty="0"/>
                    </a:p>
                  </a:txBody>
                  <a:tcPr anchor="ctr"/>
                </a:tc>
                <a:extLst>
                  <a:ext uri="{0D108BD9-81ED-4DB2-BD59-A6C34878D82A}">
                    <a16:rowId xmlns:a16="http://schemas.microsoft.com/office/drawing/2014/main" val="3357801597"/>
                  </a:ext>
                </a:extLst>
              </a:tr>
              <a:tr h="702779">
                <a:tc>
                  <a:txBody>
                    <a:bodyPr/>
                    <a:lstStyle/>
                    <a:p>
                      <a:pPr algn="ctr"/>
                      <a:r>
                        <a:rPr lang="pt-PT" sz="1600" b="1" noProof="0" dirty="0" smtClean="0"/>
                        <a:t>Índice de restituição de cor</a:t>
                      </a:r>
                      <a:endParaRPr lang="pt-PT" sz="1600" b="1" noProof="0" dirty="0"/>
                    </a:p>
                  </a:txBody>
                  <a:tcPr anchor="ctr">
                    <a:solidFill>
                      <a:schemeClr val="accent2">
                        <a:lumMod val="60000"/>
                        <a:lumOff val="40000"/>
                      </a:schemeClr>
                    </a:solidFill>
                  </a:tcPr>
                </a:tc>
                <a:tc>
                  <a:txBody>
                    <a:bodyPr/>
                    <a:lstStyle/>
                    <a:p>
                      <a:pPr algn="ctr"/>
                      <a:r>
                        <a:rPr lang="pt-PT" sz="1600" kern="1200" noProof="0" dirty="0">
                          <a:solidFill>
                            <a:schemeClr val="tx1"/>
                          </a:solidFill>
                          <a:latin typeface="+mn-lt"/>
                          <a:ea typeface="+mn-ea"/>
                          <a:cs typeface="+mn-cs"/>
                        </a:rPr>
                        <a:t>&lt;5</a:t>
                      </a:r>
                    </a:p>
                  </a:txBody>
                  <a:tcPr anchor="ctr"/>
                </a:tc>
                <a:tc>
                  <a:txBody>
                    <a:bodyPr/>
                    <a:lstStyle/>
                    <a:p>
                      <a:pPr algn="ctr"/>
                      <a:r>
                        <a:rPr lang="pt-PT" sz="1600" noProof="0" dirty="0"/>
                        <a:t>25</a:t>
                      </a:r>
                    </a:p>
                  </a:txBody>
                  <a:tcPr anchor="ctr"/>
                </a:tc>
                <a:tc>
                  <a:txBody>
                    <a:bodyPr/>
                    <a:lstStyle/>
                    <a:p>
                      <a:pPr algn="ctr"/>
                      <a:r>
                        <a:rPr lang="pt-PT" sz="1600" noProof="0" dirty="0"/>
                        <a:t>65 - 85</a:t>
                      </a:r>
                    </a:p>
                  </a:txBody>
                  <a:tcPr anchor="ctr"/>
                </a:tc>
                <a:extLst>
                  <a:ext uri="{0D108BD9-81ED-4DB2-BD59-A6C34878D82A}">
                    <a16:rowId xmlns:a16="http://schemas.microsoft.com/office/drawing/2014/main" val="3514018395"/>
                  </a:ext>
                </a:extLst>
              </a:tr>
              <a:tr h="702779">
                <a:tc>
                  <a:txBody>
                    <a:bodyPr/>
                    <a:lstStyle/>
                    <a:p>
                      <a:pPr algn="ctr"/>
                      <a:r>
                        <a:rPr lang="pt-PT" sz="1600" b="1" noProof="0" dirty="0" smtClean="0"/>
                        <a:t>Temperatura de cor correlacionada</a:t>
                      </a:r>
                      <a:endParaRPr lang="pt-PT" sz="1600" b="1" noProof="0" dirty="0"/>
                    </a:p>
                  </a:txBody>
                  <a:tcPr anchor="ctr">
                    <a:solidFill>
                      <a:schemeClr val="accent2">
                        <a:lumMod val="60000"/>
                        <a:lumOff val="40000"/>
                      </a:schemeClr>
                    </a:solidFill>
                  </a:tcPr>
                </a:tc>
                <a:tc>
                  <a:txBody>
                    <a:bodyPr/>
                    <a:lstStyle/>
                    <a:p>
                      <a:pPr algn="ctr"/>
                      <a:r>
                        <a:rPr lang="pt-PT" sz="1600" kern="1200" noProof="0" dirty="0" smtClean="0">
                          <a:solidFill>
                            <a:schemeClr val="tx1"/>
                          </a:solidFill>
                          <a:latin typeface="+mn-lt"/>
                          <a:ea typeface="+mn-ea"/>
                          <a:cs typeface="+mn-cs"/>
                        </a:rPr>
                        <a:t>1800 </a:t>
                      </a:r>
                      <a:r>
                        <a:rPr lang="pt-PT" sz="1600" kern="1200" noProof="0" dirty="0">
                          <a:solidFill>
                            <a:schemeClr val="tx1"/>
                          </a:solidFill>
                          <a:latin typeface="+mn-lt"/>
                          <a:ea typeface="+mn-ea"/>
                          <a:cs typeface="+mn-cs"/>
                        </a:rPr>
                        <a:t>– </a:t>
                      </a:r>
                      <a:r>
                        <a:rPr lang="pt-PT" sz="1600" kern="1200" noProof="0" dirty="0" smtClean="0">
                          <a:solidFill>
                            <a:schemeClr val="tx1"/>
                          </a:solidFill>
                          <a:latin typeface="+mn-lt"/>
                          <a:ea typeface="+mn-ea"/>
                          <a:cs typeface="+mn-cs"/>
                        </a:rPr>
                        <a:t>2000 </a:t>
                      </a:r>
                      <a:r>
                        <a:rPr lang="pt-PT" sz="1600" kern="1200" noProof="0" dirty="0">
                          <a:solidFill>
                            <a:schemeClr val="tx1"/>
                          </a:solidFill>
                          <a:latin typeface="+mn-lt"/>
                          <a:ea typeface="+mn-ea"/>
                          <a:cs typeface="+mn-cs"/>
                        </a:rPr>
                        <a:t>K</a:t>
                      </a:r>
                    </a:p>
                  </a:txBody>
                  <a:tcPr anchor="ctr"/>
                </a:tc>
                <a:tc>
                  <a:txBody>
                    <a:bodyPr/>
                    <a:lstStyle/>
                    <a:p>
                      <a:pPr algn="ctr"/>
                      <a:r>
                        <a:rPr lang="pt-PT" sz="1600" noProof="0" dirty="0" smtClean="0"/>
                        <a:t>2000 </a:t>
                      </a:r>
                      <a:r>
                        <a:rPr lang="pt-PT" sz="1600" noProof="0" dirty="0"/>
                        <a:t>- </a:t>
                      </a:r>
                      <a:r>
                        <a:rPr lang="pt-PT" sz="1600" noProof="0" dirty="0" smtClean="0"/>
                        <a:t>2100 </a:t>
                      </a:r>
                      <a:r>
                        <a:rPr lang="pt-PT" sz="1600" noProof="0" dirty="0"/>
                        <a:t>K</a:t>
                      </a:r>
                    </a:p>
                  </a:txBody>
                  <a:tcPr anchor="ctr"/>
                </a:tc>
                <a:tc>
                  <a:txBody>
                    <a:bodyPr/>
                    <a:lstStyle/>
                    <a:p>
                      <a:pPr algn="ctr"/>
                      <a:r>
                        <a:rPr lang="pt-PT" sz="1600" noProof="0" dirty="0" smtClean="0"/>
                        <a:t>4000 </a:t>
                      </a:r>
                      <a:r>
                        <a:rPr lang="pt-PT" sz="1600" noProof="0" dirty="0"/>
                        <a:t>- </a:t>
                      </a:r>
                      <a:r>
                        <a:rPr lang="pt-PT" sz="1600" noProof="0" dirty="0" smtClean="0"/>
                        <a:t>5000 </a:t>
                      </a:r>
                      <a:r>
                        <a:rPr lang="pt-PT" sz="1600" noProof="0" dirty="0"/>
                        <a:t>K</a:t>
                      </a:r>
                    </a:p>
                  </a:txBody>
                  <a:tcPr anchor="ctr"/>
                </a:tc>
                <a:extLst>
                  <a:ext uri="{0D108BD9-81ED-4DB2-BD59-A6C34878D82A}">
                    <a16:rowId xmlns:a16="http://schemas.microsoft.com/office/drawing/2014/main" val="1094377786"/>
                  </a:ext>
                </a:extLst>
              </a:tr>
              <a:tr h="471089">
                <a:tc>
                  <a:txBody>
                    <a:bodyPr/>
                    <a:lstStyle/>
                    <a:p>
                      <a:pPr algn="ctr"/>
                      <a:r>
                        <a:rPr lang="pt-PT" sz="1600" b="1" noProof="0" dirty="0" smtClean="0"/>
                        <a:t>Regulável?</a:t>
                      </a:r>
                      <a:endParaRPr lang="pt-PT" sz="1600" b="1" noProof="0" dirty="0"/>
                    </a:p>
                  </a:txBody>
                  <a:tcPr anchor="ctr">
                    <a:solidFill>
                      <a:schemeClr val="accent2">
                        <a:lumMod val="60000"/>
                        <a:lumOff val="40000"/>
                      </a:schemeClr>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pt-PT" sz="1600" kern="1200" noProof="0" dirty="0" smtClean="0">
                          <a:solidFill>
                            <a:schemeClr val="tx1"/>
                          </a:solidFill>
                          <a:latin typeface="+mn-lt"/>
                          <a:ea typeface="+mn-ea"/>
                          <a:cs typeface="+mn-cs"/>
                        </a:rPr>
                        <a:t>Com balastro regulável</a:t>
                      </a:r>
                      <a:endParaRPr lang="pt-PT" sz="1600" kern="1200" noProof="0" dirty="0">
                        <a:solidFill>
                          <a:schemeClr val="tx1"/>
                        </a:solidFill>
                        <a:latin typeface="+mn-lt"/>
                        <a:ea typeface="+mn-ea"/>
                        <a:cs typeface="+mn-cs"/>
                      </a:endParaRP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pt-PT" sz="1600" kern="1200" noProof="0" dirty="0" smtClean="0">
                          <a:solidFill>
                            <a:schemeClr val="tx1"/>
                          </a:solidFill>
                          <a:latin typeface="+mn-lt"/>
                          <a:ea typeface="+mn-ea"/>
                          <a:cs typeface="+mn-cs"/>
                        </a:rPr>
                        <a:t>Com balastro regulável</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pt-PT" sz="1600" kern="1200" noProof="0" dirty="0" smtClean="0">
                          <a:solidFill>
                            <a:schemeClr val="tx1"/>
                          </a:solidFill>
                          <a:latin typeface="+mn-lt"/>
                          <a:ea typeface="+mn-ea"/>
                          <a:cs typeface="+mn-cs"/>
                        </a:rPr>
                        <a:t>Com balastro regulável</a:t>
                      </a:r>
                    </a:p>
                  </a:txBody>
                  <a:tcPr anchor="ctr"/>
                </a:tc>
                <a:extLst>
                  <a:ext uri="{0D108BD9-81ED-4DB2-BD59-A6C34878D82A}">
                    <a16:rowId xmlns:a16="http://schemas.microsoft.com/office/drawing/2014/main" val="2635236173"/>
                  </a:ext>
                </a:extLst>
              </a:tr>
            </a:tbl>
          </a:graphicData>
        </a:graphic>
      </p:graphicFrame>
      <p:sp>
        <p:nvSpPr>
          <p:cNvPr id="6" name="CaixaDeTexto 5">
            <a:extLst>
              <a:ext uri="{FF2B5EF4-FFF2-40B4-BE49-F238E27FC236}">
                <a16:creationId xmlns:a16="http://schemas.microsoft.com/office/drawing/2014/main" id="{AE76985A-6EC3-488B-9B25-A7F7871AB706}"/>
              </a:ext>
            </a:extLst>
          </p:cNvPr>
          <p:cNvSpPr txBox="1"/>
          <p:nvPr/>
        </p:nvSpPr>
        <p:spPr>
          <a:xfrm>
            <a:off x="526773" y="1414130"/>
            <a:ext cx="8279297" cy="400110"/>
          </a:xfrm>
          <a:prstGeom prst="rect">
            <a:avLst/>
          </a:prstGeom>
          <a:noFill/>
        </p:spPr>
        <p:txBody>
          <a:bodyPr wrap="square" rtlCol="0">
            <a:spAutoFit/>
          </a:bodyPr>
          <a:lstStyle/>
          <a:p>
            <a:r>
              <a:rPr lang="pt-PT" sz="2000" b="1" dirty="0" smtClean="0"/>
              <a:t>Especificação do desempenho das lâmpadas de descargas de gás</a:t>
            </a:r>
            <a:endParaRPr lang="pt-PT" sz="2000" b="1" dirty="0"/>
          </a:p>
        </p:txBody>
      </p:sp>
    </p:spTree>
    <p:extLst>
      <p:ext uri="{BB962C8B-B14F-4D97-AF65-F5344CB8AC3E}">
        <p14:creationId xmlns:p14="http://schemas.microsoft.com/office/powerpoint/2010/main" val="3315884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2400" dirty="0"/>
              <a:t>1. </a:t>
            </a:r>
            <a:r>
              <a:rPr lang="pt-PT" sz="2400" dirty="0" smtClean="0"/>
              <a:t>Tipo de lâmpadas</a:t>
            </a:r>
            <a:r>
              <a:rPr lang="pt-PT" sz="2400" dirty="0"/>
              <a:t/>
            </a:r>
            <a:br>
              <a:rPr lang="pt-PT" sz="2400" dirty="0"/>
            </a:br>
            <a:r>
              <a:rPr lang="pt-PT" sz="2400" dirty="0"/>
              <a:t>1.1. </a:t>
            </a:r>
            <a:r>
              <a:rPr lang="pt-PT" sz="2400" dirty="0" smtClean="0"/>
              <a:t>Lâmpadas de descarga em gás</a:t>
            </a:r>
            <a:endParaRPr lang="pt-PT" sz="2400" dirty="0"/>
          </a:p>
        </p:txBody>
      </p:sp>
      <p:graphicFrame>
        <p:nvGraphicFramePr>
          <p:cNvPr id="10" name="Table 9"/>
          <p:cNvGraphicFramePr>
            <a:graphicFrameLocks noGrp="1"/>
          </p:cNvGraphicFramePr>
          <p:nvPr>
            <p:extLst>
              <p:ext uri="{D42A27DB-BD31-4B8C-83A1-F6EECF244321}">
                <p14:modId xmlns:p14="http://schemas.microsoft.com/office/powerpoint/2010/main" val="358650382"/>
              </p:ext>
            </p:extLst>
          </p:nvPr>
        </p:nvGraphicFramePr>
        <p:xfrm>
          <a:off x="537348" y="1348118"/>
          <a:ext cx="8069304" cy="4869180"/>
        </p:xfrm>
        <a:graphic>
          <a:graphicData uri="http://schemas.openxmlformats.org/drawingml/2006/table">
            <a:tbl>
              <a:tblPr firstRow="1" bandRow="1">
                <a:tableStyleId>{5940675A-B579-460E-94D1-54222C63F5DA}</a:tableStyleId>
              </a:tblPr>
              <a:tblGrid>
                <a:gridCol w="945228">
                  <a:extLst>
                    <a:ext uri="{9D8B030D-6E8A-4147-A177-3AD203B41FA5}">
                      <a16:colId xmlns:a16="http://schemas.microsoft.com/office/drawing/2014/main" val="20000"/>
                    </a:ext>
                  </a:extLst>
                </a:gridCol>
                <a:gridCol w="7124076">
                  <a:extLst>
                    <a:ext uri="{9D8B030D-6E8A-4147-A177-3AD203B41FA5}">
                      <a16:colId xmlns:a16="http://schemas.microsoft.com/office/drawing/2014/main" val="20001"/>
                    </a:ext>
                  </a:extLst>
                </a:gridCol>
              </a:tblGrid>
              <a:tr h="845820">
                <a:tc>
                  <a:txBody>
                    <a:bodyPr/>
                    <a:lstStyle/>
                    <a:p>
                      <a:pPr algn="ctr"/>
                      <a:r>
                        <a:rPr lang="pt-PT" sz="1600" b="1" noProof="0" dirty="0" smtClean="0"/>
                        <a:t>Vantagens</a:t>
                      </a:r>
                      <a:endParaRPr lang="pt-PT" sz="1600" b="1" noProof="0" dirty="0"/>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indent="-285750">
                        <a:buFont typeface="Arial" panose="020B0604020202020204" pitchFamily="34" charset="0"/>
                        <a:buChar char="•"/>
                      </a:pPr>
                      <a:r>
                        <a:rPr lang="pt-PT" sz="1800" b="0" i="0" kern="1200" noProof="0" dirty="0" smtClean="0">
                          <a:solidFill>
                            <a:schemeClr val="tx1"/>
                          </a:solidFill>
                          <a:effectLst/>
                          <a:latin typeface="+mn-lt"/>
                          <a:ea typeface="+mn-ea"/>
                          <a:cs typeface="+mn-cs"/>
                        </a:rPr>
                        <a:t>Maior vida útil do que as lâmpadas incandescentes</a:t>
                      </a:r>
                      <a:r>
                        <a:rPr lang="pt-PT" sz="1800" b="0" i="0" kern="1200" baseline="0" noProof="0" dirty="0" smtClean="0">
                          <a:solidFill>
                            <a:schemeClr val="tx1"/>
                          </a:solidFill>
                          <a:effectLst/>
                          <a:latin typeface="+mn-lt"/>
                          <a:ea typeface="+mn-ea"/>
                          <a:cs typeface="+mn-cs"/>
                        </a:rPr>
                        <a:t> de halogénio</a:t>
                      </a:r>
                      <a:endParaRPr lang="pt-PT" sz="1800" b="0" i="0" kern="1200" noProof="0" dirty="0" smtClean="0">
                        <a:solidFill>
                          <a:schemeClr val="tx1"/>
                        </a:solidFill>
                        <a:effectLst/>
                        <a:latin typeface="+mn-lt"/>
                        <a:ea typeface="+mn-ea"/>
                        <a:cs typeface="+mn-cs"/>
                      </a:endParaRPr>
                    </a:p>
                    <a:p>
                      <a:pPr marL="285750" indent="-285750">
                        <a:buFont typeface="Arial" panose="020B0604020202020204" pitchFamily="34" charset="0"/>
                        <a:buChar char="•"/>
                      </a:pPr>
                      <a:r>
                        <a:rPr lang="pt-PT" sz="1800" b="0" i="0" kern="1200" noProof="0" dirty="0" smtClean="0">
                          <a:solidFill>
                            <a:schemeClr val="tx1"/>
                          </a:solidFill>
                          <a:effectLst/>
                          <a:latin typeface="+mn-lt"/>
                          <a:ea typeface="+mn-ea"/>
                          <a:cs typeface="+mn-cs"/>
                        </a:rPr>
                        <a:t>Energeticamente</a:t>
                      </a:r>
                      <a:r>
                        <a:rPr lang="pt-PT" sz="1800" b="0" i="0" kern="1200" baseline="0" noProof="0" dirty="0" smtClean="0">
                          <a:solidFill>
                            <a:schemeClr val="tx1"/>
                          </a:solidFill>
                          <a:effectLst/>
                          <a:latin typeface="+mn-lt"/>
                          <a:ea typeface="+mn-ea"/>
                          <a:cs typeface="+mn-cs"/>
                        </a:rPr>
                        <a:t> m</a:t>
                      </a:r>
                      <a:r>
                        <a:rPr lang="pt-PT" sz="1800" b="0" i="0" kern="1200" noProof="0" dirty="0" smtClean="0">
                          <a:solidFill>
                            <a:schemeClr val="tx1"/>
                          </a:solidFill>
                          <a:effectLst/>
                          <a:latin typeface="+mn-lt"/>
                          <a:ea typeface="+mn-ea"/>
                          <a:cs typeface="+mn-cs"/>
                        </a:rPr>
                        <a:t>ais </a:t>
                      </a:r>
                      <a:r>
                        <a:rPr lang="pt-PT" sz="1800" b="0" i="0" kern="1200" baseline="0" noProof="0" dirty="0" smtClean="0">
                          <a:solidFill>
                            <a:schemeClr val="tx1"/>
                          </a:solidFill>
                          <a:effectLst/>
                          <a:latin typeface="+mn-lt"/>
                          <a:ea typeface="+mn-ea"/>
                          <a:cs typeface="+mn-cs"/>
                        </a:rPr>
                        <a:t>eficientes </a:t>
                      </a:r>
                      <a:r>
                        <a:rPr lang="pt-PT" sz="1800" b="0" i="0" kern="1200" baseline="0" noProof="0" dirty="0" smtClean="0">
                          <a:solidFill>
                            <a:schemeClr val="tx1"/>
                          </a:solidFill>
                          <a:effectLst/>
                          <a:latin typeface="+mn-lt"/>
                          <a:ea typeface="+mn-ea"/>
                          <a:cs typeface="+mn-cs"/>
                        </a:rPr>
                        <a:t>do que as lâmpadas incandescentes </a:t>
                      </a:r>
                      <a:endParaRPr lang="pt-PT" sz="1800" b="0" i="0" kern="1200" noProof="0" dirty="0">
                        <a:solidFill>
                          <a:schemeClr val="tx1"/>
                        </a:solidFill>
                        <a:effectLst/>
                        <a:latin typeface="+mn-lt"/>
                        <a:ea typeface="+mn-ea"/>
                        <a:cs typeface="+mn-cs"/>
                      </a:endParaRPr>
                    </a:p>
                    <a:p>
                      <a:pPr marL="285750" indent="-285750">
                        <a:buFont typeface="Arial" panose="020B0604020202020204" pitchFamily="34" charset="0"/>
                        <a:buChar char="•"/>
                      </a:pPr>
                      <a:r>
                        <a:rPr lang="pt-PT" sz="1800" b="0" i="0" kern="1200" noProof="0" dirty="0" smtClean="0">
                          <a:solidFill>
                            <a:schemeClr val="tx1"/>
                          </a:solidFill>
                          <a:effectLst/>
                          <a:latin typeface="+mn-lt"/>
                          <a:ea typeface="+mn-ea"/>
                          <a:cs typeface="+mn-cs"/>
                        </a:rPr>
                        <a:t>Custo moderado,</a:t>
                      </a:r>
                      <a:r>
                        <a:rPr lang="pt-PT" sz="1800" b="0" i="0" kern="1200" baseline="0" noProof="0" dirty="0" smtClean="0">
                          <a:solidFill>
                            <a:schemeClr val="tx1"/>
                          </a:solidFill>
                          <a:effectLst/>
                          <a:latin typeface="+mn-lt"/>
                          <a:ea typeface="+mn-ea"/>
                          <a:cs typeface="+mn-cs"/>
                        </a:rPr>
                        <a:t> mas os LEDs estão a alcançar preços similares.</a:t>
                      </a:r>
                      <a:endParaRPr lang="pt-PT" sz="1800" b="0" i="0" kern="1200" baseline="0" noProof="0" dirty="0">
                        <a:solidFill>
                          <a:schemeClr val="tx1"/>
                        </a:solidFill>
                        <a:effectLst/>
                        <a:latin typeface="+mn-lt"/>
                        <a:ea typeface="+mn-ea"/>
                        <a:cs typeface="+mn-cs"/>
                      </a:endParaRPr>
                    </a:p>
                    <a:p>
                      <a:pPr marL="285750" indent="-285750">
                        <a:buFont typeface="Arial" panose="020B0604020202020204" pitchFamily="34" charset="0"/>
                        <a:buChar char="•"/>
                      </a:pPr>
                      <a:r>
                        <a:rPr lang="pt-PT" sz="1800" b="0" i="0" kern="1200" baseline="0" noProof="0" dirty="0" smtClean="0">
                          <a:solidFill>
                            <a:schemeClr val="tx1"/>
                          </a:solidFill>
                          <a:effectLst/>
                          <a:latin typeface="+mn-lt"/>
                          <a:ea typeface="+mn-ea"/>
                          <a:cs typeface="+mn-cs"/>
                        </a:rPr>
                        <a:t>Luz difusa (boa para iluminação geral, uniforme, reduzindo sombras difíceis)</a:t>
                      </a:r>
                      <a:endParaRPr lang="pt-PT" sz="1800" b="0" i="0" kern="1200" baseline="0" noProof="0" dirty="0">
                        <a:solidFill>
                          <a:schemeClr val="tx1"/>
                        </a:solidFill>
                        <a:effectLst/>
                        <a:latin typeface="+mn-lt"/>
                        <a:ea typeface="+mn-ea"/>
                        <a:cs typeface="+mn-cs"/>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040130">
                <a:tc gridSpan="2">
                  <a:txBody>
                    <a:bodyPr/>
                    <a:lstStyle/>
                    <a:p>
                      <a:endParaRPr lang="pt-PT" sz="1800" noProof="0" dirty="0"/>
                    </a:p>
                    <a:p>
                      <a:endParaRPr lang="pt-PT" sz="1800" noProof="0" dirty="0"/>
                    </a:p>
                    <a:p>
                      <a:endParaRPr lang="pt-PT" sz="1800" noProof="0" dirty="0" smtClean="0"/>
                    </a:p>
                    <a:p>
                      <a:endParaRPr lang="pt-PT" sz="1800" noProof="0" dirty="0"/>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extLst>
                  <a:ext uri="{0D108BD9-81ED-4DB2-BD59-A6C34878D82A}">
                    <a16:rowId xmlns:a16="http://schemas.microsoft.com/office/drawing/2014/main" val="10001"/>
                  </a:ext>
                </a:extLst>
              </a:tr>
              <a:tr h="1428750">
                <a:tc>
                  <a:txBody>
                    <a:bodyPr/>
                    <a:lstStyle/>
                    <a:p>
                      <a:pPr algn="ctr"/>
                      <a:r>
                        <a:rPr lang="pt-PT" sz="1600" b="1" noProof="0" dirty="0" smtClean="0"/>
                        <a:t>Desvantagens</a:t>
                      </a:r>
                      <a:endParaRPr lang="pt-PT" sz="1600" b="1" noProof="0" dirty="0"/>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indent="-285750">
                        <a:buFont typeface="Arial" panose="020B0604020202020204" pitchFamily="34" charset="0"/>
                        <a:buChar char="•"/>
                      </a:pPr>
                      <a:r>
                        <a:rPr lang="pt-PT" sz="1800" b="0" i="0" kern="1200" noProof="0" dirty="0" smtClean="0">
                          <a:solidFill>
                            <a:schemeClr val="tx1"/>
                          </a:solidFill>
                          <a:effectLst/>
                          <a:latin typeface="+mn-lt"/>
                          <a:ea typeface="+mn-ea"/>
                          <a:cs typeface="+mn-cs"/>
                        </a:rPr>
                        <a:t>Contém mercúrio.</a:t>
                      </a:r>
                      <a:endParaRPr lang="pt-PT" sz="1800" b="0" i="0" kern="1200" noProof="0" dirty="0">
                        <a:solidFill>
                          <a:schemeClr val="tx1"/>
                        </a:solidFill>
                        <a:effectLst/>
                        <a:latin typeface="+mn-lt"/>
                        <a:ea typeface="+mn-ea"/>
                        <a:cs typeface="+mn-cs"/>
                      </a:endParaRPr>
                    </a:p>
                    <a:p>
                      <a:pPr marL="285750" indent="-285750">
                        <a:buFont typeface="Arial" panose="020B0604020202020204" pitchFamily="34" charset="0"/>
                        <a:buChar char="•"/>
                      </a:pPr>
                      <a:r>
                        <a:rPr lang="pt-PT" sz="1800" b="0" i="0" kern="1200" noProof="0" dirty="0" smtClean="0">
                          <a:solidFill>
                            <a:schemeClr val="tx1"/>
                          </a:solidFill>
                          <a:effectLst/>
                          <a:latin typeface="+mn-lt"/>
                          <a:ea typeface="+mn-ea"/>
                          <a:cs typeface="+mn-cs"/>
                        </a:rPr>
                        <a:t>Precisam </a:t>
                      </a:r>
                      <a:r>
                        <a:rPr lang="pt-PT" sz="1800" b="0" i="0" kern="1200" noProof="0" dirty="0" smtClean="0">
                          <a:solidFill>
                            <a:schemeClr val="tx1"/>
                          </a:solidFill>
                          <a:effectLst/>
                          <a:latin typeface="+mn-lt"/>
                          <a:ea typeface="+mn-ea"/>
                          <a:cs typeface="+mn-cs"/>
                        </a:rPr>
                        <a:t>de um</a:t>
                      </a:r>
                      <a:r>
                        <a:rPr lang="pt-PT" sz="1800" b="0" i="0" kern="1200" baseline="0" noProof="0" dirty="0" smtClean="0">
                          <a:solidFill>
                            <a:schemeClr val="tx1"/>
                          </a:solidFill>
                          <a:effectLst/>
                          <a:latin typeface="+mn-lt"/>
                          <a:ea typeface="+mn-ea"/>
                          <a:cs typeface="+mn-cs"/>
                        </a:rPr>
                        <a:t> período de aquecimento para atingir o brilho total</a:t>
                      </a:r>
                      <a:endParaRPr lang="pt-PT" sz="1800" b="0" i="0" kern="1200" noProof="0" dirty="0">
                        <a:solidFill>
                          <a:schemeClr val="tx1"/>
                        </a:solidFill>
                        <a:effectLst/>
                        <a:latin typeface="+mn-lt"/>
                        <a:ea typeface="+mn-ea"/>
                        <a:cs typeface="+mn-cs"/>
                      </a:endParaRPr>
                    </a:p>
                    <a:p>
                      <a:pPr marL="285750" indent="-285750">
                        <a:buFont typeface="Arial" panose="020B0604020202020204" pitchFamily="34" charset="0"/>
                        <a:buChar char="•"/>
                      </a:pPr>
                      <a:r>
                        <a:rPr lang="pt-PT" sz="1800" b="0" i="0" kern="1200" noProof="0" dirty="0" smtClean="0">
                          <a:solidFill>
                            <a:schemeClr val="tx1"/>
                          </a:solidFill>
                          <a:effectLst/>
                          <a:latin typeface="+mn-lt"/>
                          <a:ea typeface="+mn-ea"/>
                          <a:cs typeface="+mn-cs"/>
                        </a:rPr>
                        <a:t>Tremulação (flicker) </a:t>
                      </a:r>
                      <a:r>
                        <a:rPr lang="pt-PT" sz="1800" b="0" i="0" kern="1200" noProof="0" dirty="0" smtClean="0">
                          <a:solidFill>
                            <a:schemeClr val="tx1"/>
                          </a:solidFill>
                          <a:effectLst/>
                          <a:latin typeface="+mn-lt"/>
                          <a:ea typeface="+mn-ea"/>
                          <a:cs typeface="+mn-cs"/>
                        </a:rPr>
                        <a:t>de</a:t>
                      </a:r>
                      <a:r>
                        <a:rPr lang="pt-PT" sz="1800" b="0" i="0" kern="1200" baseline="0" noProof="0" dirty="0" smtClean="0">
                          <a:solidFill>
                            <a:schemeClr val="tx1"/>
                          </a:solidFill>
                          <a:effectLst/>
                          <a:latin typeface="+mn-lt"/>
                          <a:ea typeface="+mn-ea"/>
                          <a:cs typeface="+mn-cs"/>
                        </a:rPr>
                        <a:t> frequência alta pode ser irritante para os humanos (pressão dos olho, dores-de-cabeça, enxaquecas)</a:t>
                      </a:r>
                      <a:endParaRPr lang="pt-PT" sz="1800" b="0" i="0" kern="1200" noProof="0" dirty="0" smtClean="0">
                        <a:solidFill>
                          <a:schemeClr val="tx1"/>
                        </a:solidFill>
                        <a:effectLst/>
                        <a:latin typeface="+mn-lt"/>
                        <a:ea typeface="+mn-ea"/>
                        <a:cs typeface="+mn-cs"/>
                      </a:endParaRPr>
                    </a:p>
                    <a:p>
                      <a:pPr marL="285750" indent="-285750">
                        <a:buFont typeface="Arial" panose="020B0604020202020204" pitchFamily="34" charset="0"/>
                        <a:buChar char="•"/>
                      </a:pPr>
                      <a:r>
                        <a:rPr lang="pt-PT" sz="1800" b="0" i="0" kern="1200" baseline="0" noProof="0" dirty="0" smtClean="0">
                          <a:solidFill>
                            <a:schemeClr val="tx1"/>
                          </a:solidFill>
                          <a:effectLst/>
                          <a:latin typeface="+mn-lt"/>
                          <a:ea typeface="+mn-ea"/>
                          <a:cs typeface="+mn-cs"/>
                        </a:rPr>
                        <a:t>Não tem o melhor índice de restituição de cor (CRI).</a:t>
                      </a:r>
                      <a:endParaRPr lang="pt-PT" sz="1800" b="0" i="0" kern="1200" baseline="0" noProof="0" dirty="0">
                        <a:solidFill>
                          <a:schemeClr val="tx1"/>
                        </a:solidFill>
                        <a:effectLst/>
                        <a:latin typeface="+mn-lt"/>
                        <a:ea typeface="+mn-ea"/>
                        <a:cs typeface="+mn-cs"/>
                      </a:endParaRPr>
                    </a:p>
                    <a:p>
                      <a:pPr marL="285750" indent="-285750">
                        <a:buFont typeface="Arial" panose="020B0604020202020204" pitchFamily="34" charset="0"/>
                        <a:buChar char="•"/>
                      </a:pPr>
                      <a:r>
                        <a:rPr lang="pt-PT" sz="1800" b="0" i="0" kern="1200" baseline="0" noProof="0" dirty="0" smtClean="0">
                          <a:solidFill>
                            <a:schemeClr val="tx1"/>
                          </a:solidFill>
                          <a:effectLst/>
                          <a:latin typeface="+mn-lt"/>
                          <a:ea typeface="+mn-ea"/>
                          <a:cs typeface="+mn-cs"/>
                        </a:rPr>
                        <a:t>Não é a melhor tecnologia para </a:t>
                      </a:r>
                      <a:r>
                        <a:rPr lang="pt-PT" sz="1800" b="0" i="0" kern="1200" baseline="0" noProof="0" dirty="0" smtClean="0">
                          <a:solidFill>
                            <a:schemeClr val="tx1"/>
                          </a:solidFill>
                          <a:effectLst/>
                          <a:latin typeface="+mn-lt"/>
                          <a:ea typeface="+mn-ea"/>
                          <a:cs typeface="+mn-cs"/>
                        </a:rPr>
                        <a:t>reguladores de intensidade.</a:t>
                      </a:r>
                      <a:endParaRPr lang="pt-PT" sz="1800" b="0" i="0" kern="1200" baseline="0" noProof="0" dirty="0">
                        <a:solidFill>
                          <a:schemeClr val="tx1"/>
                        </a:solidFill>
                        <a:effectLst/>
                        <a:latin typeface="+mn-lt"/>
                        <a:ea typeface="+mn-ea"/>
                        <a:cs typeface="+mn-cs"/>
                      </a:endParaRPr>
                    </a:p>
                    <a:p>
                      <a:pPr marL="285750" indent="-285750">
                        <a:buFont typeface="Arial" panose="020B0604020202020204" pitchFamily="34" charset="0"/>
                        <a:buChar char="•"/>
                      </a:pPr>
                      <a:r>
                        <a:rPr lang="pt-PT" sz="1800" b="0" i="0" kern="1200" baseline="0" noProof="0" dirty="0" smtClean="0">
                          <a:solidFill>
                            <a:schemeClr val="tx1"/>
                          </a:solidFill>
                          <a:effectLst/>
                          <a:latin typeface="+mn-lt"/>
                          <a:ea typeface="+mn-ea"/>
                          <a:cs typeface="+mn-cs"/>
                        </a:rPr>
                        <a:t>Tremulação irritante no final do ciclo de vida</a:t>
                      </a:r>
                      <a:endParaRPr lang="pt-PT" sz="1800" b="0" i="0" kern="1200" baseline="0" noProof="0" dirty="0">
                        <a:solidFill>
                          <a:schemeClr val="tx1"/>
                        </a:solidFill>
                        <a:effectLst/>
                        <a:latin typeface="+mn-lt"/>
                        <a:ea typeface="+mn-ea"/>
                        <a:cs typeface="+mn-cs"/>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pic>
        <p:nvPicPr>
          <p:cNvPr id="12" name="Picture 2" descr="Resultado de imagem para high pressure mercury dischar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6534" y="2918309"/>
            <a:ext cx="1633451" cy="1496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87594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20872" y="1439546"/>
            <a:ext cx="8365928" cy="2800767"/>
          </a:xfrm>
          <a:prstGeom prst="rect">
            <a:avLst/>
          </a:prstGeom>
        </p:spPr>
        <p:txBody>
          <a:bodyPr wrap="square">
            <a:spAutoFit/>
          </a:bodyPr>
          <a:lstStyle/>
          <a:p>
            <a:pPr marL="285750" indent="-285750" algn="just">
              <a:buFont typeface="Arial" panose="020B0604020202020204" pitchFamily="34" charset="0"/>
              <a:buChar char="•"/>
            </a:pPr>
            <a:r>
              <a:rPr lang="pt-PT" sz="1600" dirty="0" smtClean="0">
                <a:solidFill>
                  <a:prstClr val="black"/>
                </a:solidFill>
              </a:rPr>
              <a:t>Um </a:t>
            </a:r>
            <a:r>
              <a:rPr lang="pt-PT" sz="1600" b="1" dirty="0" smtClean="0">
                <a:solidFill>
                  <a:prstClr val="black"/>
                </a:solidFill>
              </a:rPr>
              <a:t>Díodo Emissor de Luz (LED)</a:t>
            </a:r>
            <a:r>
              <a:rPr lang="pt-PT" sz="1600" dirty="0" smtClean="0">
                <a:solidFill>
                  <a:prstClr val="black"/>
                </a:solidFill>
              </a:rPr>
              <a:t>, também denominado por SSL (Iluminação em Estado Sólido), é um aparelho eletrónico que produz luz </a:t>
            </a:r>
            <a:r>
              <a:rPr lang="pt-PT" sz="1600" dirty="0" smtClean="0">
                <a:solidFill>
                  <a:prstClr val="black"/>
                </a:solidFill>
              </a:rPr>
              <a:t>à passagem de uma </a:t>
            </a:r>
            <a:r>
              <a:rPr lang="pt-PT" sz="1600" dirty="0" smtClean="0">
                <a:solidFill>
                  <a:prstClr val="black"/>
                </a:solidFill>
              </a:rPr>
              <a:t>corrente elétrica.</a:t>
            </a:r>
          </a:p>
          <a:p>
            <a:pPr marL="285750" indent="-285750" algn="just">
              <a:buFont typeface="Arial" panose="020B0604020202020204" pitchFamily="34" charset="0"/>
              <a:buChar char="•"/>
            </a:pPr>
            <a:r>
              <a:rPr lang="pt-PT" sz="1600" dirty="0" smtClean="0">
                <a:solidFill>
                  <a:prstClr val="black"/>
                </a:solidFill>
              </a:rPr>
              <a:t>Um díodo é uma junção semicondutora que, quando excitada, permite a passagem da corrente levando à emissão de luz branca. </a:t>
            </a:r>
          </a:p>
          <a:p>
            <a:pPr marL="285750" indent="-285750" algn="just">
              <a:buFont typeface="Arial" panose="020B0604020202020204" pitchFamily="34" charset="0"/>
              <a:buChar char="•"/>
            </a:pPr>
            <a:r>
              <a:rPr lang="pt-PT" sz="1600" dirty="0" smtClean="0">
                <a:solidFill>
                  <a:prstClr val="black"/>
                </a:solidFill>
              </a:rPr>
              <a:t>Os LEDs são a tecnologia de luz branca mais eficiente no mercado.</a:t>
            </a:r>
          </a:p>
          <a:p>
            <a:pPr marL="285750" indent="-285750" algn="just">
              <a:buFont typeface="Arial" panose="020B0604020202020204" pitchFamily="34" charset="0"/>
              <a:buChar char="•"/>
            </a:pPr>
            <a:r>
              <a:rPr lang="pt-PT" sz="1600" dirty="0" smtClean="0">
                <a:solidFill>
                  <a:prstClr val="black"/>
                </a:solidFill>
              </a:rPr>
              <a:t>Um </a:t>
            </a:r>
            <a:r>
              <a:rPr lang="pt-PT" sz="1600" b="1" dirty="0" smtClean="0">
                <a:solidFill>
                  <a:prstClr val="black"/>
                </a:solidFill>
              </a:rPr>
              <a:t>Díodo </a:t>
            </a:r>
            <a:r>
              <a:rPr lang="pt-PT" sz="1600" b="1" dirty="0" smtClean="0">
                <a:solidFill>
                  <a:prstClr val="black"/>
                </a:solidFill>
              </a:rPr>
              <a:t>emissor </a:t>
            </a:r>
            <a:r>
              <a:rPr lang="pt-PT" sz="1600" b="1" dirty="0" smtClean="0">
                <a:solidFill>
                  <a:prstClr val="black"/>
                </a:solidFill>
              </a:rPr>
              <a:t>de luz </a:t>
            </a:r>
            <a:r>
              <a:rPr lang="pt-PT" sz="1600" b="1" dirty="0">
                <a:solidFill>
                  <a:prstClr val="black"/>
                </a:solidFill>
              </a:rPr>
              <a:t>orgânico (</a:t>
            </a:r>
            <a:r>
              <a:rPr lang="pt-PT" sz="1600" b="1" dirty="0" smtClean="0">
                <a:solidFill>
                  <a:prstClr val="black"/>
                </a:solidFill>
              </a:rPr>
              <a:t>OLED) </a:t>
            </a:r>
            <a:r>
              <a:rPr lang="pt-PT" sz="1600" dirty="0" smtClean="0">
                <a:solidFill>
                  <a:prstClr val="black"/>
                </a:solidFill>
              </a:rPr>
              <a:t>é feito </a:t>
            </a:r>
            <a:r>
              <a:rPr lang="pt-PT" sz="1600" dirty="0" smtClean="0">
                <a:solidFill>
                  <a:prstClr val="black"/>
                </a:solidFill>
              </a:rPr>
              <a:t>de compostos orgânicos que se iluminam quando alimentados com eletricidade. Uma vez que são extremamente finos, flexíveis e pequenos são normalmente utilizados em écrans de televisão, telefones e luzes para teto.</a:t>
            </a:r>
          </a:p>
          <a:p>
            <a:pPr marL="285750" indent="-285750" algn="just">
              <a:buFont typeface="Arial" panose="020B0604020202020204" pitchFamily="34" charset="0"/>
              <a:buChar char="•"/>
            </a:pPr>
            <a:endParaRPr lang="pt-PT" sz="1600" dirty="0">
              <a:solidFill>
                <a:prstClr val="black"/>
              </a:solidFill>
            </a:endParaRPr>
          </a:p>
        </p:txBody>
      </p:sp>
      <p:sp>
        <p:nvSpPr>
          <p:cNvPr id="2" name="Título 1"/>
          <p:cNvSpPr>
            <a:spLocks noGrp="1"/>
          </p:cNvSpPr>
          <p:nvPr>
            <p:ph type="title"/>
          </p:nvPr>
        </p:nvSpPr>
        <p:spPr/>
        <p:txBody>
          <a:bodyPr>
            <a:normAutofit/>
          </a:bodyPr>
          <a:lstStyle/>
          <a:p>
            <a:r>
              <a:rPr lang="pt-PT" sz="2400" dirty="0" smtClean="0"/>
              <a:t>1. Tipo de lâmpadas</a:t>
            </a:r>
            <a:r>
              <a:rPr lang="pt-PT" sz="2400" dirty="0"/>
              <a:t/>
            </a:r>
            <a:br>
              <a:rPr lang="pt-PT" sz="2400" dirty="0"/>
            </a:br>
            <a:r>
              <a:rPr lang="pt-PT" sz="2400" dirty="0" smtClean="0"/>
              <a:t>1.2. Lâmpadas de estado sólido </a:t>
            </a:r>
            <a:r>
              <a:rPr lang="pt-PT" sz="2400" dirty="0"/>
              <a:t>– </a:t>
            </a:r>
            <a:r>
              <a:rPr lang="pt-PT" sz="2400" dirty="0" err="1"/>
              <a:t>LEDs</a:t>
            </a:r>
            <a:r>
              <a:rPr lang="pt-PT" sz="2400" dirty="0"/>
              <a:t> </a:t>
            </a:r>
            <a:r>
              <a:rPr lang="pt-PT" sz="2400" dirty="0" smtClean="0"/>
              <a:t>e </a:t>
            </a:r>
            <a:r>
              <a:rPr lang="pt-PT" sz="2400" dirty="0" err="1" smtClean="0"/>
              <a:t>OLEDs</a:t>
            </a:r>
            <a:endParaRPr lang="pt-PT" sz="2400" dirty="0"/>
          </a:p>
        </p:txBody>
      </p:sp>
      <p:pic>
        <p:nvPicPr>
          <p:cNvPr id="4106" name="Picture 10" descr="Resultado de imagem para LED Lamp">
            <a:extLst>
              <a:ext uri="{FF2B5EF4-FFF2-40B4-BE49-F238E27FC236}">
                <a16:creationId xmlns:a16="http://schemas.microsoft.com/office/drawing/2014/main" id="{53B71628-C6A9-4B95-9B5E-02B451DECAD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4430412"/>
            <a:ext cx="2174789" cy="122331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3294161" y="3926786"/>
            <a:ext cx="2419350" cy="1885950"/>
          </a:xfrm>
          <a:prstGeom prst="rect">
            <a:avLst/>
          </a:prstGeom>
        </p:spPr>
      </p:pic>
      <p:pic>
        <p:nvPicPr>
          <p:cNvPr id="1028" name="Picture 4" descr="Resultado de imagem para led street la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4732" y="3926786"/>
            <a:ext cx="2428875" cy="1876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134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2400" dirty="0" smtClean="0"/>
              <a:t>1. Tipo de lâmpadas</a:t>
            </a:r>
            <a:r>
              <a:rPr lang="pt-PT" sz="2400" dirty="0"/>
              <a:t/>
            </a:r>
            <a:br>
              <a:rPr lang="pt-PT" sz="2400" dirty="0"/>
            </a:br>
            <a:r>
              <a:rPr lang="pt-PT" sz="2400" dirty="0" smtClean="0"/>
              <a:t>1.2. </a:t>
            </a:r>
            <a:r>
              <a:rPr lang="pt-PT" sz="2400" dirty="0"/>
              <a:t>L</a:t>
            </a:r>
            <a:r>
              <a:rPr lang="pt-PT" sz="2400" dirty="0" smtClean="0"/>
              <a:t>âmpadas LED</a:t>
            </a:r>
            <a:endParaRPr lang="pt-PT" sz="2400" dirty="0"/>
          </a:p>
        </p:txBody>
      </p:sp>
      <p:graphicFrame>
        <p:nvGraphicFramePr>
          <p:cNvPr id="3" name="Tabela 2">
            <a:extLst>
              <a:ext uri="{FF2B5EF4-FFF2-40B4-BE49-F238E27FC236}">
                <a16:creationId xmlns:a16="http://schemas.microsoft.com/office/drawing/2014/main" id="{3D15B722-9BC8-428F-87C5-F6A6CDF1CEC1}"/>
              </a:ext>
            </a:extLst>
          </p:cNvPr>
          <p:cNvGraphicFramePr>
            <a:graphicFrameLocks noGrp="1"/>
          </p:cNvGraphicFramePr>
          <p:nvPr>
            <p:extLst>
              <p:ext uri="{D42A27DB-BD31-4B8C-83A1-F6EECF244321}">
                <p14:modId xmlns:p14="http://schemas.microsoft.com/office/powerpoint/2010/main" val="2256205392"/>
              </p:ext>
            </p:extLst>
          </p:nvPr>
        </p:nvGraphicFramePr>
        <p:xfrm>
          <a:off x="659218" y="2052082"/>
          <a:ext cx="7825563" cy="3753294"/>
        </p:xfrm>
        <a:graphic>
          <a:graphicData uri="http://schemas.openxmlformats.org/drawingml/2006/table">
            <a:tbl>
              <a:tblPr firstRow="1" bandRow="1">
                <a:tableStyleId>{5940675A-B579-460E-94D1-54222C63F5DA}</a:tableStyleId>
              </a:tblPr>
              <a:tblGrid>
                <a:gridCol w="2608521">
                  <a:extLst>
                    <a:ext uri="{9D8B030D-6E8A-4147-A177-3AD203B41FA5}">
                      <a16:colId xmlns:a16="http://schemas.microsoft.com/office/drawing/2014/main" val="2822232253"/>
                    </a:ext>
                  </a:extLst>
                </a:gridCol>
                <a:gridCol w="2608521">
                  <a:extLst>
                    <a:ext uri="{9D8B030D-6E8A-4147-A177-3AD203B41FA5}">
                      <a16:colId xmlns:a16="http://schemas.microsoft.com/office/drawing/2014/main" val="1768054813"/>
                    </a:ext>
                  </a:extLst>
                </a:gridCol>
                <a:gridCol w="2608521">
                  <a:extLst>
                    <a:ext uri="{9D8B030D-6E8A-4147-A177-3AD203B41FA5}">
                      <a16:colId xmlns:a16="http://schemas.microsoft.com/office/drawing/2014/main" val="2004969484"/>
                    </a:ext>
                  </a:extLst>
                </a:gridCol>
              </a:tblGrid>
              <a:tr h="702779">
                <a:tc>
                  <a:txBody>
                    <a:bodyPr/>
                    <a:lstStyle/>
                    <a:p>
                      <a:pPr algn="ctr"/>
                      <a:r>
                        <a:rPr lang="pt-PT" sz="1800" b="1" noProof="0" dirty="0" smtClean="0">
                          <a:solidFill>
                            <a:schemeClr val="bg1"/>
                          </a:solidFill>
                        </a:rPr>
                        <a:t>Características</a:t>
                      </a:r>
                      <a:endParaRPr lang="pt-PT" sz="1800" b="1" noProof="0" dirty="0">
                        <a:solidFill>
                          <a:schemeClr val="bg1"/>
                        </a:solidFill>
                      </a:endParaRPr>
                    </a:p>
                  </a:txBody>
                  <a:tcPr anchor="ctr">
                    <a:solidFill>
                      <a:schemeClr val="accent1">
                        <a:lumMod val="75000"/>
                      </a:schemeClr>
                    </a:solidFill>
                  </a:tcPr>
                </a:tc>
                <a:tc>
                  <a:txBody>
                    <a:bodyPr/>
                    <a:lstStyle/>
                    <a:p>
                      <a:pPr algn="ctr"/>
                      <a:r>
                        <a:rPr lang="pt-PT" sz="1800" b="1" noProof="0" dirty="0" smtClean="0">
                          <a:solidFill>
                            <a:schemeClr val="bg1"/>
                          </a:solidFill>
                        </a:rPr>
                        <a:t>Quantidade típica das</a:t>
                      </a:r>
                      <a:r>
                        <a:rPr lang="pt-PT" sz="1800" b="1" baseline="0" noProof="0" dirty="0" smtClean="0">
                          <a:solidFill>
                            <a:schemeClr val="bg1"/>
                          </a:solidFill>
                        </a:rPr>
                        <a:t> lâmpadas </a:t>
                      </a:r>
                      <a:r>
                        <a:rPr lang="pt-PT" sz="1800" b="1" noProof="0" dirty="0" smtClean="0">
                          <a:solidFill>
                            <a:schemeClr val="bg1"/>
                          </a:solidFill>
                        </a:rPr>
                        <a:t>LED</a:t>
                      </a:r>
                      <a:endParaRPr lang="pt-PT" sz="1800" b="1" noProof="0" dirty="0">
                        <a:solidFill>
                          <a:schemeClr val="bg1"/>
                        </a:solidFill>
                      </a:endParaRPr>
                    </a:p>
                  </a:txBody>
                  <a:tcPr anchor="ctr">
                    <a:solidFill>
                      <a:schemeClr val="accent1">
                        <a:lumMod val="75000"/>
                      </a:schemeClr>
                    </a:solidFill>
                  </a:tcPr>
                </a:tc>
                <a:tc>
                  <a:txBody>
                    <a:bodyPr/>
                    <a:lstStyle/>
                    <a:p>
                      <a:pPr algn="ctr"/>
                      <a:r>
                        <a:rPr lang="pt-PT" sz="1800" b="1" noProof="0" dirty="0" smtClean="0">
                          <a:solidFill>
                            <a:schemeClr val="bg1"/>
                          </a:solidFill>
                        </a:rPr>
                        <a:t>Quantidade típica das</a:t>
                      </a:r>
                      <a:r>
                        <a:rPr lang="pt-PT" sz="1800" b="1" baseline="0" noProof="0" dirty="0" smtClean="0">
                          <a:solidFill>
                            <a:schemeClr val="bg1"/>
                          </a:solidFill>
                        </a:rPr>
                        <a:t> luminárias </a:t>
                      </a:r>
                      <a:r>
                        <a:rPr lang="pt-PT" sz="1800" b="1" noProof="0" dirty="0" smtClean="0">
                          <a:solidFill>
                            <a:schemeClr val="bg1"/>
                          </a:solidFill>
                        </a:rPr>
                        <a:t>LED</a:t>
                      </a:r>
                      <a:endParaRPr lang="pt-PT" sz="1800" b="1" noProof="0" dirty="0">
                        <a:solidFill>
                          <a:schemeClr val="bg1"/>
                        </a:solidFill>
                      </a:endParaRPr>
                    </a:p>
                  </a:txBody>
                  <a:tcPr anchor="ctr">
                    <a:solidFill>
                      <a:schemeClr val="accent1">
                        <a:lumMod val="75000"/>
                      </a:schemeClr>
                    </a:solidFill>
                  </a:tcPr>
                </a:tc>
                <a:extLst>
                  <a:ext uri="{0D108BD9-81ED-4DB2-BD59-A6C34878D82A}">
                    <a16:rowId xmlns:a16="http://schemas.microsoft.com/office/drawing/2014/main" val="693981785"/>
                  </a:ext>
                </a:extLst>
              </a:tr>
              <a:tr h="702779">
                <a:tc>
                  <a:txBody>
                    <a:bodyPr/>
                    <a:lstStyle/>
                    <a:p>
                      <a:pPr algn="ctr"/>
                      <a:r>
                        <a:rPr lang="pt-PT" sz="1800" b="1" noProof="0" dirty="0" smtClean="0"/>
                        <a:t>Gama de eficácia luminosa</a:t>
                      </a:r>
                      <a:endParaRPr lang="pt-PT" sz="1800" b="1" noProof="0" dirty="0"/>
                    </a:p>
                  </a:txBody>
                  <a:tcPr anchor="ctr">
                    <a:solidFill>
                      <a:schemeClr val="accent2">
                        <a:lumMod val="60000"/>
                        <a:lumOff val="40000"/>
                      </a:schemeClr>
                    </a:solidFill>
                  </a:tcPr>
                </a:tc>
                <a:tc>
                  <a:txBody>
                    <a:bodyPr/>
                    <a:lstStyle/>
                    <a:p>
                      <a:pPr algn="ctr"/>
                      <a:r>
                        <a:rPr lang="pt-PT" sz="1800" noProof="0" dirty="0"/>
                        <a:t>60 - 130 lm/W</a:t>
                      </a:r>
                    </a:p>
                  </a:txBody>
                  <a:tcPr anchor="ctr"/>
                </a:tc>
                <a:tc>
                  <a:txBody>
                    <a:bodyPr/>
                    <a:lstStyle/>
                    <a:p>
                      <a:pPr algn="ctr"/>
                      <a:r>
                        <a:rPr lang="pt-PT" sz="1800" noProof="0" dirty="0"/>
                        <a:t>80 - 150 lm/W</a:t>
                      </a:r>
                    </a:p>
                  </a:txBody>
                  <a:tcPr anchor="ctr"/>
                </a:tc>
                <a:extLst>
                  <a:ext uri="{0D108BD9-81ED-4DB2-BD59-A6C34878D82A}">
                    <a16:rowId xmlns:a16="http://schemas.microsoft.com/office/drawing/2014/main" val="723632275"/>
                  </a:ext>
                </a:extLst>
              </a:tr>
              <a:tr h="471089">
                <a:tc>
                  <a:txBody>
                    <a:bodyPr/>
                    <a:lstStyle/>
                    <a:p>
                      <a:pPr algn="ctr"/>
                      <a:r>
                        <a:rPr lang="pt-PT" sz="1800" b="1" noProof="0" dirty="0" smtClean="0"/>
                        <a:t>Vida útil da lâmpada</a:t>
                      </a:r>
                      <a:endParaRPr lang="pt-PT" sz="1800" b="1" noProof="0" dirty="0"/>
                    </a:p>
                  </a:txBody>
                  <a:tcPr anchor="ctr">
                    <a:solidFill>
                      <a:schemeClr val="accent2">
                        <a:lumMod val="60000"/>
                        <a:lumOff val="40000"/>
                      </a:schemeClr>
                    </a:solidFill>
                  </a:tcPr>
                </a:tc>
                <a:tc>
                  <a:txBody>
                    <a:bodyPr/>
                    <a:lstStyle/>
                    <a:p>
                      <a:pPr algn="ctr"/>
                      <a:r>
                        <a:rPr lang="pt-PT" sz="1800" noProof="0" dirty="0"/>
                        <a:t>15,000 - 30,000 </a:t>
                      </a:r>
                      <a:r>
                        <a:rPr lang="pt-PT" sz="1800" noProof="0" dirty="0" err="1"/>
                        <a:t>hr</a:t>
                      </a:r>
                      <a:endParaRPr lang="pt-PT" sz="1800" noProof="0" dirty="0"/>
                    </a:p>
                  </a:txBody>
                  <a:tcPr anchor="ctr"/>
                </a:tc>
                <a:tc>
                  <a:txBody>
                    <a:bodyPr/>
                    <a:lstStyle/>
                    <a:p>
                      <a:pPr algn="ctr"/>
                      <a:r>
                        <a:rPr lang="pt-PT" sz="1800" noProof="0" dirty="0"/>
                        <a:t>20,000 - 60,000 </a:t>
                      </a:r>
                      <a:r>
                        <a:rPr lang="pt-PT" sz="1800" noProof="0" dirty="0" err="1"/>
                        <a:t>hr</a:t>
                      </a:r>
                      <a:endParaRPr lang="pt-PT" sz="1800" noProof="0" dirty="0"/>
                    </a:p>
                  </a:txBody>
                  <a:tcPr anchor="ctr"/>
                </a:tc>
                <a:extLst>
                  <a:ext uri="{0D108BD9-81ED-4DB2-BD59-A6C34878D82A}">
                    <a16:rowId xmlns:a16="http://schemas.microsoft.com/office/drawing/2014/main" val="3357801597"/>
                  </a:ext>
                </a:extLst>
              </a:tr>
              <a:tr h="702779">
                <a:tc>
                  <a:txBody>
                    <a:bodyPr/>
                    <a:lstStyle/>
                    <a:p>
                      <a:pPr algn="ctr"/>
                      <a:r>
                        <a:rPr lang="pt-PT" sz="1600" b="1" noProof="0" dirty="0" smtClean="0"/>
                        <a:t>Índice de restituição de cor</a:t>
                      </a:r>
                      <a:endParaRPr lang="pt-PT" sz="1600" b="1" noProof="0" dirty="0"/>
                    </a:p>
                  </a:txBody>
                  <a:tcPr anchor="ctr">
                    <a:solidFill>
                      <a:schemeClr val="accent2">
                        <a:lumMod val="60000"/>
                        <a:lumOff val="40000"/>
                      </a:schemeClr>
                    </a:solidFill>
                  </a:tcPr>
                </a:tc>
                <a:tc>
                  <a:txBody>
                    <a:bodyPr/>
                    <a:lstStyle/>
                    <a:p>
                      <a:pPr algn="ctr"/>
                      <a:r>
                        <a:rPr lang="pt-PT" sz="1800" noProof="0" dirty="0"/>
                        <a:t>70 - 95</a:t>
                      </a:r>
                    </a:p>
                  </a:txBody>
                  <a:tcPr anchor="ctr"/>
                </a:tc>
                <a:tc>
                  <a:txBody>
                    <a:bodyPr/>
                    <a:lstStyle/>
                    <a:p>
                      <a:pPr algn="ctr"/>
                      <a:r>
                        <a:rPr lang="pt-PT" sz="1800" noProof="0" dirty="0"/>
                        <a:t>80 - 95</a:t>
                      </a:r>
                    </a:p>
                  </a:txBody>
                  <a:tcPr anchor="ctr"/>
                </a:tc>
                <a:extLst>
                  <a:ext uri="{0D108BD9-81ED-4DB2-BD59-A6C34878D82A}">
                    <a16:rowId xmlns:a16="http://schemas.microsoft.com/office/drawing/2014/main" val="3514018395"/>
                  </a:ext>
                </a:extLst>
              </a:tr>
              <a:tr h="702779">
                <a:tc>
                  <a:txBody>
                    <a:bodyPr/>
                    <a:lstStyle/>
                    <a:p>
                      <a:pPr algn="ctr"/>
                      <a:r>
                        <a:rPr lang="pt-PT" sz="1600" b="1" noProof="0" dirty="0" smtClean="0"/>
                        <a:t>Temperatura de cor correlacionada</a:t>
                      </a:r>
                      <a:endParaRPr lang="pt-PT" sz="1600" b="1" noProof="0" dirty="0"/>
                    </a:p>
                  </a:txBody>
                  <a:tcPr anchor="ctr">
                    <a:solidFill>
                      <a:schemeClr val="accent2">
                        <a:lumMod val="60000"/>
                        <a:lumOff val="40000"/>
                      </a:schemeClr>
                    </a:solidFill>
                  </a:tcPr>
                </a:tc>
                <a:tc>
                  <a:txBody>
                    <a:bodyPr/>
                    <a:lstStyle/>
                    <a:p>
                      <a:pPr algn="ctr"/>
                      <a:r>
                        <a:rPr lang="pt-PT" sz="1800" noProof="0" dirty="0"/>
                        <a:t>2,700 - 6,500 K</a:t>
                      </a:r>
                    </a:p>
                  </a:txBody>
                  <a:tcPr anchor="ctr"/>
                </a:tc>
                <a:tc>
                  <a:txBody>
                    <a:bodyPr/>
                    <a:lstStyle/>
                    <a:p>
                      <a:pPr algn="ctr"/>
                      <a:r>
                        <a:rPr lang="pt-PT" sz="1800" noProof="0" dirty="0"/>
                        <a:t>2,700 - 6,500 K</a:t>
                      </a:r>
                    </a:p>
                  </a:txBody>
                  <a:tcPr anchor="ctr"/>
                </a:tc>
                <a:extLst>
                  <a:ext uri="{0D108BD9-81ED-4DB2-BD59-A6C34878D82A}">
                    <a16:rowId xmlns:a16="http://schemas.microsoft.com/office/drawing/2014/main" val="1094377786"/>
                  </a:ext>
                </a:extLst>
              </a:tr>
              <a:tr h="471089">
                <a:tc>
                  <a:txBody>
                    <a:bodyPr/>
                    <a:lstStyle/>
                    <a:p>
                      <a:pPr algn="ctr"/>
                      <a:r>
                        <a:rPr lang="pt-PT" sz="1800" b="1" noProof="0" dirty="0" smtClean="0"/>
                        <a:t>Regulável?</a:t>
                      </a:r>
                      <a:endParaRPr lang="pt-PT" sz="1800" b="1" noProof="0" dirty="0"/>
                    </a:p>
                  </a:txBody>
                  <a:tcPr anchor="ctr">
                    <a:solidFill>
                      <a:schemeClr val="accent2">
                        <a:lumMod val="60000"/>
                        <a:lumOff val="40000"/>
                      </a:schemeClr>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pt-PT" sz="1800" kern="1200" noProof="0" dirty="0" smtClean="0">
                          <a:solidFill>
                            <a:schemeClr val="tx1"/>
                          </a:solidFill>
                          <a:latin typeface="+mn-lt"/>
                          <a:ea typeface="+mn-ea"/>
                          <a:cs typeface="+mn-cs"/>
                        </a:rPr>
                        <a:t>Com balastro regulável</a:t>
                      </a:r>
                      <a:endParaRPr lang="pt-PT" sz="1800" kern="1200" noProof="0" dirty="0">
                        <a:solidFill>
                          <a:schemeClr val="tx1"/>
                        </a:solidFill>
                        <a:latin typeface="+mn-lt"/>
                        <a:ea typeface="+mn-ea"/>
                        <a:cs typeface="+mn-cs"/>
                      </a:endParaRP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pt-PT" sz="1800" kern="1200" noProof="0" dirty="0" smtClean="0">
                          <a:solidFill>
                            <a:schemeClr val="tx1"/>
                          </a:solidFill>
                          <a:latin typeface="+mn-lt"/>
                          <a:ea typeface="+mn-ea"/>
                          <a:cs typeface="+mn-cs"/>
                        </a:rPr>
                        <a:t>Com balastro regulável</a:t>
                      </a:r>
                      <a:endParaRPr lang="pt-PT" sz="1800" kern="1200" noProof="0" dirty="0">
                        <a:solidFill>
                          <a:schemeClr val="tx1"/>
                        </a:solidFill>
                        <a:latin typeface="+mn-lt"/>
                        <a:ea typeface="+mn-ea"/>
                        <a:cs typeface="+mn-cs"/>
                      </a:endParaRPr>
                    </a:p>
                  </a:txBody>
                  <a:tcPr anchor="ctr"/>
                </a:tc>
                <a:extLst>
                  <a:ext uri="{0D108BD9-81ED-4DB2-BD59-A6C34878D82A}">
                    <a16:rowId xmlns:a16="http://schemas.microsoft.com/office/drawing/2014/main" val="2635236173"/>
                  </a:ext>
                </a:extLst>
              </a:tr>
            </a:tbl>
          </a:graphicData>
        </a:graphic>
      </p:graphicFrame>
      <p:sp>
        <p:nvSpPr>
          <p:cNvPr id="6" name="CaixaDeTexto 5">
            <a:extLst>
              <a:ext uri="{FF2B5EF4-FFF2-40B4-BE49-F238E27FC236}">
                <a16:creationId xmlns:a16="http://schemas.microsoft.com/office/drawing/2014/main" id="{AE76985A-6EC3-488B-9B25-A7F7871AB706}"/>
              </a:ext>
            </a:extLst>
          </p:cNvPr>
          <p:cNvSpPr txBox="1"/>
          <p:nvPr/>
        </p:nvSpPr>
        <p:spPr>
          <a:xfrm>
            <a:off x="797442" y="1414130"/>
            <a:ext cx="7687339" cy="400110"/>
          </a:xfrm>
          <a:prstGeom prst="rect">
            <a:avLst/>
          </a:prstGeom>
          <a:noFill/>
        </p:spPr>
        <p:txBody>
          <a:bodyPr wrap="square" rtlCol="0">
            <a:spAutoFit/>
          </a:bodyPr>
          <a:lstStyle/>
          <a:p>
            <a:r>
              <a:rPr lang="pt-PT" sz="2000" b="1" dirty="0"/>
              <a:t>Especificação do </a:t>
            </a:r>
            <a:r>
              <a:rPr lang="pt-PT" sz="2000" b="1" dirty="0" smtClean="0"/>
              <a:t>desempenho típico</a:t>
            </a:r>
            <a:endParaRPr lang="pt-PT" sz="2000" b="1" dirty="0"/>
          </a:p>
        </p:txBody>
      </p:sp>
    </p:spTree>
    <p:extLst>
      <p:ext uri="{BB962C8B-B14F-4D97-AF65-F5344CB8AC3E}">
        <p14:creationId xmlns:p14="http://schemas.microsoft.com/office/powerpoint/2010/main" val="379779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p:cNvGraphicFramePr>
            <a:graphicFrameLocks noGrp="1"/>
          </p:cNvGraphicFramePr>
          <p:nvPr>
            <p:extLst>
              <p:ext uri="{D42A27DB-BD31-4B8C-83A1-F6EECF244321}">
                <p14:modId xmlns:p14="http://schemas.microsoft.com/office/powerpoint/2010/main" val="3526832693"/>
              </p:ext>
            </p:extLst>
          </p:nvPr>
        </p:nvGraphicFramePr>
        <p:xfrm>
          <a:off x="593124" y="1260629"/>
          <a:ext cx="7772400" cy="5156278"/>
        </p:xfrm>
        <a:graphic>
          <a:graphicData uri="http://schemas.openxmlformats.org/drawingml/2006/table">
            <a:tbl>
              <a:tblPr firstRow="1" bandRow="1">
                <a:tableStyleId>{5940675A-B579-460E-94D1-54222C63F5DA}</a:tableStyleId>
              </a:tblPr>
              <a:tblGrid>
                <a:gridCol w="1242152">
                  <a:extLst>
                    <a:ext uri="{9D8B030D-6E8A-4147-A177-3AD203B41FA5}">
                      <a16:colId xmlns:a16="http://schemas.microsoft.com/office/drawing/2014/main" val="20000"/>
                    </a:ext>
                  </a:extLst>
                </a:gridCol>
                <a:gridCol w="6530248">
                  <a:extLst>
                    <a:ext uri="{9D8B030D-6E8A-4147-A177-3AD203B41FA5}">
                      <a16:colId xmlns:a16="http://schemas.microsoft.com/office/drawing/2014/main" val="20001"/>
                    </a:ext>
                  </a:extLst>
                </a:gridCol>
              </a:tblGrid>
              <a:tr h="2248690">
                <a:tc>
                  <a:txBody>
                    <a:bodyPr/>
                    <a:lstStyle/>
                    <a:p>
                      <a:pPr algn="ctr"/>
                      <a:r>
                        <a:rPr lang="pt-PT" sz="1800" b="1" noProof="0" dirty="0" smtClean="0"/>
                        <a:t>Vantagens</a:t>
                      </a:r>
                      <a:endParaRPr lang="pt-PT" sz="1800" b="1" noProof="0" dirty="0"/>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indent="-285750">
                        <a:buFont typeface="Arial" panose="020B0604020202020204" pitchFamily="34" charset="0"/>
                        <a:buChar char="•"/>
                      </a:pPr>
                      <a:r>
                        <a:rPr lang="pt-PT" sz="1600" b="0" i="0" kern="1200" noProof="0" dirty="0" smtClean="0">
                          <a:solidFill>
                            <a:schemeClr val="tx1"/>
                          </a:solidFill>
                          <a:effectLst/>
                          <a:latin typeface="+mn-lt"/>
                          <a:ea typeface="+mn-ea"/>
                          <a:cs typeface="+mn-cs"/>
                        </a:rPr>
                        <a:t>Tecnologia que</a:t>
                      </a:r>
                      <a:r>
                        <a:rPr lang="pt-PT" sz="1600" b="0" i="0" kern="1200" baseline="0" noProof="0" dirty="0" smtClean="0">
                          <a:solidFill>
                            <a:schemeClr val="tx1"/>
                          </a:solidFill>
                          <a:effectLst/>
                          <a:latin typeface="+mn-lt"/>
                          <a:ea typeface="+mn-ea"/>
                          <a:cs typeface="+mn-cs"/>
                        </a:rPr>
                        <a:t> pode ter uma eficiência de classe A+, A++</a:t>
                      </a:r>
                      <a:endParaRPr lang="pt-PT" sz="1600" b="0" i="0" kern="1200" noProof="0" dirty="0" smtClean="0">
                        <a:solidFill>
                          <a:schemeClr val="tx1"/>
                        </a:solidFill>
                        <a:effectLst/>
                        <a:latin typeface="+mn-lt"/>
                        <a:ea typeface="+mn-ea"/>
                        <a:cs typeface="+mn-cs"/>
                      </a:endParaRPr>
                    </a:p>
                    <a:p>
                      <a:pPr marL="285750" indent="-285750">
                        <a:buFont typeface="Arial" panose="020B0604020202020204" pitchFamily="34" charset="0"/>
                        <a:buChar char="•"/>
                      </a:pPr>
                      <a:r>
                        <a:rPr lang="pt-PT" sz="1600" b="0" i="0" kern="1200" noProof="0" dirty="0" smtClean="0">
                          <a:solidFill>
                            <a:schemeClr val="tx1"/>
                          </a:solidFill>
                          <a:effectLst/>
                          <a:latin typeface="+mn-lt"/>
                          <a:ea typeface="+mn-ea"/>
                          <a:cs typeface="+mn-cs"/>
                        </a:rPr>
                        <a:t>Os LEDs têm, de longe,</a:t>
                      </a:r>
                      <a:r>
                        <a:rPr lang="pt-PT" sz="1600" b="0" i="0" kern="1200" baseline="0" noProof="0" dirty="0" smtClean="0">
                          <a:solidFill>
                            <a:schemeClr val="tx1"/>
                          </a:solidFill>
                          <a:effectLst/>
                          <a:latin typeface="+mn-lt"/>
                          <a:ea typeface="+mn-ea"/>
                          <a:cs typeface="+mn-cs"/>
                        </a:rPr>
                        <a:t> a vida útil mais longa de todas as tecnologias de iluminação</a:t>
                      </a:r>
                    </a:p>
                    <a:p>
                      <a:pPr marL="285750" indent="-285750">
                        <a:buFont typeface="Arial" panose="020B0604020202020204" pitchFamily="34" charset="0"/>
                        <a:buChar char="•"/>
                      </a:pPr>
                      <a:r>
                        <a:rPr lang="pt-PT" sz="1600" b="0" i="0" kern="1200" baseline="0" noProof="0" dirty="0" smtClean="0">
                          <a:solidFill>
                            <a:schemeClr val="tx1"/>
                          </a:solidFill>
                          <a:effectLst/>
                          <a:latin typeface="+mn-lt"/>
                          <a:ea typeface="+mn-ea"/>
                          <a:cs typeface="+mn-cs"/>
                        </a:rPr>
                        <a:t>Custo de propriedade mais baixo</a:t>
                      </a:r>
                      <a:endParaRPr lang="pt-PT" sz="1600" b="0" i="0" kern="1200" noProof="0" dirty="0">
                        <a:solidFill>
                          <a:schemeClr val="tx1"/>
                        </a:solidFill>
                        <a:effectLst/>
                        <a:latin typeface="+mn-lt"/>
                        <a:ea typeface="+mn-ea"/>
                        <a:cs typeface="+mn-cs"/>
                      </a:endParaRPr>
                    </a:p>
                    <a:p>
                      <a:pPr marL="285750" indent="-285750">
                        <a:buFont typeface="Arial" panose="020B0604020202020204" pitchFamily="34" charset="0"/>
                        <a:buChar char="•"/>
                      </a:pPr>
                      <a:r>
                        <a:rPr lang="pt-PT" sz="1600" b="0" i="0" kern="1200" noProof="0" dirty="0" smtClean="0">
                          <a:solidFill>
                            <a:schemeClr val="tx1"/>
                          </a:solidFill>
                          <a:effectLst/>
                          <a:latin typeface="+mn-lt"/>
                          <a:ea typeface="+mn-ea"/>
                          <a:cs typeface="+mn-cs"/>
                        </a:rPr>
                        <a:t>Tecnologia extremamente flexível</a:t>
                      </a:r>
                      <a:r>
                        <a:rPr lang="pt-PT" sz="1600" b="0" i="0" kern="1200" baseline="0" noProof="0" dirty="0" smtClean="0">
                          <a:solidFill>
                            <a:schemeClr val="tx1"/>
                          </a:solidFill>
                          <a:effectLst/>
                          <a:latin typeface="+mn-lt"/>
                          <a:ea typeface="+mn-ea"/>
                          <a:cs typeface="+mn-cs"/>
                        </a:rPr>
                        <a:t> para efeitos estéticos e de controlo.</a:t>
                      </a:r>
                      <a:endParaRPr lang="pt-PT" sz="1600" b="0" i="0" kern="1200" baseline="0" noProof="0" dirty="0">
                        <a:solidFill>
                          <a:schemeClr val="tx1"/>
                        </a:solidFill>
                        <a:effectLst/>
                        <a:latin typeface="+mn-lt"/>
                        <a:ea typeface="+mn-ea"/>
                        <a:cs typeface="+mn-cs"/>
                      </a:endParaRPr>
                    </a:p>
                    <a:p>
                      <a:pPr marL="285750" indent="-285750">
                        <a:buFont typeface="Arial" panose="020B0604020202020204" pitchFamily="34" charset="0"/>
                        <a:buChar char="•"/>
                      </a:pPr>
                      <a:r>
                        <a:rPr lang="pt-PT" sz="1600" b="0" i="0" kern="1200" noProof="0" dirty="0" smtClean="0">
                          <a:solidFill>
                            <a:schemeClr val="tx1"/>
                          </a:solidFill>
                          <a:effectLst/>
                          <a:latin typeface="+mn-lt"/>
                          <a:ea typeface="+mn-ea"/>
                          <a:cs typeface="+mn-cs"/>
                        </a:rPr>
                        <a:t>Uma baixa temperatura no</a:t>
                      </a:r>
                      <a:r>
                        <a:rPr lang="pt-PT" sz="1600" b="0" i="0" kern="1200" baseline="0" noProof="0" dirty="0" smtClean="0">
                          <a:solidFill>
                            <a:schemeClr val="tx1"/>
                          </a:solidFill>
                          <a:effectLst/>
                          <a:latin typeface="+mn-lt"/>
                          <a:ea typeface="+mn-ea"/>
                          <a:cs typeface="+mn-cs"/>
                        </a:rPr>
                        <a:t> período de funcionamento evita qualquer possibilidade de queimar ao toque.</a:t>
                      </a:r>
                    </a:p>
                    <a:p>
                      <a:pPr marL="285750" indent="-285750">
                        <a:buFont typeface="Arial" panose="020B0604020202020204" pitchFamily="34" charset="0"/>
                        <a:buChar char="•"/>
                      </a:pPr>
                      <a:r>
                        <a:rPr lang="pt-PT" sz="1600" b="0" i="0" kern="1200" baseline="0" noProof="0" dirty="0" smtClean="0">
                          <a:solidFill>
                            <a:schemeClr val="tx1"/>
                          </a:solidFill>
                          <a:effectLst/>
                          <a:latin typeface="+mn-lt"/>
                          <a:ea typeface="+mn-ea"/>
                          <a:cs typeface="+mn-cs"/>
                        </a:rPr>
                        <a:t>Comparado com outras tecnologias, os LEDs resistem a muito mais ciclos de comutação e ligam imediatamente</a:t>
                      </a:r>
                      <a:endParaRPr lang="pt-PT" sz="1600" b="0" i="0" kern="1200" baseline="0" noProof="0" dirty="0">
                        <a:solidFill>
                          <a:schemeClr val="tx1"/>
                        </a:solidFill>
                        <a:effectLst/>
                        <a:latin typeface="+mn-lt"/>
                        <a:ea typeface="+mn-ea"/>
                        <a:cs typeface="+mn-cs"/>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73838">
                <a:tc gridSpan="2">
                  <a:txBody>
                    <a:bodyPr/>
                    <a:lstStyle/>
                    <a:p>
                      <a:endParaRPr lang="pt-PT" sz="1600" noProof="0" dirty="0"/>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extLst>
                  <a:ext uri="{0D108BD9-81ED-4DB2-BD59-A6C34878D82A}">
                    <a16:rowId xmlns:a16="http://schemas.microsoft.com/office/drawing/2014/main" val="10001"/>
                  </a:ext>
                </a:extLst>
              </a:tr>
              <a:tr h="1620078">
                <a:tc>
                  <a:txBody>
                    <a:bodyPr/>
                    <a:lstStyle/>
                    <a:p>
                      <a:pPr algn="ctr"/>
                      <a:r>
                        <a:rPr lang="pt-PT" sz="1800" b="1" noProof="0" dirty="0" smtClean="0"/>
                        <a:t>Desvantagens</a:t>
                      </a:r>
                      <a:endParaRPr lang="pt-PT" sz="1800" b="1" noProof="0" dirty="0"/>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indent="-285750">
                        <a:buFont typeface="Arial" panose="020B0604020202020204" pitchFamily="34" charset="0"/>
                        <a:buChar char="•"/>
                      </a:pPr>
                      <a:r>
                        <a:rPr lang="pt-PT" sz="1600" b="0" i="0" kern="1200" noProof="0" dirty="0" smtClean="0">
                          <a:solidFill>
                            <a:schemeClr val="tx1"/>
                          </a:solidFill>
                          <a:effectLst/>
                          <a:latin typeface="+mn-lt"/>
                          <a:ea typeface="+mn-ea"/>
                          <a:cs typeface="+mn-cs"/>
                        </a:rPr>
                        <a:t>O seu custo</a:t>
                      </a:r>
                      <a:r>
                        <a:rPr lang="pt-PT" sz="1600" b="0" i="0" kern="1200" baseline="0" noProof="0" dirty="0" smtClean="0">
                          <a:solidFill>
                            <a:schemeClr val="tx1"/>
                          </a:solidFill>
                          <a:effectLst/>
                          <a:latin typeface="+mn-lt"/>
                          <a:ea typeface="+mn-ea"/>
                          <a:cs typeface="+mn-cs"/>
                        </a:rPr>
                        <a:t> inicial é superior às restantes tecnologias (mas os preços têm vindo a diminuir de ano para ano) e é frequentemente compensado pelo seu baixo consumo de eletricidade.</a:t>
                      </a:r>
                    </a:p>
                    <a:p>
                      <a:pPr marL="285750" indent="-285750">
                        <a:buFont typeface="Arial" panose="020B0604020202020204" pitchFamily="34" charset="0"/>
                        <a:buChar char="•"/>
                      </a:pPr>
                      <a:endParaRPr lang="pt-PT" sz="1600" b="0" i="0" kern="1200" baseline="0" noProof="0" dirty="0" smtClean="0">
                        <a:solidFill>
                          <a:schemeClr val="tx1"/>
                        </a:solidFill>
                        <a:effectLst/>
                        <a:latin typeface="+mn-lt"/>
                        <a:ea typeface="+mn-ea"/>
                        <a:cs typeface="+mn-cs"/>
                      </a:endParaRPr>
                    </a:p>
                    <a:p>
                      <a:pPr marL="285750" indent="-285750">
                        <a:buFont typeface="Arial" panose="020B0604020202020204" pitchFamily="34" charset="0"/>
                        <a:buChar char="•"/>
                      </a:pPr>
                      <a:r>
                        <a:rPr lang="pt-PT" sz="1600" b="0" i="0" kern="1200" noProof="0" dirty="0" smtClean="0">
                          <a:solidFill>
                            <a:schemeClr val="tx1"/>
                          </a:solidFill>
                          <a:effectLst/>
                          <a:latin typeface="+mn-lt"/>
                          <a:ea typeface="+mn-ea"/>
                          <a:cs typeface="+mn-cs"/>
                        </a:rPr>
                        <a:t>Os LEDs </a:t>
                      </a:r>
                      <a:r>
                        <a:rPr lang="pt-PT" sz="1600" b="0" i="0" kern="1200" noProof="0" dirty="0" smtClean="0">
                          <a:solidFill>
                            <a:schemeClr val="tx1"/>
                          </a:solidFill>
                          <a:effectLst/>
                          <a:latin typeface="+mn-lt"/>
                          <a:ea typeface="+mn-ea"/>
                          <a:cs typeface="+mn-cs"/>
                        </a:rPr>
                        <a:t>são sensíveis à temperatura.</a:t>
                      </a:r>
                      <a:r>
                        <a:rPr lang="pt-PT" sz="1600" b="0" i="0" kern="1200" baseline="0" noProof="0" dirty="0" smtClean="0">
                          <a:solidFill>
                            <a:schemeClr val="tx1"/>
                          </a:solidFill>
                          <a:effectLst/>
                          <a:latin typeface="+mn-lt"/>
                          <a:ea typeface="+mn-ea"/>
                          <a:cs typeface="+mn-cs"/>
                        </a:rPr>
                        <a:t> A eficácia e a vida útil podem reduzir drasticamente se as lâmpadas estiverem sobreaquecidas.</a:t>
                      </a:r>
                      <a:endParaRPr lang="pt-PT" sz="1600" b="0" i="0" kern="1200" noProof="0" dirty="0" smtClean="0">
                        <a:solidFill>
                          <a:schemeClr val="tx1"/>
                        </a:solidFill>
                        <a:effectLst/>
                        <a:latin typeface="+mn-lt"/>
                        <a:ea typeface="+mn-ea"/>
                        <a:cs typeface="+mn-cs"/>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 name="Título 1"/>
          <p:cNvSpPr>
            <a:spLocks noGrp="1"/>
          </p:cNvSpPr>
          <p:nvPr>
            <p:ph type="title"/>
          </p:nvPr>
        </p:nvSpPr>
        <p:spPr/>
        <p:txBody>
          <a:bodyPr>
            <a:normAutofit/>
          </a:bodyPr>
          <a:lstStyle/>
          <a:p>
            <a:r>
              <a:rPr lang="pt-PT" sz="2400" dirty="0"/>
              <a:t>1. </a:t>
            </a:r>
            <a:r>
              <a:rPr lang="pt-PT" sz="2400" dirty="0" smtClean="0"/>
              <a:t>Tipo de lâmpadas</a:t>
            </a:r>
            <a:r>
              <a:rPr lang="pt-PT" sz="2400" dirty="0"/>
              <a:t/>
            </a:r>
            <a:br>
              <a:rPr lang="pt-PT" sz="2400" dirty="0"/>
            </a:br>
            <a:r>
              <a:rPr lang="pt-PT" sz="2400" dirty="0"/>
              <a:t>1.2. </a:t>
            </a:r>
            <a:r>
              <a:rPr lang="pt-PT" sz="2400" dirty="0" smtClean="0"/>
              <a:t>Lâmpadas LED</a:t>
            </a:r>
            <a:endParaRPr lang="pt-PT" sz="2400" dirty="0"/>
          </a:p>
        </p:txBody>
      </p:sp>
      <p:pic>
        <p:nvPicPr>
          <p:cNvPr id="3" name="Picture 2"/>
          <p:cNvPicPr>
            <a:picLocks noChangeAspect="1"/>
          </p:cNvPicPr>
          <p:nvPr/>
        </p:nvPicPr>
        <p:blipFill>
          <a:blip r:embed="rId3"/>
          <a:stretch>
            <a:fillRect/>
          </a:stretch>
        </p:blipFill>
        <p:spPr>
          <a:xfrm>
            <a:off x="2487322" y="3726539"/>
            <a:ext cx="3896851" cy="935245"/>
          </a:xfrm>
          <a:prstGeom prst="rect">
            <a:avLst/>
          </a:prstGeom>
        </p:spPr>
      </p:pic>
    </p:spTree>
    <p:extLst>
      <p:ext uri="{BB962C8B-B14F-4D97-AF65-F5344CB8AC3E}">
        <p14:creationId xmlns:p14="http://schemas.microsoft.com/office/powerpoint/2010/main" val="3771640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a:xfrm>
            <a:off x="457200" y="1552016"/>
            <a:ext cx="8229600" cy="4250267"/>
          </a:xfrm>
        </p:spPr>
        <p:txBody>
          <a:bodyPr>
            <a:normAutofit/>
          </a:bodyPr>
          <a:lstStyle/>
          <a:p>
            <a:r>
              <a:rPr lang="pt-PT" sz="1800" b="1" dirty="0" smtClean="0"/>
              <a:t>O que é uma luminária?</a:t>
            </a:r>
          </a:p>
          <a:p>
            <a:r>
              <a:rPr lang="pt-PT" sz="1800" dirty="0" smtClean="0"/>
              <a:t>De acordo com a norma  EN 60598-1, uma luminária pode ser definida como um dispositivo </a:t>
            </a:r>
            <a:r>
              <a:rPr lang="pt-PT" sz="1800" dirty="0"/>
              <a:t>que distribui, filtra ou transforma a luz </a:t>
            </a:r>
            <a:r>
              <a:rPr lang="pt-PT" sz="1800" dirty="0" smtClean="0"/>
              <a:t>emitida </a:t>
            </a:r>
            <a:r>
              <a:rPr lang="pt-PT" sz="1800" dirty="0"/>
              <a:t>por </a:t>
            </a:r>
            <a:r>
              <a:rPr lang="pt-PT" sz="1800" dirty="0" smtClean="0"/>
              <a:t>uma ou mais lâmpadas e </a:t>
            </a:r>
            <a:r>
              <a:rPr lang="pt-PT" sz="1800" dirty="0"/>
              <a:t>que inclui todas as peças necessárias para apoio, fixação e proteção </a:t>
            </a:r>
            <a:r>
              <a:rPr lang="pt-PT" sz="1800" dirty="0" smtClean="0"/>
              <a:t>das lâmpadas. Quando </a:t>
            </a:r>
            <a:r>
              <a:rPr lang="pt-PT" sz="1800" dirty="0"/>
              <a:t>necessário, </a:t>
            </a:r>
            <a:r>
              <a:rPr lang="pt-PT" sz="1800" dirty="0" smtClean="0"/>
              <a:t>circuitos auxiliares, </a:t>
            </a:r>
            <a:r>
              <a:rPr lang="pt-PT" sz="1800" dirty="0"/>
              <a:t>juntamente com os meios </a:t>
            </a:r>
            <a:r>
              <a:rPr lang="pt-PT" sz="1800" dirty="0" smtClean="0"/>
              <a:t>de ligação à </a:t>
            </a:r>
            <a:r>
              <a:rPr lang="pt-PT" sz="1800" dirty="0" smtClean="0"/>
              <a:t>fonte de alimentação também podem ser integrados na luminária.</a:t>
            </a:r>
          </a:p>
          <a:p>
            <a:endParaRPr lang="pt-PT" sz="1800" b="1" dirty="0" smtClean="0"/>
          </a:p>
          <a:p>
            <a:endParaRPr lang="pt-PT" dirty="0" smtClean="0"/>
          </a:p>
          <a:p>
            <a:endParaRPr lang="pt-PT" dirty="0"/>
          </a:p>
        </p:txBody>
      </p:sp>
      <p:sp>
        <p:nvSpPr>
          <p:cNvPr id="3" name="Título 2"/>
          <p:cNvSpPr>
            <a:spLocks noGrp="1"/>
          </p:cNvSpPr>
          <p:nvPr>
            <p:ph type="title"/>
          </p:nvPr>
        </p:nvSpPr>
        <p:spPr/>
        <p:txBody>
          <a:bodyPr>
            <a:normAutofit/>
          </a:bodyPr>
          <a:lstStyle/>
          <a:p>
            <a:r>
              <a:rPr lang="pt-PT" sz="2400" dirty="0" smtClean="0"/>
              <a:t>2. Luminárias</a:t>
            </a:r>
            <a:endParaRPr lang="pt-PT" sz="2400" dirty="0"/>
          </a:p>
        </p:txBody>
      </p:sp>
      <p:pic>
        <p:nvPicPr>
          <p:cNvPr id="8" name="Picture 7"/>
          <p:cNvPicPr>
            <a:picLocks noChangeAspect="1"/>
          </p:cNvPicPr>
          <p:nvPr/>
        </p:nvPicPr>
        <p:blipFill>
          <a:blip r:embed="rId3"/>
          <a:stretch>
            <a:fillRect/>
          </a:stretch>
        </p:blipFill>
        <p:spPr>
          <a:xfrm>
            <a:off x="3240184" y="3379694"/>
            <a:ext cx="4876314" cy="2579272"/>
          </a:xfrm>
          <a:prstGeom prst="rect">
            <a:avLst/>
          </a:prstGeom>
        </p:spPr>
      </p:pic>
    </p:spTree>
    <p:extLst>
      <p:ext uri="{BB962C8B-B14F-4D97-AF65-F5344CB8AC3E}">
        <p14:creationId xmlns:p14="http://schemas.microsoft.com/office/powerpoint/2010/main" val="2340137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a:xfrm>
            <a:off x="240632" y="1697553"/>
            <a:ext cx="8638674" cy="4161772"/>
          </a:xfrm>
        </p:spPr>
        <p:txBody>
          <a:bodyPr>
            <a:normAutofit/>
          </a:bodyPr>
          <a:lstStyle/>
          <a:p>
            <a:r>
              <a:rPr lang="pt-PT" sz="2000" b="1" dirty="0" smtClean="0"/>
              <a:t>Uma luminária de iluminação pública tradicional inclui os seguintes componentes:</a:t>
            </a:r>
          </a:p>
          <a:p>
            <a:endParaRPr lang="pt-PT" sz="1800" dirty="0" smtClean="0"/>
          </a:p>
          <a:p>
            <a:r>
              <a:rPr lang="pt-PT" sz="1800" dirty="0" smtClean="0"/>
              <a:t>1. </a:t>
            </a:r>
            <a:r>
              <a:rPr lang="pt-PT" sz="1800" i="1" dirty="0" smtClean="0"/>
              <a:t>Invólucro </a:t>
            </a:r>
            <a:r>
              <a:rPr lang="pt-PT" sz="1800" dirty="0" smtClean="0"/>
              <a:t>que contém todas as partes e o </a:t>
            </a:r>
            <a:r>
              <a:rPr lang="pt-PT" sz="1800" i="1" dirty="0" smtClean="0"/>
              <a:t>balastro/driver.</a:t>
            </a:r>
            <a:r>
              <a:rPr lang="pt-PT" sz="1800" dirty="0" smtClean="0"/>
              <a:t> </a:t>
            </a:r>
          </a:p>
          <a:p>
            <a:r>
              <a:rPr lang="pt-PT" sz="1800" dirty="0" smtClean="0"/>
              <a:t>2. </a:t>
            </a:r>
            <a:r>
              <a:rPr lang="pt-PT" sz="1800" i="1" dirty="0" smtClean="0"/>
              <a:t>Sistema ótico </a:t>
            </a:r>
            <a:r>
              <a:rPr lang="pt-PT" sz="1800" dirty="0" smtClean="0"/>
              <a:t>que controla e distribui o fluxo luminoso da fonte de luz</a:t>
            </a:r>
          </a:p>
          <a:p>
            <a:r>
              <a:rPr lang="pt-PT" sz="1800" dirty="0" smtClean="0"/>
              <a:t>3. </a:t>
            </a:r>
            <a:r>
              <a:rPr lang="pt-PT" sz="1800" i="1" dirty="0" smtClean="0"/>
              <a:t>Lâmpadas </a:t>
            </a:r>
            <a:r>
              <a:rPr lang="pt-PT" sz="1800" dirty="0" smtClean="0"/>
              <a:t>(também denominadas fontes de luz) e o seu respetivo suporte</a:t>
            </a:r>
          </a:p>
          <a:p>
            <a:r>
              <a:rPr lang="pt-PT" sz="1800" dirty="0" smtClean="0"/>
              <a:t>4. </a:t>
            </a:r>
            <a:r>
              <a:rPr lang="pt-PT" sz="1800" i="1" dirty="0" smtClean="0"/>
              <a:t>Suporte </a:t>
            </a:r>
            <a:r>
              <a:rPr lang="pt-PT" sz="1800" dirty="0" smtClean="0"/>
              <a:t>para segurar a luminária na posição correta</a:t>
            </a:r>
            <a:endParaRPr lang="pt-PT" sz="1800" dirty="0"/>
          </a:p>
        </p:txBody>
      </p:sp>
      <p:sp>
        <p:nvSpPr>
          <p:cNvPr id="3" name="Título 2"/>
          <p:cNvSpPr>
            <a:spLocks noGrp="1"/>
          </p:cNvSpPr>
          <p:nvPr>
            <p:ph type="title"/>
          </p:nvPr>
        </p:nvSpPr>
        <p:spPr/>
        <p:txBody>
          <a:bodyPr>
            <a:normAutofit/>
          </a:bodyPr>
          <a:lstStyle/>
          <a:p>
            <a:r>
              <a:rPr lang="pt-PT" sz="2400" dirty="0"/>
              <a:t>2. </a:t>
            </a:r>
            <a:r>
              <a:rPr lang="pt-PT" sz="2400" dirty="0" smtClean="0"/>
              <a:t>Luminárias</a:t>
            </a:r>
            <a:endParaRPr lang="pt-PT" sz="2400" dirty="0"/>
          </a:p>
        </p:txBody>
      </p:sp>
    </p:spTree>
    <p:extLst>
      <p:ext uri="{BB962C8B-B14F-4D97-AF65-F5344CB8AC3E}">
        <p14:creationId xmlns:p14="http://schemas.microsoft.com/office/powerpoint/2010/main" val="27308838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a:xfrm>
            <a:off x="192090" y="1529542"/>
            <a:ext cx="8652651" cy="4329783"/>
          </a:xfrm>
        </p:spPr>
        <p:txBody>
          <a:bodyPr>
            <a:normAutofit/>
          </a:bodyPr>
          <a:lstStyle/>
          <a:p>
            <a:r>
              <a:rPr lang="pt-PT" sz="2400" b="1" dirty="0" smtClean="0"/>
              <a:t>Os sistemas óticos das luminárias podem conter:</a:t>
            </a:r>
            <a:endParaRPr lang="pt-PT" sz="2000" b="1" dirty="0" smtClean="0"/>
          </a:p>
          <a:p>
            <a:pPr marL="257175" indent="-257175">
              <a:buFont typeface="Arial" panose="020B0604020202020204" pitchFamily="34" charset="0"/>
              <a:buChar char="•"/>
            </a:pPr>
            <a:endParaRPr lang="pt-PT" sz="1800" i="1" dirty="0" smtClean="0"/>
          </a:p>
          <a:p>
            <a:r>
              <a:rPr lang="pt-PT" sz="1800" b="1" dirty="0" smtClean="0"/>
              <a:t>Refletores </a:t>
            </a:r>
            <a:r>
              <a:rPr lang="pt-PT" sz="1800" dirty="0" smtClean="0"/>
              <a:t>utilizado para redirecionar e moldar a </a:t>
            </a:r>
            <a:r>
              <a:rPr lang="pt-PT" sz="1800" dirty="0" smtClean="0"/>
              <a:t>luz emitida. </a:t>
            </a:r>
            <a:r>
              <a:rPr lang="pt-PT" sz="1800" dirty="0" smtClean="0"/>
              <a:t>O espelho do refletor cria imagens múltiplas da fonte de luz que são usadas para criar um padrão de luminância relativamente uniforme na superfície iluminada.</a:t>
            </a:r>
          </a:p>
          <a:p>
            <a:endParaRPr lang="pt-PT" sz="1800" b="1" dirty="0" smtClean="0"/>
          </a:p>
          <a:p>
            <a:r>
              <a:rPr lang="pt-PT" sz="1800" b="1" dirty="0" smtClean="0"/>
              <a:t>Refratores </a:t>
            </a:r>
            <a:r>
              <a:rPr lang="pt-PT" sz="1800" dirty="0" smtClean="0"/>
              <a:t>redirecionam a luz da própria lâmpada e do refletor, e fornecem proteção adicional contra danos externos.</a:t>
            </a:r>
          </a:p>
          <a:p>
            <a:endParaRPr lang="pt-PT" sz="1800" dirty="0" smtClean="0"/>
          </a:p>
          <a:p>
            <a:r>
              <a:rPr lang="pt-PT" sz="1800" b="1" dirty="0" smtClean="0"/>
              <a:t>Difusores</a:t>
            </a:r>
            <a:r>
              <a:rPr lang="pt-PT" sz="1800" dirty="0" smtClean="0"/>
              <a:t>: </a:t>
            </a:r>
            <a:r>
              <a:rPr lang="pt-PT" sz="1800" dirty="0" smtClean="0"/>
              <a:t>cobertura </a:t>
            </a:r>
            <a:r>
              <a:rPr lang="pt-PT" sz="1800" dirty="0" smtClean="0"/>
              <a:t>da luminária na direção da radiação luminosa. </a:t>
            </a:r>
            <a:r>
              <a:rPr lang="pt-PT" sz="1800" dirty="0" smtClean="0"/>
              <a:t>Podem </a:t>
            </a:r>
            <a:r>
              <a:rPr lang="pt-PT" sz="1800" dirty="0" smtClean="0"/>
              <a:t>ser </a:t>
            </a:r>
            <a:r>
              <a:rPr lang="pt-PT" sz="1800" dirty="0" smtClean="0"/>
              <a:t>utilizados </a:t>
            </a:r>
            <a:r>
              <a:rPr lang="pt-PT" sz="1800" dirty="0" smtClean="0"/>
              <a:t>para melhorar o conforto visual.</a:t>
            </a:r>
            <a:endParaRPr lang="pt-PT" sz="1800" dirty="0"/>
          </a:p>
        </p:txBody>
      </p:sp>
      <p:sp>
        <p:nvSpPr>
          <p:cNvPr id="3" name="Título 2"/>
          <p:cNvSpPr>
            <a:spLocks noGrp="1"/>
          </p:cNvSpPr>
          <p:nvPr>
            <p:ph type="title"/>
          </p:nvPr>
        </p:nvSpPr>
        <p:spPr/>
        <p:txBody>
          <a:bodyPr>
            <a:normAutofit/>
          </a:bodyPr>
          <a:lstStyle/>
          <a:p>
            <a:r>
              <a:rPr lang="pt-PT" sz="2400" dirty="0"/>
              <a:t>2. Luminárias</a:t>
            </a:r>
            <a:r>
              <a:rPr lang="pt-PT" sz="2400" dirty="0" smtClean="0"/>
              <a:t/>
            </a:r>
            <a:br>
              <a:rPr lang="pt-PT" sz="2400" dirty="0" smtClean="0"/>
            </a:br>
            <a:r>
              <a:rPr lang="pt-PT" sz="2400" i="1" dirty="0" smtClean="0"/>
              <a:t>Sistema ótico</a:t>
            </a:r>
            <a:endParaRPr lang="pt-PT" sz="2400" i="1" dirty="0"/>
          </a:p>
        </p:txBody>
      </p:sp>
    </p:spTree>
    <p:extLst>
      <p:ext uri="{BB962C8B-B14F-4D97-AF65-F5344CB8AC3E}">
        <p14:creationId xmlns:p14="http://schemas.microsoft.com/office/powerpoint/2010/main" val="131210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a:xfrm>
            <a:off x="457200" y="1591202"/>
            <a:ext cx="8229600" cy="3163677"/>
          </a:xfrm>
        </p:spPr>
        <p:txBody>
          <a:bodyPr>
            <a:normAutofit/>
          </a:bodyPr>
          <a:lstStyle/>
          <a:p>
            <a:r>
              <a:rPr lang="pt-PT" sz="2400" b="1" dirty="0" smtClean="0"/>
              <a:t>Porque é que existem tantas luminárias tão diferentes?</a:t>
            </a:r>
          </a:p>
          <a:p>
            <a:endParaRPr lang="pt-PT" sz="1800" b="1" dirty="0" smtClean="0"/>
          </a:p>
          <a:p>
            <a:pPr marL="285750" indent="-285750">
              <a:buFont typeface="Arial" panose="020B0604020202020204" pitchFamily="34" charset="0"/>
              <a:buChar char="•"/>
            </a:pPr>
            <a:r>
              <a:rPr lang="pt-PT" sz="1800" dirty="0" smtClean="0"/>
              <a:t>Cada luminária é desenhada para </a:t>
            </a:r>
            <a:r>
              <a:rPr lang="pt-PT" sz="1800" dirty="0" smtClean="0"/>
              <a:t>dirigir a </a:t>
            </a:r>
            <a:r>
              <a:rPr lang="pt-PT" sz="1800" dirty="0" smtClean="0"/>
              <a:t>luz para uma localização especifica, criando o ambiente visual necessário sem causar brilho </a:t>
            </a:r>
            <a:r>
              <a:rPr lang="pt-PT" sz="1800" dirty="0" smtClean="0"/>
              <a:t>encadeante ou </a:t>
            </a:r>
            <a:r>
              <a:rPr lang="pt-PT" sz="1800" dirty="0" smtClean="0"/>
              <a:t>desconforto. As luminárias são adaptadas para as diferentes tarefas e ambientes humanos.</a:t>
            </a:r>
          </a:p>
          <a:p>
            <a:pPr marL="285750" indent="-285750">
              <a:buFont typeface="Arial" panose="020B0604020202020204" pitchFamily="34" charset="0"/>
              <a:buChar char="•"/>
            </a:pPr>
            <a:endParaRPr lang="pt-PT" sz="1800" dirty="0" smtClean="0"/>
          </a:p>
          <a:p>
            <a:pPr marL="285750" indent="-285750">
              <a:buFont typeface="Arial" panose="020B0604020202020204" pitchFamily="34" charset="0"/>
              <a:buChar char="•"/>
            </a:pPr>
            <a:r>
              <a:rPr lang="pt-PT" sz="1800" dirty="0" smtClean="0"/>
              <a:t>Existem vários tipos de luminárias, opacas ou translúcidas e podem variar dependendo do tipo de fonte de luz que têm.</a:t>
            </a:r>
          </a:p>
          <a:p>
            <a:endParaRPr lang="pt-PT" b="1" dirty="0"/>
          </a:p>
        </p:txBody>
      </p:sp>
      <p:sp>
        <p:nvSpPr>
          <p:cNvPr id="3" name="Título 2"/>
          <p:cNvSpPr>
            <a:spLocks noGrp="1"/>
          </p:cNvSpPr>
          <p:nvPr>
            <p:ph type="title"/>
          </p:nvPr>
        </p:nvSpPr>
        <p:spPr/>
        <p:txBody>
          <a:bodyPr>
            <a:normAutofit/>
          </a:bodyPr>
          <a:lstStyle/>
          <a:p>
            <a:r>
              <a:rPr lang="pt-PT" sz="2400" dirty="0"/>
              <a:t>2. Luminárias</a:t>
            </a:r>
          </a:p>
        </p:txBody>
      </p:sp>
    </p:spTree>
    <p:extLst>
      <p:ext uri="{BB962C8B-B14F-4D97-AF65-F5344CB8AC3E}">
        <p14:creationId xmlns:p14="http://schemas.microsoft.com/office/powerpoint/2010/main" val="1356282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sz="2400" dirty="0"/>
              <a:t>2. Luminárias</a:t>
            </a:r>
          </a:p>
        </p:txBody>
      </p:sp>
      <mc:AlternateContent xmlns:mc="http://schemas.openxmlformats.org/markup-compatibility/2006" xmlns:a14="http://schemas.microsoft.com/office/drawing/2010/main">
        <mc:Choice Requires="a14">
          <p:sp>
            <p:nvSpPr>
              <p:cNvPr id="12" name="Rectangle 4"/>
              <p:cNvSpPr/>
              <p:nvPr/>
            </p:nvSpPr>
            <p:spPr>
              <a:xfrm>
                <a:off x="228600" y="1367089"/>
                <a:ext cx="7627450" cy="3498265"/>
              </a:xfrm>
              <a:prstGeom prst="rect">
                <a:avLst/>
              </a:prstGeom>
            </p:spPr>
            <p:txBody>
              <a:bodyPr wrap="square">
                <a:spAutoFit/>
              </a:bodyPr>
              <a:lstStyle/>
              <a:p>
                <a:pPr algn="just"/>
                <a:r>
                  <a:rPr lang="pt-PT" b="1" dirty="0" smtClean="0"/>
                  <a:t>A eficiência das luminárias </a:t>
                </a:r>
                <a:r>
                  <a:rPr lang="pt-PT" dirty="0" smtClean="0"/>
                  <a:t>é fornecida pelos fabricantes conceituados nas descrições técnicas, sendo denominada como o Rácio de Emissão de Luz (</a:t>
                </a:r>
                <a:r>
                  <a:rPr lang="pt-PT" b="1" dirty="0" smtClean="0"/>
                  <a:t>LOR</a:t>
                </a:r>
                <a:r>
                  <a:rPr lang="pt-PT" dirty="0" smtClean="0"/>
                  <a:t>) da luminária.</a:t>
                </a:r>
              </a:p>
              <a:p>
                <a:pPr algn="just"/>
                <a:r>
                  <a:rPr lang="pt-PT" dirty="0"/>
                  <a:t>	</a:t>
                </a:r>
                <a:r>
                  <a:rPr lang="pt-PT" dirty="0" smtClean="0"/>
                  <a:t>A eficiência é afetada por:</a:t>
                </a:r>
                <a:endParaRPr lang="pt-PT" dirty="0"/>
              </a:p>
              <a:p>
                <a:pPr marL="1657350" lvl="3" indent="-285750" algn="just">
                  <a:buFont typeface="Arial" panose="020B0604020202020204" pitchFamily="34" charset="0"/>
                  <a:buChar char="•"/>
                </a:pPr>
                <a:r>
                  <a:rPr lang="pt-PT" dirty="0" smtClean="0"/>
                  <a:t>Design ótico</a:t>
                </a:r>
                <a:endParaRPr lang="pt-PT" dirty="0"/>
              </a:p>
              <a:p>
                <a:pPr marL="1657350" lvl="3" indent="-285750" algn="just">
                  <a:buFont typeface="Arial" panose="020B0604020202020204" pitchFamily="34" charset="0"/>
                  <a:buChar char="•"/>
                </a:pPr>
                <a:r>
                  <a:rPr lang="pt-PT" dirty="0" smtClean="0"/>
                  <a:t>Forma da lâmpada</a:t>
                </a:r>
              </a:p>
              <a:p>
                <a:pPr marL="1657350" lvl="3" indent="-285750" algn="just">
                  <a:buFont typeface="Arial" panose="020B0604020202020204" pitchFamily="34" charset="0"/>
                  <a:buChar char="•"/>
                </a:pPr>
                <a:r>
                  <a:rPr lang="pt-PT" dirty="0" smtClean="0"/>
                  <a:t>Reflectância dos materiais</a:t>
                </a:r>
                <a:endParaRPr lang="pt-PT" dirty="0"/>
              </a:p>
              <a:p>
                <a:pPr marL="1657350" lvl="3" indent="-285750" algn="just">
                  <a:buFont typeface="Arial" panose="020B0604020202020204" pitchFamily="34" charset="0"/>
                  <a:buChar char="•"/>
                </a:pPr>
                <a:r>
                  <a:rPr lang="pt-PT" dirty="0" smtClean="0"/>
                  <a:t>Número de lâmpadas que estão dentro da luminária</a:t>
                </a:r>
              </a:p>
              <a:p>
                <a:pPr marL="1657350" lvl="3" indent="-285750" algn="just">
                  <a:buFont typeface="Arial" panose="020B0604020202020204" pitchFamily="34" charset="0"/>
                  <a:buChar char="•"/>
                </a:pPr>
                <a:endParaRPr lang="pt-PT" dirty="0"/>
              </a:p>
              <a:p>
                <a:pPr algn="just"/>
                <a:r>
                  <a:rPr lang="pt-PT" b="1" dirty="0"/>
                  <a:t>LOR</a:t>
                </a:r>
                <a:r>
                  <a:rPr lang="pt-PT" dirty="0"/>
                  <a:t> </a:t>
                </a:r>
                <a:r>
                  <a:rPr lang="pt-PT" dirty="0" smtClean="0"/>
                  <a:t>é o rácio de emissão de luz de uma luminária </a:t>
                </a:r>
                <a14:m>
                  <m:oMath xmlns:m="http://schemas.openxmlformats.org/officeDocument/2006/math">
                    <m:sSub>
                      <m:sSubPr>
                        <m:ctrlPr>
                          <a:rPr lang="pt-PT" sz="2000" b="1" i="1" smtClean="0">
                            <a:solidFill>
                              <a:schemeClr val="tx2"/>
                            </a:solidFill>
                            <a:latin typeface="Cambria Math" panose="02040503050406030204" pitchFamily="18" charset="0"/>
                          </a:rPr>
                        </m:ctrlPr>
                      </m:sSubPr>
                      <m:e>
                        <m:r>
                          <a:rPr lang="pt-PT" sz="2000" b="1" i="1">
                            <a:solidFill>
                              <a:schemeClr val="tx2"/>
                            </a:solidFill>
                            <a:latin typeface="Cambria Math"/>
                            <a:ea typeface="Cambria Math"/>
                          </a:rPr>
                          <m:t>∅</m:t>
                        </m:r>
                      </m:e>
                      <m:sub>
                        <m:r>
                          <a:rPr lang="pt-PT" sz="2000" b="1" i="1">
                            <a:solidFill>
                              <a:schemeClr val="tx2"/>
                            </a:solidFill>
                            <a:latin typeface="Cambria Math"/>
                          </a:rPr>
                          <m:t>𝒐𝒖</m:t>
                        </m:r>
                        <m:r>
                          <a:rPr lang="pt-PT" sz="2000" b="1" i="1" smtClean="0">
                            <a:solidFill>
                              <a:schemeClr val="tx2"/>
                            </a:solidFill>
                            <a:latin typeface="Cambria Math" panose="02040503050406030204" pitchFamily="18" charset="0"/>
                          </a:rPr>
                          <m:t>𝒕</m:t>
                        </m:r>
                        <m:r>
                          <a:rPr lang="pt-PT" sz="2000" b="1" i="1" smtClean="0">
                            <a:solidFill>
                              <a:schemeClr val="tx2"/>
                            </a:solidFill>
                            <a:latin typeface="Cambria Math" panose="02040503050406030204" pitchFamily="18" charset="0"/>
                          </a:rPr>
                          <m:t> </m:t>
                        </m:r>
                      </m:sub>
                    </m:sSub>
                  </m:oMath>
                </a14:m>
                <a:r>
                  <a:rPr lang="pt-PT" dirty="0" smtClean="0"/>
                  <a:t>é a emissão total de luz das lâmpadas </a:t>
                </a:r>
                <a14:m>
                  <m:oMath xmlns:m="http://schemas.openxmlformats.org/officeDocument/2006/math">
                    <m:sSub>
                      <m:sSubPr>
                        <m:ctrlPr>
                          <a:rPr lang="pt-PT" sz="2000" b="1" i="1">
                            <a:solidFill>
                              <a:schemeClr val="tx2"/>
                            </a:solidFill>
                            <a:latin typeface="Cambria Math" panose="02040503050406030204" pitchFamily="18" charset="0"/>
                          </a:rPr>
                        </m:ctrlPr>
                      </m:sSubPr>
                      <m:e>
                        <m:r>
                          <a:rPr lang="pt-PT" sz="2000" b="1" i="1">
                            <a:solidFill>
                              <a:schemeClr val="tx2"/>
                            </a:solidFill>
                            <a:latin typeface="Cambria Math"/>
                            <a:ea typeface="Cambria Math"/>
                          </a:rPr>
                          <m:t>∅</m:t>
                        </m:r>
                      </m:e>
                      <m:sub>
                        <m:r>
                          <a:rPr lang="pt-PT" sz="2000" b="1" i="1">
                            <a:solidFill>
                              <a:schemeClr val="tx2"/>
                            </a:solidFill>
                            <a:latin typeface="Cambria Math"/>
                          </a:rPr>
                          <m:t> </m:t>
                        </m:r>
                        <m:r>
                          <a:rPr lang="pt-PT" sz="2000" b="1" i="1">
                            <a:solidFill>
                              <a:schemeClr val="tx2"/>
                            </a:solidFill>
                            <a:latin typeface="Cambria Math"/>
                          </a:rPr>
                          <m:t>𝒍𝒂𝒎𝒑𝒔</m:t>
                        </m:r>
                      </m:sub>
                    </m:sSub>
                  </m:oMath>
                </a14:m>
                <a:r>
                  <a:rPr lang="pt-PT" dirty="0"/>
                  <a:t> </a:t>
                </a:r>
                <a:r>
                  <a:rPr lang="pt-PT" dirty="0" smtClean="0"/>
                  <a:t>que contém. Selecione a luminária com o maior rácio de emissão de luz.</a:t>
                </a:r>
                <a:endParaRPr lang="pt-PT" dirty="0"/>
              </a:p>
            </p:txBody>
          </p:sp>
        </mc:Choice>
        <mc:Fallback xmlns="">
          <p:sp>
            <p:nvSpPr>
              <p:cNvPr id="12" name="Rectangle 4"/>
              <p:cNvSpPr>
                <a:spLocks noRot="1" noChangeAspect="1" noMove="1" noResize="1" noEditPoints="1" noAdjustHandles="1" noChangeArrowheads="1" noChangeShapeType="1" noTextEdit="1"/>
              </p:cNvSpPr>
              <p:nvPr/>
            </p:nvSpPr>
            <p:spPr>
              <a:xfrm>
                <a:off x="228600" y="1367089"/>
                <a:ext cx="7627450" cy="3498265"/>
              </a:xfrm>
              <a:prstGeom prst="rect">
                <a:avLst/>
              </a:prstGeom>
              <a:blipFill rotWithShape="1">
                <a:blip r:embed="rId3"/>
                <a:stretch>
                  <a:fillRect l="-719" t="-871" r="-639" b="-1916"/>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13" name="TextBox 6"/>
              <p:cNvSpPr txBox="1"/>
              <p:nvPr/>
            </p:nvSpPr>
            <p:spPr>
              <a:xfrm>
                <a:off x="2776973" y="4752460"/>
                <a:ext cx="3756174" cy="91024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pt-PT" sz="2400" i="1" smtClean="0">
                          <a:solidFill>
                            <a:schemeClr val="tx2"/>
                          </a:solidFill>
                          <a:latin typeface="Cambria Math"/>
                        </a:rPr>
                        <m:t>𝐿𝑂𝑅</m:t>
                      </m:r>
                      <m:r>
                        <a:rPr lang="pt-PT" sz="2400" i="1" smtClean="0">
                          <a:solidFill>
                            <a:schemeClr val="tx2"/>
                          </a:solidFill>
                          <a:latin typeface="Cambria Math"/>
                        </a:rPr>
                        <m:t>=</m:t>
                      </m:r>
                      <m:f>
                        <m:fPr>
                          <m:ctrlPr>
                            <a:rPr lang="pt-PT" sz="2400" i="1">
                              <a:solidFill>
                                <a:schemeClr val="tx2"/>
                              </a:solidFill>
                              <a:latin typeface="Cambria Math" panose="02040503050406030204" pitchFamily="18" charset="0"/>
                            </a:rPr>
                          </m:ctrlPr>
                        </m:fPr>
                        <m:num>
                          <m:sSub>
                            <m:sSubPr>
                              <m:ctrlPr>
                                <a:rPr lang="pt-PT" sz="2400" i="1">
                                  <a:solidFill>
                                    <a:schemeClr val="tx2"/>
                                  </a:solidFill>
                                  <a:latin typeface="Cambria Math" panose="02040503050406030204" pitchFamily="18" charset="0"/>
                                </a:rPr>
                              </m:ctrlPr>
                            </m:sSubPr>
                            <m:e>
                              <m:r>
                                <a:rPr lang="pt-PT" sz="2400" i="1">
                                  <a:solidFill>
                                    <a:schemeClr val="tx2"/>
                                  </a:solidFill>
                                  <a:latin typeface="Cambria Math"/>
                                  <a:ea typeface="Cambria Math"/>
                                </a:rPr>
                                <m:t>∅</m:t>
                              </m:r>
                            </m:e>
                            <m:sub>
                              <m:r>
                                <a:rPr lang="pt-PT" sz="2400" i="1">
                                  <a:solidFill>
                                    <a:schemeClr val="tx2"/>
                                  </a:solidFill>
                                  <a:latin typeface="Cambria Math"/>
                                </a:rPr>
                                <m:t>𝑜𝑢𝑡</m:t>
                              </m:r>
                              <m:r>
                                <a:rPr lang="pt-PT" sz="2400" i="1">
                                  <a:solidFill>
                                    <a:schemeClr val="tx2"/>
                                  </a:solidFill>
                                  <a:latin typeface="Cambria Math"/>
                                </a:rPr>
                                <m:t> </m:t>
                              </m:r>
                              <m:r>
                                <a:rPr lang="pt-PT" sz="2400" i="1">
                                  <a:solidFill>
                                    <a:schemeClr val="tx2"/>
                                  </a:solidFill>
                                  <a:latin typeface="Cambria Math"/>
                                </a:rPr>
                                <m:t>𝑜𝑓</m:t>
                              </m:r>
                              <m:r>
                                <a:rPr lang="pt-PT" sz="2400" i="1">
                                  <a:solidFill>
                                    <a:schemeClr val="tx2"/>
                                  </a:solidFill>
                                  <a:latin typeface="Cambria Math"/>
                                </a:rPr>
                                <m:t> </m:t>
                              </m:r>
                              <m:r>
                                <a:rPr lang="pt-PT" sz="2400" i="1">
                                  <a:solidFill>
                                    <a:schemeClr val="tx2"/>
                                  </a:solidFill>
                                  <a:latin typeface="Cambria Math"/>
                                </a:rPr>
                                <m:t>𝑡h𝑒</m:t>
                              </m:r>
                              <m:r>
                                <a:rPr lang="pt-PT" sz="2400" i="1">
                                  <a:solidFill>
                                    <a:schemeClr val="tx2"/>
                                  </a:solidFill>
                                  <a:latin typeface="Cambria Math"/>
                                </a:rPr>
                                <m:t> </m:t>
                              </m:r>
                              <m:r>
                                <a:rPr lang="pt-PT" sz="2400" i="1">
                                  <a:solidFill>
                                    <a:schemeClr val="tx2"/>
                                  </a:solidFill>
                                  <a:latin typeface="Cambria Math"/>
                                </a:rPr>
                                <m:t>𝑙𝑢𝑚𝑖𝑛𝑎𝑖𝑟𝑒</m:t>
                              </m:r>
                            </m:sub>
                          </m:sSub>
                        </m:num>
                        <m:den>
                          <m:sSub>
                            <m:sSubPr>
                              <m:ctrlPr>
                                <a:rPr lang="pt-PT" sz="2400" i="1" smtClean="0">
                                  <a:solidFill>
                                    <a:schemeClr val="tx2"/>
                                  </a:solidFill>
                                  <a:latin typeface="Cambria Math" panose="02040503050406030204" pitchFamily="18" charset="0"/>
                                </a:rPr>
                              </m:ctrlPr>
                            </m:sSubPr>
                            <m:e>
                              <m:r>
                                <a:rPr lang="pt-PT" sz="2400" i="1">
                                  <a:solidFill>
                                    <a:schemeClr val="tx2"/>
                                  </a:solidFill>
                                  <a:latin typeface="Cambria Math"/>
                                  <a:ea typeface="Cambria Math"/>
                                </a:rPr>
                                <m:t>∅</m:t>
                              </m:r>
                            </m:e>
                            <m:sub>
                              <m:r>
                                <a:rPr lang="pt-PT" sz="2400" i="1">
                                  <a:solidFill>
                                    <a:schemeClr val="tx2"/>
                                  </a:solidFill>
                                  <a:latin typeface="Cambria Math"/>
                                </a:rPr>
                                <m:t>𝑙𝑎𝑚𝑝</m:t>
                              </m:r>
                              <m:r>
                                <a:rPr lang="pt-PT" sz="2400" b="0" i="1" smtClean="0">
                                  <a:solidFill>
                                    <a:schemeClr val="tx2"/>
                                  </a:solidFill>
                                  <a:latin typeface="Cambria Math" panose="02040503050406030204" pitchFamily="18" charset="0"/>
                                </a:rPr>
                                <m:t>𝑠</m:t>
                              </m:r>
                            </m:sub>
                          </m:sSub>
                        </m:den>
                      </m:f>
                    </m:oMath>
                  </m:oMathPara>
                </a14:m>
                <a:endParaRPr lang="pt-PT" dirty="0">
                  <a:solidFill>
                    <a:schemeClr val="tx2"/>
                  </a:solidFill>
                </a:endParaRPr>
              </a:p>
            </p:txBody>
          </p:sp>
        </mc:Choice>
        <mc:Fallback xmlns="">
          <p:sp>
            <p:nvSpPr>
              <p:cNvPr id="13" name="TextBox 6"/>
              <p:cNvSpPr txBox="1">
                <a:spLocks noRot="1" noChangeAspect="1" noMove="1" noResize="1" noEditPoints="1" noAdjustHandles="1" noChangeArrowheads="1" noChangeShapeType="1" noTextEdit="1"/>
              </p:cNvSpPr>
              <p:nvPr/>
            </p:nvSpPr>
            <p:spPr>
              <a:xfrm>
                <a:off x="2776973" y="4752460"/>
                <a:ext cx="3756174" cy="910249"/>
              </a:xfrm>
              <a:prstGeom prst="rect">
                <a:avLst/>
              </a:prstGeom>
              <a:blipFill rotWithShape="1">
                <a:blip r:embed="rId4"/>
                <a:stretch>
                  <a:fillRect/>
                </a:stretch>
              </a:blipFill>
            </p:spPr>
            <p:txBody>
              <a:bodyPr/>
              <a:lstStyle/>
              <a:p>
                <a:r>
                  <a:rPr lang="pt-PT">
                    <a:noFill/>
                  </a:rPr>
                  <a:t> </a:t>
                </a:r>
              </a:p>
            </p:txBody>
          </p:sp>
        </mc:Fallback>
      </mc:AlternateContent>
    </p:spTree>
    <p:extLst>
      <p:ext uri="{BB962C8B-B14F-4D97-AF65-F5344CB8AC3E}">
        <p14:creationId xmlns:p14="http://schemas.microsoft.com/office/powerpoint/2010/main" val="4251708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42900" indent="-342900">
              <a:buAutoNum type="arabicPeriod"/>
            </a:pPr>
            <a:r>
              <a:rPr lang="pt-PT" sz="2000" dirty="0" smtClean="0"/>
              <a:t>Tipo de lâmpadas</a:t>
            </a:r>
          </a:p>
          <a:p>
            <a:r>
              <a:rPr lang="pt-PT" sz="2000" dirty="0" smtClean="0"/>
              <a:t>1.1. Lâmpada de descarga em gás</a:t>
            </a:r>
          </a:p>
          <a:p>
            <a:r>
              <a:rPr lang="pt-PT" sz="2000" dirty="0" smtClean="0"/>
              <a:t>1.2. Lâmpada de estado sólido - </a:t>
            </a:r>
            <a:r>
              <a:rPr lang="pt-PT" sz="2000" dirty="0" err="1" smtClean="0"/>
              <a:t>LEDs</a:t>
            </a:r>
            <a:r>
              <a:rPr lang="pt-PT" sz="2000" dirty="0" smtClean="0"/>
              <a:t> e </a:t>
            </a:r>
            <a:r>
              <a:rPr lang="pt-PT" sz="2000" dirty="0" err="1" smtClean="0"/>
              <a:t>OLEDs</a:t>
            </a:r>
            <a:endParaRPr lang="pt-PT" sz="2000" dirty="0" smtClean="0"/>
          </a:p>
          <a:p>
            <a:endParaRPr lang="pt-PT" sz="2000" dirty="0" smtClean="0"/>
          </a:p>
          <a:p>
            <a:r>
              <a:rPr lang="pt-PT" sz="2000" dirty="0" smtClean="0"/>
              <a:t>2. Luminárias</a:t>
            </a:r>
          </a:p>
          <a:p>
            <a:endParaRPr lang="pt-PT" sz="2000" dirty="0" smtClean="0"/>
          </a:p>
          <a:p>
            <a:r>
              <a:rPr lang="pt-PT" sz="2000" dirty="0" smtClean="0"/>
              <a:t>3. Balastros</a:t>
            </a:r>
          </a:p>
          <a:p>
            <a:endParaRPr lang="pt-PT" sz="2000" dirty="0" smtClean="0"/>
          </a:p>
          <a:p>
            <a:r>
              <a:rPr lang="pt-PT" sz="2000" dirty="0" smtClean="0"/>
              <a:t>4. </a:t>
            </a:r>
            <a:r>
              <a:rPr lang="pt-PT" sz="2000" i="1" dirty="0" smtClean="0"/>
              <a:t>Drivers</a:t>
            </a:r>
            <a:endParaRPr lang="pt-PT" sz="2000" i="1" dirty="0"/>
          </a:p>
        </p:txBody>
      </p:sp>
      <p:sp>
        <p:nvSpPr>
          <p:cNvPr id="3" name="Title 2"/>
          <p:cNvSpPr>
            <a:spLocks noGrp="1"/>
          </p:cNvSpPr>
          <p:nvPr>
            <p:ph type="title"/>
          </p:nvPr>
        </p:nvSpPr>
        <p:spPr/>
        <p:txBody>
          <a:bodyPr>
            <a:normAutofit/>
          </a:bodyPr>
          <a:lstStyle/>
          <a:p>
            <a:r>
              <a:rPr lang="pt-PT" sz="2400" dirty="0" smtClean="0"/>
              <a:t>Sumário</a:t>
            </a:r>
            <a:endParaRPr lang="pt-PT" sz="2400" dirty="0"/>
          </a:p>
        </p:txBody>
      </p:sp>
    </p:spTree>
    <p:extLst>
      <p:ext uri="{BB962C8B-B14F-4D97-AF65-F5344CB8AC3E}">
        <p14:creationId xmlns:p14="http://schemas.microsoft.com/office/powerpoint/2010/main" val="10820536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9378" y="2478506"/>
            <a:ext cx="6456668" cy="3073920"/>
          </a:xfrm>
          <a:prstGeom prst="rect">
            <a:avLst/>
          </a:prstGeom>
        </p:spPr>
      </p:pic>
      <p:sp>
        <p:nvSpPr>
          <p:cNvPr id="3" name="Título 2"/>
          <p:cNvSpPr>
            <a:spLocks noGrp="1"/>
          </p:cNvSpPr>
          <p:nvPr>
            <p:ph type="title"/>
          </p:nvPr>
        </p:nvSpPr>
        <p:spPr/>
        <p:txBody>
          <a:bodyPr>
            <a:normAutofit/>
          </a:bodyPr>
          <a:lstStyle/>
          <a:p>
            <a:r>
              <a:rPr lang="pt-PT" sz="2400" dirty="0"/>
              <a:t>2. </a:t>
            </a:r>
            <a:r>
              <a:rPr lang="pt-PT" sz="2400" dirty="0" smtClean="0"/>
              <a:t>Luminárias</a:t>
            </a:r>
            <a:endParaRPr lang="pt-PT" sz="2400" dirty="0"/>
          </a:p>
        </p:txBody>
      </p:sp>
      <p:sp>
        <p:nvSpPr>
          <p:cNvPr id="6" name="Rectangle 14"/>
          <p:cNvSpPr/>
          <p:nvPr/>
        </p:nvSpPr>
        <p:spPr>
          <a:xfrm>
            <a:off x="144379" y="1310050"/>
            <a:ext cx="8771021" cy="923330"/>
          </a:xfrm>
          <a:prstGeom prst="rect">
            <a:avLst/>
          </a:prstGeom>
        </p:spPr>
        <p:txBody>
          <a:bodyPr wrap="square">
            <a:spAutoFit/>
          </a:bodyPr>
          <a:lstStyle/>
          <a:p>
            <a:r>
              <a:rPr lang="pt-PT" b="1" dirty="0" smtClean="0"/>
              <a:t>Fator de eficácia da luminária (LEF</a:t>
            </a:r>
            <a:r>
              <a:rPr lang="pt-PT" b="1" dirty="0" smtClean="0"/>
              <a:t>)</a:t>
            </a:r>
            <a:r>
              <a:rPr lang="pt-PT" dirty="0" smtClean="0"/>
              <a:t>, </a:t>
            </a:r>
            <a:r>
              <a:rPr lang="pt-PT" dirty="0" smtClean="0"/>
              <a:t>mede </a:t>
            </a:r>
            <a:r>
              <a:rPr lang="pt-PT" dirty="0" smtClean="0"/>
              <a:t>o fluxo luminoso de </a:t>
            </a:r>
            <a:r>
              <a:rPr lang="pt-PT" dirty="0" smtClean="0"/>
              <a:t>uma instalação em função da potência de entrada, permitindo a comparação entre instalações. Quanto maior for o LEF, mais eficiente é a luminária.</a:t>
            </a:r>
            <a:endParaRPr lang="pt-PT" dirty="0"/>
          </a:p>
        </p:txBody>
      </p:sp>
      <mc:AlternateContent xmlns:mc="http://schemas.openxmlformats.org/markup-compatibility/2006" xmlns:a14="http://schemas.microsoft.com/office/drawing/2010/main">
        <mc:Choice Requires="a14">
          <p:sp>
            <p:nvSpPr>
              <p:cNvPr id="7" name="TextBox 15"/>
              <p:cNvSpPr txBox="1"/>
              <p:nvPr/>
            </p:nvSpPr>
            <p:spPr>
              <a:xfrm>
                <a:off x="5242409" y="4769639"/>
                <a:ext cx="3540644" cy="67454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pt-PT" i="1" smtClean="0">
                          <a:solidFill>
                            <a:schemeClr val="tx2"/>
                          </a:solidFill>
                          <a:latin typeface="Cambria Math"/>
                        </a:rPr>
                        <m:t>𝐿𝐸𝐹</m:t>
                      </m:r>
                      <m:r>
                        <a:rPr lang="pt-PT" i="1" smtClean="0">
                          <a:solidFill>
                            <a:schemeClr val="tx2"/>
                          </a:solidFill>
                          <a:latin typeface="Cambria Math"/>
                        </a:rPr>
                        <m:t>=</m:t>
                      </m:r>
                      <m:f>
                        <m:fPr>
                          <m:ctrlPr>
                            <a:rPr lang="pt-PT" i="1">
                              <a:solidFill>
                                <a:schemeClr val="tx2"/>
                              </a:solidFill>
                              <a:latin typeface="Cambria Math" panose="02040503050406030204" pitchFamily="18" charset="0"/>
                            </a:rPr>
                          </m:ctrlPr>
                        </m:fPr>
                        <m:num>
                          <m:r>
                            <a:rPr lang="pt-PT" i="1">
                              <a:solidFill>
                                <a:schemeClr val="tx2"/>
                              </a:solidFill>
                              <a:latin typeface="Cambria Math"/>
                            </a:rPr>
                            <m:t>𝐿𝑂𝑅</m:t>
                          </m:r>
                          <m:r>
                            <a:rPr lang="pt-PT" i="1">
                              <a:solidFill>
                                <a:schemeClr val="tx2"/>
                              </a:solidFill>
                              <a:latin typeface="Cambria Math"/>
                              <a:ea typeface="Cambria Math"/>
                            </a:rPr>
                            <m:t>×</m:t>
                          </m:r>
                          <m:sSub>
                            <m:sSubPr>
                              <m:ctrlPr>
                                <a:rPr lang="pt-PT" i="1">
                                  <a:solidFill>
                                    <a:schemeClr val="tx2"/>
                                  </a:solidFill>
                                  <a:latin typeface="Cambria Math" panose="02040503050406030204" pitchFamily="18" charset="0"/>
                                  <a:ea typeface="Cambria Math"/>
                                </a:rPr>
                              </m:ctrlPr>
                            </m:sSubPr>
                            <m:e>
                              <m:r>
                                <a:rPr lang="pt-PT" i="1">
                                  <a:solidFill>
                                    <a:schemeClr val="tx2"/>
                                  </a:solidFill>
                                  <a:latin typeface="Cambria Math"/>
                                  <a:ea typeface="Cambria Math"/>
                                </a:rPr>
                                <m:t>∅</m:t>
                              </m:r>
                            </m:e>
                            <m:sub>
                              <m:r>
                                <a:rPr lang="pt-PT" i="1">
                                  <a:solidFill>
                                    <a:schemeClr val="tx2"/>
                                  </a:solidFill>
                                  <a:latin typeface="Cambria Math"/>
                                  <a:ea typeface="Cambria Math"/>
                                </a:rPr>
                                <m:t>𝑙𝑎𝑚𝑝</m:t>
                              </m:r>
                              <m:r>
                                <a:rPr lang="pt-PT" b="0" i="1" smtClean="0">
                                  <a:solidFill>
                                    <a:schemeClr val="tx2"/>
                                  </a:solidFill>
                                  <a:latin typeface="Cambria Math" panose="02040503050406030204" pitchFamily="18" charset="0"/>
                                  <a:ea typeface="Cambria Math"/>
                                </a:rPr>
                                <m:t>𝑠</m:t>
                              </m:r>
                            </m:sub>
                          </m:sSub>
                          <m:r>
                            <a:rPr lang="pt-PT" i="1">
                              <a:solidFill>
                                <a:schemeClr val="tx2"/>
                              </a:solidFill>
                              <a:latin typeface="Cambria Math"/>
                              <a:ea typeface="Cambria Math"/>
                            </a:rPr>
                            <m:t>×</m:t>
                          </m:r>
                          <m:r>
                            <a:rPr lang="en-GB" b="0" i="1" smtClean="0">
                              <a:solidFill>
                                <a:schemeClr val="tx2"/>
                              </a:solidFill>
                              <a:latin typeface="Cambria Math" panose="02040503050406030204" pitchFamily="18" charset="0"/>
                              <a:ea typeface="Cambria Math"/>
                            </a:rPr>
                            <m:t> </m:t>
                          </m:r>
                          <m:sSub>
                            <m:sSubPr>
                              <m:ctrlPr>
                                <a:rPr lang="el-GR" b="0" i="1" smtClean="0">
                                  <a:solidFill>
                                    <a:schemeClr val="tx2"/>
                                  </a:solidFill>
                                  <a:latin typeface="Cambria Math" panose="02040503050406030204" pitchFamily="18" charset="0"/>
                                  <a:ea typeface="Cambria Math"/>
                                </a:rPr>
                              </m:ctrlPr>
                            </m:sSubPr>
                            <m:e>
                              <m:r>
                                <m:rPr>
                                  <m:sty m:val="p"/>
                                </m:rPr>
                                <a:rPr lang="el-GR" i="1">
                                  <a:solidFill>
                                    <a:schemeClr val="tx2"/>
                                  </a:solidFill>
                                  <a:latin typeface="Cambria Math" panose="02040503050406030204" pitchFamily="18" charset="0"/>
                                  <a:ea typeface="Cambria Math"/>
                                </a:rPr>
                                <m:t>η</m:t>
                              </m:r>
                            </m:e>
                            <m:sub>
                              <m:r>
                                <a:rPr lang="en-GB" b="0" i="1" smtClean="0">
                                  <a:solidFill>
                                    <a:schemeClr val="tx2"/>
                                  </a:solidFill>
                                  <a:latin typeface="Cambria Math" panose="02040503050406030204" pitchFamily="18" charset="0"/>
                                  <a:ea typeface="Cambria Math"/>
                                </a:rPr>
                                <m:t>𝑑𝑟𝑖𝑣𝑒𝑟</m:t>
                              </m:r>
                            </m:sub>
                          </m:sSub>
                        </m:num>
                        <m:den>
                          <m:sSub>
                            <m:sSubPr>
                              <m:ctrlPr>
                                <a:rPr lang="pt-PT" i="1">
                                  <a:solidFill>
                                    <a:schemeClr val="tx2"/>
                                  </a:solidFill>
                                  <a:latin typeface="Cambria Math" panose="02040503050406030204" pitchFamily="18" charset="0"/>
                                </a:rPr>
                              </m:ctrlPr>
                            </m:sSubPr>
                            <m:e>
                              <m:r>
                                <a:rPr lang="pt-PT" i="1">
                                  <a:solidFill>
                                    <a:schemeClr val="tx2"/>
                                  </a:solidFill>
                                  <a:latin typeface="Cambria Math"/>
                                  <a:ea typeface="Cambria Math"/>
                                </a:rPr>
                                <m:t>𝑃</m:t>
                              </m:r>
                            </m:e>
                            <m:sub>
                              <m:r>
                                <a:rPr lang="pt-PT" i="1">
                                  <a:solidFill>
                                    <a:schemeClr val="tx2"/>
                                  </a:solidFill>
                                  <a:latin typeface="Cambria Math"/>
                                </a:rPr>
                                <m:t>𝑖𝑛</m:t>
                              </m:r>
                            </m:sub>
                          </m:sSub>
                        </m:den>
                      </m:f>
                    </m:oMath>
                  </m:oMathPara>
                </a14:m>
                <a:endParaRPr lang="pt-PT" sz="1600" dirty="0">
                  <a:solidFill>
                    <a:schemeClr val="tx2"/>
                  </a:solidFill>
                </a:endParaRPr>
              </a:p>
            </p:txBody>
          </p:sp>
        </mc:Choice>
        <mc:Fallback xmlns="">
          <p:sp>
            <p:nvSpPr>
              <p:cNvPr id="7" name="TextBox 15"/>
              <p:cNvSpPr txBox="1">
                <a:spLocks noRot="1" noChangeAspect="1" noMove="1" noResize="1" noEditPoints="1" noAdjustHandles="1" noChangeArrowheads="1" noChangeShapeType="1" noTextEdit="1"/>
              </p:cNvSpPr>
              <p:nvPr/>
            </p:nvSpPr>
            <p:spPr>
              <a:xfrm>
                <a:off x="5242409" y="4769639"/>
                <a:ext cx="3540644" cy="674544"/>
              </a:xfrm>
              <a:prstGeom prst="rect">
                <a:avLst/>
              </a:prstGeom>
              <a:blipFill rotWithShape="1">
                <a:blip r:embed="rId4"/>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4638039" y="5630282"/>
                <a:ext cx="4557658" cy="400110"/>
              </a:xfrm>
              <a:prstGeom prst="rect">
                <a:avLst/>
              </a:prstGeom>
              <a:noFill/>
            </p:spPr>
            <p:txBody>
              <a:bodyPr wrap="none" rtlCol="0">
                <a:spAutoFit/>
              </a:bodyPr>
              <a:lstStyle/>
              <a:p>
                <a14:m>
                  <m:oMath xmlns:m="http://schemas.openxmlformats.org/officeDocument/2006/math">
                    <m:r>
                      <m:rPr>
                        <m:sty m:val="p"/>
                      </m:rPr>
                      <a:rPr lang="el-GR" sz="2000" i="1" smtClean="0">
                        <a:solidFill>
                          <a:schemeClr val="tx2"/>
                        </a:solidFill>
                        <a:latin typeface="Cambria Math" panose="02040503050406030204" pitchFamily="18" charset="0"/>
                        <a:ea typeface="Cambria Math"/>
                      </a:rPr>
                      <m:t>η</m:t>
                    </m:r>
                  </m:oMath>
                </a14:m>
                <a:r>
                  <a:rPr lang="en-US" sz="2000" baseline="-25000" dirty="0"/>
                  <a:t>driver </a:t>
                </a:r>
                <a:r>
                  <a:rPr lang="en-US" sz="2000" dirty="0" smtClean="0"/>
                  <a:t>– </a:t>
                </a:r>
                <a:r>
                  <a:rPr lang="en-US" sz="1600" dirty="0" err="1" smtClean="0"/>
                  <a:t>Eficiência</a:t>
                </a:r>
                <a:r>
                  <a:rPr lang="en-US" sz="1600" dirty="0" smtClean="0"/>
                  <a:t> do </a:t>
                </a:r>
                <a:r>
                  <a:rPr lang="en-US" sz="1600" dirty="0" err="1" smtClean="0"/>
                  <a:t>balastro</a:t>
                </a:r>
                <a:r>
                  <a:rPr lang="en-US" sz="1600" dirty="0" smtClean="0"/>
                  <a:t> </a:t>
                </a:r>
                <a:r>
                  <a:rPr lang="en-US" sz="1600" dirty="0" err="1" smtClean="0"/>
                  <a:t>ou</a:t>
                </a:r>
                <a:r>
                  <a:rPr lang="en-US" sz="1600" dirty="0" smtClean="0"/>
                  <a:t> driver do LED</a:t>
                </a:r>
                <a:endParaRPr lang="en-US" sz="1600" dirty="0"/>
              </a:p>
            </p:txBody>
          </p:sp>
        </mc:Choice>
        <mc:Fallback xmlns="">
          <p:sp>
            <p:nvSpPr>
              <p:cNvPr id="2" name="TextBox 1"/>
              <p:cNvSpPr txBox="1">
                <a:spLocks noRot="1" noChangeAspect="1" noMove="1" noResize="1" noEditPoints="1" noAdjustHandles="1" noChangeArrowheads="1" noChangeShapeType="1" noTextEdit="1"/>
              </p:cNvSpPr>
              <p:nvPr/>
            </p:nvSpPr>
            <p:spPr>
              <a:xfrm>
                <a:off x="4638039" y="5630282"/>
                <a:ext cx="4557658" cy="400110"/>
              </a:xfrm>
              <a:prstGeom prst="rect">
                <a:avLst/>
              </a:prstGeom>
              <a:blipFill rotWithShape="1">
                <a:blip r:embed="rId5"/>
                <a:stretch>
                  <a:fillRect t="-6154" b="-29231"/>
                </a:stretch>
              </a:blipFill>
            </p:spPr>
            <p:txBody>
              <a:bodyPr/>
              <a:lstStyle/>
              <a:p>
                <a:r>
                  <a:rPr lang="pt-PT">
                    <a:noFill/>
                  </a:rPr>
                  <a:t> </a:t>
                </a:r>
              </a:p>
            </p:txBody>
          </p:sp>
        </mc:Fallback>
      </mc:AlternateContent>
    </p:spTree>
    <p:extLst>
      <p:ext uri="{BB962C8B-B14F-4D97-AF65-F5344CB8AC3E}">
        <p14:creationId xmlns:p14="http://schemas.microsoft.com/office/powerpoint/2010/main" val="19087586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sz="2400" dirty="0"/>
              <a:t>2. Luminárias</a:t>
            </a:r>
            <a:br>
              <a:rPr lang="pt-PT" sz="2400" dirty="0"/>
            </a:br>
            <a:r>
              <a:rPr lang="pt-PT" sz="2400" dirty="0"/>
              <a:t>Classificação</a:t>
            </a:r>
          </a:p>
        </p:txBody>
      </p:sp>
      <p:sp>
        <p:nvSpPr>
          <p:cNvPr id="2" name="Rectangle 1"/>
          <p:cNvSpPr/>
          <p:nvPr/>
        </p:nvSpPr>
        <p:spPr>
          <a:xfrm>
            <a:off x="457200" y="1582341"/>
            <a:ext cx="8229600" cy="3600986"/>
          </a:xfrm>
          <a:prstGeom prst="rect">
            <a:avLst/>
          </a:prstGeom>
        </p:spPr>
        <p:txBody>
          <a:bodyPr wrap="square">
            <a:spAutoFit/>
          </a:bodyPr>
          <a:lstStyle/>
          <a:p>
            <a:pPr>
              <a:spcAft>
                <a:spcPts val="600"/>
              </a:spcAft>
            </a:pPr>
            <a:r>
              <a:rPr lang="pt-PT" dirty="0" smtClean="0">
                <a:latin typeface="Arial" panose="020B0604020202020204" pitchFamily="34" charset="0"/>
              </a:rPr>
              <a:t>A classificação CIE das luminárias baseia-se em três propriedades básicas das luminárias:</a:t>
            </a:r>
          </a:p>
          <a:p>
            <a:pPr>
              <a:spcAft>
                <a:spcPts val="600"/>
              </a:spcAft>
            </a:pPr>
            <a:endParaRPr lang="pt-PT" dirty="0" smtClean="0">
              <a:latin typeface="Arial" panose="020B0604020202020204" pitchFamily="34" charset="0"/>
            </a:endParaRPr>
          </a:p>
          <a:p>
            <a:pPr marL="342900" indent="-342900">
              <a:spcAft>
                <a:spcPts val="600"/>
              </a:spcAft>
              <a:buFont typeface="+mj-lt"/>
              <a:buAutoNum type="arabicPeriod"/>
            </a:pPr>
            <a:r>
              <a:rPr lang="pt-PT" dirty="0" smtClean="0">
                <a:latin typeface="Arial" panose="020B0604020202020204" pitchFamily="34" charset="0"/>
              </a:rPr>
              <a:t>A extensão até onde a luz da luminária é distribuída: o “alcance” de uma luminária</a:t>
            </a:r>
          </a:p>
          <a:p>
            <a:pPr marL="342900" indent="-342900">
              <a:spcAft>
                <a:spcPts val="600"/>
              </a:spcAft>
              <a:buFont typeface="+mj-lt"/>
              <a:buAutoNum type="arabicPeriod"/>
            </a:pPr>
            <a:endParaRPr lang="pt-PT" dirty="0" smtClean="0">
              <a:latin typeface="Arial" panose="020B0604020202020204" pitchFamily="34" charset="0"/>
            </a:endParaRPr>
          </a:p>
          <a:p>
            <a:pPr marL="342900" indent="-342900">
              <a:spcAft>
                <a:spcPts val="600"/>
              </a:spcAft>
              <a:buFont typeface="+mj-lt"/>
              <a:buAutoNum type="arabicPeriod"/>
            </a:pPr>
            <a:r>
              <a:rPr lang="pt-PT" dirty="0" smtClean="0">
                <a:latin typeface="Arial" panose="020B0604020202020204" pitchFamily="34" charset="0"/>
              </a:rPr>
              <a:t>A quantidade de disseminação lateral de luz, transversal </a:t>
            </a:r>
            <a:r>
              <a:rPr lang="pt-PT" dirty="0" smtClean="0">
                <a:latin typeface="Arial" panose="020B0604020202020204" pitchFamily="34" charset="0"/>
              </a:rPr>
              <a:t>à via: </a:t>
            </a:r>
            <a:r>
              <a:rPr lang="pt-PT" dirty="0" smtClean="0">
                <a:latin typeface="Arial" panose="020B0604020202020204" pitchFamily="34" charset="0"/>
              </a:rPr>
              <a:t>a “difusão” da luminária</a:t>
            </a:r>
          </a:p>
          <a:p>
            <a:pPr marL="342900" indent="-342900">
              <a:spcAft>
                <a:spcPts val="600"/>
              </a:spcAft>
              <a:buFont typeface="+mj-lt"/>
              <a:buAutoNum type="arabicPeriod"/>
            </a:pPr>
            <a:endParaRPr lang="pt-PT" dirty="0">
              <a:latin typeface="Arial" panose="020B0604020202020204" pitchFamily="34" charset="0"/>
            </a:endParaRPr>
          </a:p>
          <a:p>
            <a:pPr marL="342900" indent="-342900">
              <a:spcAft>
                <a:spcPts val="600"/>
              </a:spcAft>
              <a:buFont typeface="+mj-lt"/>
              <a:buAutoNum type="arabicPeriod"/>
            </a:pPr>
            <a:r>
              <a:rPr lang="pt-PT" dirty="0" smtClean="0">
                <a:latin typeface="Arial" panose="020B0604020202020204" pitchFamily="34" charset="0"/>
              </a:rPr>
              <a:t>A facilidade</a:t>
            </a:r>
            <a:r>
              <a:rPr lang="pt-PT" dirty="0" smtClean="0">
                <a:latin typeface="Arial" panose="020B0604020202020204" pitchFamily="34" charset="0"/>
              </a:rPr>
              <a:t> </a:t>
            </a:r>
            <a:r>
              <a:rPr lang="pt-PT" dirty="0" smtClean="0">
                <a:latin typeface="Arial" panose="020B0604020202020204" pitchFamily="34" charset="0"/>
              </a:rPr>
              <a:t>da instalação para controlar o </a:t>
            </a:r>
            <a:r>
              <a:rPr lang="pt-PT" dirty="0" smtClean="0">
                <a:latin typeface="Arial" panose="020B0604020202020204" pitchFamily="34" charset="0"/>
              </a:rPr>
              <a:t>brilho encadeante </a:t>
            </a:r>
            <a:r>
              <a:rPr lang="pt-PT" dirty="0" smtClean="0">
                <a:latin typeface="Arial" panose="020B0604020202020204" pitchFamily="34" charset="0"/>
              </a:rPr>
              <a:t>produzido pela luminária: o “controlo” da luminária</a:t>
            </a:r>
            <a:endParaRPr lang="pt-PT" dirty="0"/>
          </a:p>
        </p:txBody>
      </p:sp>
    </p:spTree>
    <p:extLst>
      <p:ext uri="{BB962C8B-B14F-4D97-AF65-F5344CB8AC3E}">
        <p14:creationId xmlns:p14="http://schemas.microsoft.com/office/powerpoint/2010/main" val="629839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sz="2400" dirty="0"/>
              <a:t>2. Luminárias</a:t>
            </a:r>
            <a:br>
              <a:rPr lang="pt-PT" sz="2400" dirty="0"/>
            </a:br>
            <a:r>
              <a:rPr lang="pt-PT" sz="2400" dirty="0"/>
              <a:t>Classificação</a:t>
            </a:r>
          </a:p>
        </p:txBody>
      </p:sp>
      <p:sp>
        <p:nvSpPr>
          <p:cNvPr id="2" name="Rectangle 1"/>
          <p:cNvSpPr/>
          <p:nvPr/>
        </p:nvSpPr>
        <p:spPr>
          <a:xfrm>
            <a:off x="457200" y="1401868"/>
            <a:ext cx="8229600" cy="1231106"/>
          </a:xfrm>
          <a:prstGeom prst="rect">
            <a:avLst/>
          </a:prstGeom>
        </p:spPr>
        <p:txBody>
          <a:bodyPr wrap="square">
            <a:spAutoFit/>
          </a:bodyPr>
          <a:lstStyle/>
          <a:p>
            <a:r>
              <a:rPr lang="pt-PT" dirty="0" smtClean="0"/>
              <a:t>O </a:t>
            </a:r>
            <a:r>
              <a:rPr lang="pt-PT" b="1" i="1" dirty="0" smtClean="0"/>
              <a:t>alcance </a:t>
            </a:r>
            <a:r>
              <a:rPr lang="pt-PT" dirty="0" smtClean="0"/>
              <a:t>é definido pelo ângulo </a:t>
            </a:r>
            <a:r>
              <a:rPr lang="pt-PT" sz="2000" b="1" dirty="0" smtClean="0">
                <a:latin typeface="Calibri" panose="020F0502020204030204" pitchFamily="34" charset="0"/>
                <a:cs typeface="Calibri" panose="020F0502020204030204" pitchFamily="34" charset="0"/>
              </a:rPr>
              <a:t>ϒ</a:t>
            </a:r>
            <a:r>
              <a:rPr lang="pt-PT" sz="2000" b="1" baseline="-25000" dirty="0" smtClean="0"/>
              <a:t>max</a:t>
            </a:r>
            <a:r>
              <a:rPr lang="pt-PT" dirty="0" smtClean="0"/>
              <a:t> </a:t>
            </a:r>
            <a:r>
              <a:rPr lang="pt-PT" dirty="0" smtClean="0"/>
              <a:t>entre o </a:t>
            </a:r>
            <a:r>
              <a:rPr lang="pt-PT" dirty="0" smtClean="0"/>
              <a:t>eixo do feixe </a:t>
            </a:r>
            <a:r>
              <a:rPr lang="pt-PT" dirty="0" smtClean="0"/>
              <a:t>e </a:t>
            </a:r>
            <a:r>
              <a:rPr lang="pt-PT" dirty="0" smtClean="0"/>
              <a:t>o plano vertical no sentido descendente. O eixo do feixe é definido pela direção do ângulo bissetor formado por duas direções de 90% </a:t>
            </a:r>
            <a:r>
              <a:rPr lang="pt-PT" dirty="0" smtClean="0">
                <a:cs typeface="Calibri" panose="020F0502020204030204" pitchFamily="34" charset="0"/>
              </a:rPr>
              <a:t>I</a:t>
            </a:r>
            <a:r>
              <a:rPr lang="pt-PT" baseline="-25000" dirty="0" smtClean="0"/>
              <a:t>max</a:t>
            </a:r>
            <a:r>
              <a:rPr lang="pt-PT" dirty="0" smtClean="0"/>
              <a:t> no plano vertical </a:t>
            </a:r>
            <a:r>
              <a:rPr lang="pt-PT" dirty="0" smtClean="0"/>
              <a:t>de intensidade máxima</a:t>
            </a:r>
            <a:r>
              <a:rPr lang="pt-PT" dirty="0" smtClean="0"/>
              <a:t>.</a:t>
            </a:r>
            <a:endParaRPr lang="pt-PT" dirty="0"/>
          </a:p>
        </p:txBody>
      </p:sp>
      <p:pic>
        <p:nvPicPr>
          <p:cNvPr id="4" name="Picture 3"/>
          <p:cNvPicPr>
            <a:picLocks noChangeAspect="1"/>
          </p:cNvPicPr>
          <p:nvPr/>
        </p:nvPicPr>
        <p:blipFill>
          <a:blip r:embed="rId3"/>
          <a:stretch>
            <a:fillRect/>
          </a:stretch>
        </p:blipFill>
        <p:spPr>
          <a:xfrm>
            <a:off x="1197553" y="2805515"/>
            <a:ext cx="5086350" cy="3143250"/>
          </a:xfrm>
          <a:prstGeom prst="rect">
            <a:avLst/>
          </a:prstGeom>
        </p:spPr>
      </p:pic>
      <p:sp>
        <p:nvSpPr>
          <p:cNvPr id="5" name="Rectangle 4"/>
          <p:cNvSpPr/>
          <p:nvPr/>
        </p:nvSpPr>
        <p:spPr>
          <a:xfrm>
            <a:off x="6442363" y="3363442"/>
            <a:ext cx="2376784" cy="2062103"/>
          </a:xfrm>
          <a:prstGeom prst="rect">
            <a:avLst/>
          </a:prstGeom>
        </p:spPr>
        <p:txBody>
          <a:bodyPr wrap="square">
            <a:spAutoFit/>
          </a:bodyPr>
          <a:lstStyle/>
          <a:p>
            <a:r>
              <a:rPr lang="pt-PT" sz="1600" b="1" dirty="0" smtClean="0">
                <a:latin typeface="Arial" panose="020B0604020202020204" pitchFamily="34" charset="0"/>
              </a:rPr>
              <a:t>A curva polar da intensidade luminosa no plano que contém a intensidade máxima luminosa, indicada pelo ângulo utilizado para determinar o alcance.</a:t>
            </a:r>
            <a:endParaRPr lang="pt-PT" sz="1600" b="1" dirty="0"/>
          </a:p>
        </p:txBody>
      </p:sp>
    </p:spTree>
    <p:extLst>
      <p:ext uri="{BB962C8B-B14F-4D97-AF65-F5344CB8AC3E}">
        <p14:creationId xmlns:p14="http://schemas.microsoft.com/office/powerpoint/2010/main" val="26678327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705225" y="1582341"/>
            <a:ext cx="4981575" cy="4333875"/>
          </a:xfrm>
          <a:prstGeom prst="rect">
            <a:avLst/>
          </a:prstGeom>
        </p:spPr>
      </p:pic>
      <p:sp>
        <p:nvSpPr>
          <p:cNvPr id="3" name="Título 2"/>
          <p:cNvSpPr>
            <a:spLocks noGrp="1"/>
          </p:cNvSpPr>
          <p:nvPr>
            <p:ph type="title"/>
          </p:nvPr>
        </p:nvSpPr>
        <p:spPr/>
        <p:txBody>
          <a:bodyPr>
            <a:normAutofit/>
          </a:bodyPr>
          <a:lstStyle/>
          <a:p>
            <a:r>
              <a:rPr lang="pt-PT" sz="2400" dirty="0"/>
              <a:t>2. Luminárias</a:t>
            </a:r>
            <a:br>
              <a:rPr lang="pt-PT" sz="2400" dirty="0"/>
            </a:br>
            <a:r>
              <a:rPr lang="pt-PT" sz="2400" dirty="0"/>
              <a:t>Classificação</a:t>
            </a:r>
          </a:p>
        </p:txBody>
      </p:sp>
      <p:sp>
        <p:nvSpPr>
          <p:cNvPr id="2" name="Rectangle 1"/>
          <p:cNvSpPr/>
          <p:nvPr/>
        </p:nvSpPr>
        <p:spPr>
          <a:xfrm>
            <a:off x="457200" y="1582341"/>
            <a:ext cx="3832167" cy="1508105"/>
          </a:xfrm>
          <a:prstGeom prst="rect">
            <a:avLst/>
          </a:prstGeom>
        </p:spPr>
        <p:txBody>
          <a:bodyPr wrap="square">
            <a:spAutoFit/>
          </a:bodyPr>
          <a:lstStyle/>
          <a:p>
            <a:r>
              <a:rPr lang="pt-PT" dirty="0" smtClean="0"/>
              <a:t>A </a:t>
            </a:r>
            <a:r>
              <a:rPr lang="pt-PT" b="1" i="1" dirty="0" smtClean="0"/>
              <a:t>difusão </a:t>
            </a:r>
            <a:r>
              <a:rPr lang="pt-PT" dirty="0" smtClean="0"/>
              <a:t>é definida pela posição da linha, paralela ao eixo </a:t>
            </a:r>
            <a:r>
              <a:rPr lang="pt-PT" dirty="0" smtClean="0"/>
              <a:t>da via, tangente ao </a:t>
            </a:r>
            <a:r>
              <a:rPr lang="pt-PT" dirty="0" smtClean="0"/>
              <a:t>lado mais distante de 90% </a:t>
            </a:r>
            <a:r>
              <a:rPr lang="pt-PT" dirty="0" smtClean="0">
                <a:cs typeface="Calibri" panose="020F0502020204030204" pitchFamily="34" charset="0"/>
              </a:rPr>
              <a:t>I</a:t>
            </a:r>
            <a:r>
              <a:rPr lang="pt-PT" baseline="-25000" dirty="0" smtClean="0"/>
              <a:t>max</a:t>
            </a:r>
            <a:r>
              <a:rPr lang="pt-PT" dirty="0" smtClean="0"/>
              <a:t>. </a:t>
            </a:r>
            <a:r>
              <a:rPr lang="pt-PT" dirty="0" smtClean="0"/>
              <a:t>A posição desta linha é definida pelo ângulo </a:t>
            </a:r>
            <a:r>
              <a:rPr lang="pt-PT" sz="2000" b="1" dirty="0" smtClean="0">
                <a:latin typeface="Calibri" panose="020F0502020204030204" pitchFamily="34" charset="0"/>
                <a:cs typeface="Calibri" panose="020F0502020204030204" pitchFamily="34" charset="0"/>
              </a:rPr>
              <a:t>ϒ</a:t>
            </a:r>
            <a:r>
              <a:rPr lang="pt-PT" sz="2000" b="1" baseline="-25000" dirty="0" smtClean="0"/>
              <a:t>90</a:t>
            </a:r>
            <a:r>
              <a:rPr lang="pt-PT" dirty="0" smtClean="0"/>
              <a:t>.</a:t>
            </a:r>
            <a:endParaRPr lang="pt-PT" dirty="0"/>
          </a:p>
        </p:txBody>
      </p:sp>
    </p:spTree>
    <p:extLst>
      <p:ext uri="{BB962C8B-B14F-4D97-AF65-F5344CB8AC3E}">
        <p14:creationId xmlns:p14="http://schemas.microsoft.com/office/powerpoint/2010/main" val="2895077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sz="2400" dirty="0"/>
              <a:t>2. Luminárias</a:t>
            </a:r>
            <a:br>
              <a:rPr lang="pt-PT" sz="2400" dirty="0"/>
            </a:br>
            <a:r>
              <a:rPr lang="pt-PT" sz="2400" dirty="0"/>
              <a:t>Classificação</a:t>
            </a:r>
          </a:p>
        </p:txBody>
      </p:sp>
      <p:pic>
        <p:nvPicPr>
          <p:cNvPr id="4" name="Picture 3"/>
          <p:cNvPicPr>
            <a:picLocks noChangeAspect="1"/>
          </p:cNvPicPr>
          <p:nvPr/>
        </p:nvPicPr>
        <p:blipFill>
          <a:blip r:embed="rId3"/>
          <a:stretch>
            <a:fillRect/>
          </a:stretch>
        </p:blipFill>
        <p:spPr>
          <a:xfrm>
            <a:off x="457200" y="1462074"/>
            <a:ext cx="5689629" cy="4493561"/>
          </a:xfrm>
          <a:prstGeom prst="rect">
            <a:avLst/>
          </a:prstGeom>
        </p:spPr>
      </p:pic>
      <p:sp>
        <p:nvSpPr>
          <p:cNvPr id="7" name="Rectangle 6"/>
          <p:cNvSpPr/>
          <p:nvPr/>
        </p:nvSpPr>
        <p:spPr>
          <a:xfrm>
            <a:off x="6442363" y="3363442"/>
            <a:ext cx="2468882" cy="1815882"/>
          </a:xfrm>
          <a:prstGeom prst="rect">
            <a:avLst/>
          </a:prstGeom>
        </p:spPr>
        <p:txBody>
          <a:bodyPr wrap="square">
            <a:spAutoFit/>
          </a:bodyPr>
          <a:lstStyle/>
          <a:p>
            <a:r>
              <a:rPr lang="en-US" sz="1600" b="1" dirty="0" err="1" smtClean="0"/>
              <a:t>Nesta</a:t>
            </a:r>
            <a:r>
              <a:rPr lang="en-US" sz="1600" b="1" dirty="0" smtClean="0"/>
              <a:t> </a:t>
            </a:r>
            <a:r>
              <a:rPr lang="en-US" sz="1600" b="1" dirty="0" err="1" smtClean="0"/>
              <a:t>figura</a:t>
            </a:r>
            <a:r>
              <a:rPr lang="en-US" sz="1600" b="1" dirty="0" smtClean="0"/>
              <a:t>, </a:t>
            </a:r>
            <a:r>
              <a:rPr lang="en-US" sz="1600" b="1" dirty="0" err="1" smtClean="0"/>
              <a:t>são</a:t>
            </a:r>
            <a:r>
              <a:rPr lang="en-US" sz="1600" b="1" dirty="0" smtClean="0"/>
              <a:t> </a:t>
            </a:r>
            <a:r>
              <a:rPr lang="en-US" sz="1600" b="1" dirty="0" err="1" smtClean="0"/>
              <a:t>apresentados</a:t>
            </a:r>
            <a:r>
              <a:rPr lang="en-US" sz="1600" b="1" dirty="0" smtClean="0"/>
              <a:t> </a:t>
            </a:r>
            <a:r>
              <a:rPr lang="en-US" sz="1600" b="1" dirty="0" err="1" smtClean="0"/>
              <a:t>os</a:t>
            </a:r>
            <a:r>
              <a:rPr lang="en-US" sz="1600" b="1" dirty="0" smtClean="0"/>
              <a:t> </a:t>
            </a:r>
            <a:r>
              <a:rPr lang="en-US" sz="1600" b="1" dirty="0" err="1" smtClean="0"/>
              <a:t>três</a:t>
            </a:r>
            <a:r>
              <a:rPr lang="en-US" sz="1600" b="1" dirty="0" smtClean="0"/>
              <a:t> </a:t>
            </a:r>
            <a:r>
              <a:rPr lang="en-US" sz="1600" b="1" dirty="0" err="1" smtClean="0"/>
              <a:t>níveis</a:t>
            </a:r>
            <a:r>
              <a:rPr lang="en-US" sz="1600" b="1" dirty="0" smtClean="0"/>
              <a:t> de </a:t>
            </a:r>
            <a:r>
              <a:rPr lang="en-US" sz="1600" b="1" dirty="0" err="1" smtClean="0"/>
              <a:t>alcance</a:t>
            </a:r>
            <a:r>
              <a:rPr lang="en-US" sz="1600" b="1" dirty="0" smtClean="0"/>
              <a:t> e de </a:t>
            </a:r>
            <a:r>
              <a:rPr lang="en-US" sz="1600" b="1" dirty="0" err="1" smtClean="0"/>
              <a:t>difusão</a:t>
            </a:r>
            <a:r>
              <a:rPr lang="en-US" sz="1600" b="1" dirty="0" smtClean="0"/>
              <a:t>.</a:t>
            </a:r>
          </a:p>
          <a:p>
            <a:endParaRPr lang="en-US" sz="1600" b="1" dirty="0"/>
          </a:p>
          <a:p>
            <a:r>
              <a:rPr lang="en-US" sz="1600" b="1" dirty="0" smtClean="0"/>
              <a:t>h – </a:t>
            </a:r>
            <a:r>
              <a:rPr lang="en-US" sz="1600" b="1" dirty="0" err="1" smtClean="0"/>
              <a:t>altura</a:t>
            </a:r>
            <a:r>
              <a:rPr lang="en-US" sz="1600" b="1" dirty="0" smtClean="0"/>
              <a:t> de </a:t>
            </a:r>
            <a:r>
              <a:rPr lang="en-US" sz="1600" b="1" dirty="0" err="1" smtClean="0"/>
              <a:t>montagem</a:t>
            </a:r>
            <a:r>
              <a:rPr lang="en-US" sz="1600" b="1" dirty="0" smtClean="0"/>
              <a:t> da </a:t>
            </a:r>
            <a:r>
              <a:rPr lang="en-US" sz="1600" b="1" dirty="0" err="1" smtClean="0"/>
              <a:t>luminária</a:t>
            </a:r>
            <a:r>
              <a:rPr lang="en-US" sz="1600" b="1" dirty="0" smtClean="0"/>
              <a:t>.</a:t>
            </a:r>
            <a:endParaRPr lang="en-US" sz="1600" b="1" dirty="0"/>
          </a:p>
        </p:txBody>
      </p:sp>
    </p:spTree>
    <p:extLst>
      <p:ext uri="{BB962C8B-B14F-4D97-AF65-F5344CB8AC3E}">
        <p14:creationId xmlns:p14="http://schemas.microsoft.com/office/powerpoint/2010/main" val="34059202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sz="2400" dirty="0"/>
              <a:t>2. Luminárias</a:t>
            </a:r>
            <a:br>
              <a:rPr lang="pt-PT" sz="2400" dirty="0"/>
            </a:br>
            <a:r>
              <a:rPr lang="pt-PT" sz="2400" dirty="0"/>
              <a:t>Classificação</a:t>
            </a:r>
          </a:p>
        </p:txBody>
      </p:sp>
      <p:sp>
        <p:nvSpPr>
          <p:cNvPr id="2" name="Rectangle 1"/>
          <p:cNvSpPr/>
          <p:nvPr/>
        </p:nvSpPr>
        <p:spPr>
          <a:xfrm>
            <a:off x="457201" y="1582341"/>
            <a:ext cx="8229600" cy="646331"/>
          </a:xfrm>
          <a:prstGeom prst="rect">
            <a:avLst/>
          </a:prstGeom>
        </p:spPr>
        <p:txBody>
          <a:bodyPr wrap="square">
            <a:spAutoFit/>
          </a:bodyPr>
          <a:lstStyle/>
          <a:p>
            <a:r>
              <a:rPr lang="pt-PT" b="1" dirty="0" smtClean="0"/>
              <a:t>Controlo </a:t>
            </a:r>
            <a:r>
              <a:rPr lang="pt-PT" dirty="0" smtClean="0"/>
              <a:t>é definido pelo índice </a:t>
            </a:r>
            <a:r>
              <a:rPr lang="pt-PT" dirty="0"/>
              <a:t>específicoda luminária, </a:t>
            </a:r>
            <a:r>
              <a:rPr lang="pt-PT" dirty="0" smtClean="0"/>
              <a:t>o </a:t>
            </a:r>
            <a:r>
              <a:rPr lang="pt-PT" dirty="0" smtClean="0"/>
              <a:t>SLI, </a:t>
            </a:r>
            <a:r>
              <a:rPr lang="pt-PT" dirty="0" smtClean="0"/>
              <a:t>determinado pelas características da luminária.</a:t>
            </a:r>
            <a:endParaRPr lang="pt-PT" dirty="0"/>
          </a:p>
        </p:txBody>
      </p:sp>
      <mc:AlternateContent xmlns:mc="http://schemas.openxmlformats.org/markup-compatibility/2006" xmlns:a14="http://schemas.microsoft.com/office/drawing/2010/main">
        <mc:Choice Requires="a14">
          <p:sp>
            <p:nvSpPr>
              <p:cNvPr id="4" name="Rectangle 3"/>
              <p:cNvSpPr/>
              <p:nvPr/>
            </p:nvSpPr>
            <p:spPr>
              <a:xfrm>
                <a:off x="228600" y="2355148"/>
                <a:ext cx="8686800" cy="98405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𝑆𝐿𝐼</m:t>
                      </m:r>
                      <m:r>
                        <a:rPr lang="en-US" i="0">
                          <a:latin typeface="Cambria Math" panose="02040503050406030204" pitchFamily="18" charset="0"/>
                        </a:rPr>
                        <m:t>=13,84−3,31×</m:t>
                      </m:r>
                      <m:func>
                        <m:funcPr>
                          <m:ctrlPr>
                            <a:rPr lang="en-US" i="1">
                              <a:latin typeface="Cambria Math" panose="02040503050406030204" pitchFamily="18" charset="0"/>
                            </a:rPr>
                          </m:ctrlPr>
                        </m:funcPr>
                        <m:fName>
                          <m:r>
                            <m:rPr>
                              <m:sty m:val="p"/>
                            </m:rPr>
                            <a:rPr lang="en-US" i="0">
                              <a:latin typeface="Cambria Math" panose="02040503050406030204" pitchFamily="18" charset="0"/>
                            </a:rPr>
                            <m:t>log</m:t>
                          </m:r>
                        </m:fName>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0">
                                      <a:latin typeface="Cambria Math" panose="02040503050406030204" pitchFamily="18" charset="0"/>
                                    </a:rPr>
                                    <m:t>80</m:t>
                                  </m:r>
                                </m:sub>
                              </m:sSub>
                            </m:e>
                          </m:d>
                          <m:r>
                            <a:rPr lang="en-US" i="0">
                              <a:latin typeface="Cambria Math" panose="02040503050406030204" pitchFamily="18" charset="0"/>
                            </a:rPr>
                            <m:t>+1,3×</m:t>
                          </m:r>
                        </m:e>
                      </m:func>
                      <m:func>
                        <m:funcPr>
                          <m:ctrlPr>
                            <a:rPr lang="en-US" i="1">
                              <a:latin typeface="Cambria Math" panose="02040503050406030204" pitchFamily="18" charset="0"/>
                            </a:rPr>
                          </m:ctrlPr>
                        </m:funcPr>
                        <m:fName>
                          <m:r>
                            <m:rPr>
                              <m:sty m:val="p"/>
                            </m:rPr>
                            <a:rPr lang="en-US" i="0">
                              <a:latin typeface="Cambria Math" panose="02040503050406030204" pitchFamily="18" charset="0"/>
                            </a:rPr>
                            <m:t>log</m:t>
                          </m:r>
                        </m:fName>
                        <m:e>
                          <m:d>
                            <m:dPr>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d>
                                    <m:dPr>
                                      <m:begChr m:val=""/>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0">
                                                  <a:latin typeface="Cambria Math" panose="02040503050406030204" pitchFamily="18" charset="0"/>
                                                </a:rPr>
                                                <m:t>80</m:t>
                                              </m:r>
                                            </m:sub>
                                          </m:sSub>
                                        </m:num>
                                        <m:den>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0">
                                                  <a:latin typeface="Cambria Math" panose="02040503050406030204" pitchFamily="18" charset="0"/>
                                                </a:rPr>
                                                <m:t>88</m:t>
                                              </m:r>
                                            </m:sub>
                                          </m:sSub>
                                        </m:den>
                                      </m:f>
                                    </m:e>
                                  </m:d>
                                </m:e>
                                <m:sup>
                                  <m:r>
                                    <a:rPr lang="en-US" i="0">
                                      <a:latin typeface="Cambria Math" panose="02040503050406030204" pitchFamily="18" charset="0"/>
                                    </a:rPr>
                                    <m:t>0,5</m:t>
                                  </m:r>
                                </m:sup>
                              </m:sSup>
                            </m:e>
                          </m:d>
                        </m:e>
                      </m:func>
                      <m:r>
                        <a:rPr lang="en-US" i="0">
                          <a:latin typeface="Cambria Math" panose="02040503050406030204" pitchFamily="18" charset="0"/>
                        </a:rPr>
                        <m:t>−0,08×</m:t>
                      </m:r>
                      <m:func>
                        <m:funcPr>
                          <m:ctrlPr>
                            <a:rPr lang="en-US" i="1">
                              <a:latin typeface="Cambria Math" panose="02040503050406030204" pitchFamily="18" charset="0"/>
                            </a:rPr>
                          </m:ctrlPr>
                        </m:funcPr>
                        <m:fName>
                          <m:r>
                            <m:rPr>
                              <m:sty m:val="p"/>
                            </m:rPr>
                            <a:rPr lang="en-US" i="0">
                              <a:latin typeface="Cambria Math" panose="02040503050406030204" pitchFamily="18" charset="0"/>
                            </a:rPr>
                            <m:t>log</m:t>
                          </m:r>
                        </m:fName>
                        <m:e>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0">
                                          <a:latin typeface="Cambria Math" panose="02040503050406030204" pitchFamily="18" charset="0"/>
                                        </a:rPr>
                                        <m:t>80</m:t>
                                      </m:r>
                                    </m:sub>
                                  </m:sSub>
                                </m:num>
                                <m:den>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0">
                                          <a:latin typeface="Cambria Math" panose="02040503050406030204" pitchFamily="18" charset="0"/>
                                        </a:rPr>
                                        <m:t>88</m:t>
                                      </m:r>
                                    </m:sub>
                                  </m:sSub>
                                </m:den>
                              </m:f>
                            </m:e>
                          </m:d>
                        </m:e>
                      </m:func>
                      <m:r>
                        <a:rPr lang="en-US" i="0">
                          <a:latin typeface="Cambria Math" panose="02040503050406030204" pitchFamily="18" charset="0"/>
                        </a:rPr>
                        <m:t>+1,29×</m:t>
                      </m:r>
                      <m:func>
                        <m:funcPr>
                          <m:ctrlPr>
                            <a:rPr lang="en-US" i="1">
                              <a:latin typeface="Cambria Math" panose="02040503050406030204" pitchFamily="18" charset="0"/>
                            </a:rPr>
                          </m:ctrlPr>
                        </m:funcPr>
                        <m:fName>
                          <m:r>
                            <m:rPr>
                              <m:sty m:val="p"/>
                            </m:rPr>
                            <a:rPr lang="en-US" i="0">
                              <a:latin typeface="Cambria Math" panose="02040503050406030204" pitchFamily="18" charset="0"/>
                            </a:rPr>
                            <m:t>log</m:t>
                          </m:r>
                        </m:fName>
                        <m:e>
                          <m:d>
                            <m:dPr>
                              <m:ctrlPr>
                                <a:rPr lang="en-US" i="1">
                                  <a:latin typeface="Cambria Math" panose="02040503050406030204" pitchFamily="18" charset="0"/>
                                </a:rPr>
                              </m:ctrlPr>
                            </m:dPr>
                            <m:e>
                              <m:r>
                                <a:rPr lang="en-US" i="1">
                                  <a:latin typeface="Cambria Math" panose="02040503050406030204" pitchFamily="18" charset="0"/>
                                </a:rPr>
                                <m:t>𝐴</m:t>
                              </m:r>
                            </m:e>
                          </m:d>
                        </m:e>
                      </m:func>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228600" y="2355148"/>
                <a:ext cx="8686800" cy="984052"/>
              </a:xfrm>
              <a:prstGeom prst="rect">
                <a:avLst/>
              </a:prstGeom>
              <a:blipFill>
                <a:blip r:embed="rId3"/>
                <a:stretch>
                  <a:fillRect/>
                </a:stretch>
              </a:blipFill>
            </p:spPr>
            <p:txBody>
              <a:bodyPr/>
              <a:lstStyle/>
              <a:p>
                <a:r>
                  <a:rPr lang="en-US">
                    <a:noFill/>
                  </a:rPr>
                  <a:t> </a:t>
                </a:r>
              </a:p>
            </p:txBody>
          </p:sp>
        </mc:Fallback>
      </mc:AlternateContent>
      <p:sp>
        <p:nvSpPr>
          <p:cNvPr id="5" name="Rectangle 4"/>
          <p:cNvSpPr/>
          <p:nvPr/>
        </p:nvSpPr>
        <p:spPr>
          <a:xfrm>
            <a:off x="457200" y="3605013"/>
            <a:ext cx="8229600" cy="1754326"/>
          </a:xfrm>
          <a:prstGeom prst="rect">
            <a:avLst/>
          </a:prstGeom>
        </p:spPr>
        <p:txBody>
          <a:bodyPr wrap="square">
            <a:spAutoFit/>
          </a:bodyPr>
          <a:lstStyle/>
          <a:p>
            <a:r>
              <a:rPr lang="pt-PT" dirty="0" smtClean="0">
                <a:latin typeface="Arial" panose="020B0604020202020204" pitchFamily="34" charset="0"/>
              </a:rPr>
              <a:t>Onde, </a:t>
            </a:r>
          </a:p>
          <a:p>
            <a:endParaRPr lang="pt-PT" dirty="0" smtClean="0">
              <a:latin typeface="Arial" panose="020B0604020202020204" pitchFamily="34" charset="0"/>
            </a:endParaRPr>
          </a:p>
          <a:p>
            <a:r>
              <a:rPr lang="pt-PT" dirty="0" err="1" smtClean="0">
                <a:latin typeface="Arial" panose="020B0604020202020204" pitchFamily="34" charset="0"/>
              </a:rPr>
              <a:t>I</a:t>
            </a:r>
            <a:r>
              <a:rPr lang="pt-PT" baseline="-25000" dirty="0" err="1" smtClean="0">
                <a:latin typeface="Arial" panose="020B0604020202020204" pitchFamily="34" charset="0"/>
              </a:rPr>
              <a:t>xx</a:t>
            </a:r>
            <a:r>
              <a:rPr lang="pt-PT" baseline="-25000" dirty="0" smtClean="0">
                <a:latin typeface="Arial" panose="020B0604020202020204" pitchFamily="34" charset="0"/>
              </a:rPr>
              <a:t> </a:t>
            </a:r>
            <a:r>
              <a:rPr lang="pt-PT" dirty="0" smtClean="0">
                <a:latin typeface="Arial" panose="020B0604020202020204" pitchFamily="34" charset="0"/>
              </a:rPr>
              <a:t>– Intensidade luminosa num ângulo de elevação de </a:t>
            </a:r>
            <a:r>
              <a:rPr lang="pt-PT" dirty="0" err="1" smtClean="0">
                <a:latin typeface="Arial" panose="020B0604020202020204" pitchFamily="34" charset="0"/>
              </a:rPr>
              <a:t>xx</a:t>
            </a:r>
            <a:r>
              <a:rPr lang="pt-PT" dirty="0" smtClean="0">
                <a:latin typeface="Arial" panose="020B0604020202020204" pitchFamily="34" charset="0"/>
              </a:rPr>
              <a:t>º, num plano paralelo ao eixo da estrada (cd).</a:t>
            </a:r>
          </a:p>
          <a:p>
            <a:r>
              <a:rPr lang="pt-PT" dirty="0" smtClean="0">
                <a:latin typeface="Arial" panose="020B0604020202020204" pitchFamily="34" charset="0"/>
              </a:rPr>
              <a:t>A – área de emissão de luz para as luminárias (m</a:t>
            </a:r>
            <a:r>
              <a:rPr lang="pt-PT" baseline="30000" dirty="0" smtClean="0">
                <a:latin typeface="Arial" panose="020B0604020202020204" pitchFamily="34" charset="0"/>
              </a:rPr>
              <a:t>2</a:t>
            </a:r>
            <a:r>
              <a:rPr lang="pt-PT" dirty="0" smtClean="0">
                <a:latin typeface="Arial" panose="020B0604020202020204" pitchFamily="34" charset="0"/>
              </a:rPr>
              <a:t>) </a:t>
            </a:r>
            <a:r>
              <a:rPr lang="pt-PT" dirty="0" smtClean="0">
                <a:latin typeface="Arial" panose="020B0604020202020204" pitchFamily="34" charset="0"/>
              </a:rPr>
              <a:t>projetada </a:t>
            </a:r>
            <a:r>
              <a:rPr lang="pt-PT" dirty="0" smtClean="0">
                <a:latin typeface="Arial" panose="020B0604020202020204" pitchFamily="34" charset="0"/>
              </a:rPr>
              <a:t>na direção da elevação a 76º.</a:t>
            </a:r>
          </a:p>
        </p:txBody>
      </p:sp>
    </p:spTree>
    <p:extLst>
      <p:ext uri="{BB962C8B-B14F-4D97-AF65-F5344CB8AC3E}">
        <p14:creationId xmlns:p14="http://schemas.microsoft.com/office/powerpoint/2010/main" val="239701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pt-PT" sz="2400" dirty="0"/>
              <a:t>2. </a:t>
            </a:r>
            <a:r>
              <a:rPr lang="pt-PT" sz="2400" dirty="0" smtClean="0"/>
              <a:t>Luminárias</a:t>
            </a:r>
            <a:r>
              <a:rPr lang="pt-PT" sz="2400" dirty="0"/>
              <a:t/>
            </a:r>
            <a:br>
              <a:rPr lang="pt-PT" sz="2400" dirty="0"/>
            </a:br>
            <a:r>
              <a:rPr lang="pt-PT" sz="2400" dirty="0" smtClean="0"/>
              <a:t>Classificação</a:t>
            </a:r>
            <a:endParaRPr lang="pt-PT" sz="2400" dirty="0"/>
          </a:p>
        </p:txBody>
      </p:sp>
      <p:sp>
        <p:nvSpPr>
          <p:cNvPr id="2" name="Rectangle 1"/>
          <p:cNvSpPr/>
          <p:nvPr/>
        </p:nvSpPr>
        <p:spPr>
          <a:xfrm>
            <a:off x="498546" y="1874455"/>
            <a:ext cx="8229600" cy="1631216"/>
          </a:xfrm>
          <a:prstGeom prst="rect">
            <a:avLst/>
          </a:prstGeom>
        </p:spPr>
        <p:txBody>
          <a:bodyPr wrap="square">
            <a:spAutoFit/>
          </a:bodyPr>
          <a:lstStyle/>
          <a:p>
            <a:r>
              <a:rPr lang="pt-PT" sz="2000" dirty="0" smtClean="0"/>
              <a:t>O controlo também pode ser classificado em três níveis:</a:t>
            </a:r>
          </a:p>
          <a:p>
            <a:endParaRPr lang="pt-PT" sz="2000" dirty="0" smtClean="0"/>
          </a:p>
          <a:p>
            <a:pPr marL="285750" indent="-285750">
              <a:buFont typeface="Arial" panose="020B0604020202020204" pitchFamily="34" charset="0"/>
              <a:buChar char="•"/>
            </a:pPr>
            <a:r>
              <a:rPr lang="pt-PT" sz="2000" dirty="0" smtClean="0"/>
              <a:t>      SLI &lt; 2 :	controlo limitado.</a:t>
            </a:r>
          </a:p>
          <a:p>
            <a:pPr marL="285750" indent="-285750">
              <a:buFont typeface="Arial" panose="020B0604020202020204" pitchFamily="34" charset="0"/>
              <a:buChar char="•"/>
            </a:pPr>
            <a:r>
              <a:rPr lang="pt-PT" sz="2000" dirty="0" smtClean="0"/>
              <a:t>4 ≥ SLI ≥2 	controlo moderado.</a:t>
            </a:r>
          </a:p>
          <a:p>
            <a:pPr marL="285750" indent="-285750">
              <a:buFont typeface="Arial" panose="020B0604020202020204" pitchFamily="34" charset="0"/>
              <a:buChar char="•"/>
            </a:pPr>
            <a:r>
              <a:rPr lang="pt-PT" sz="2000" dirty="0" smtClean="0"/>
              <a:t>      SLI &gt; 4 	controlo rigoroso.</a:t>
            </a:r>
            <a:endParaRPr lang="pt-PT" sz="2000" dirty="0"/>
          </a:p>
        </p:txBody>
      </p:sp>
    </p:spTree>
    <p:extLst>
      <p:ext uri="{BB962C8B-B14F-4D97-AF65-F5344CB8AC3E}">
        <p14:creationId xmlns:p14="http://schemas.microsoft.com/office/powerpoint/2010/main" val="10651971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96562" y="1482812"/>
            <a:ext cx="8291384" cy="1815882"/>
          </a:xfrm>
          <a:prstGeom prst="rect">
            <a:avLst/>
          </a:prstGeom>
        </p:spPr>
        <p:txBody>
          <a:bodyPr wrap="square">
            <a:spAutoFit/>
          </a:bodyPr>
          <a:lstStyle/>
          <a:p>
            <a:pPr marL="171450" indent="-171450">
              <a:buFont typeface="Arial" panose="020B0604020202020204" pitchFamily="34" charset="0"/>
              <a:buChar char="•"/>
            </a:pPr>
            <a:r>
              <a:rPr lang="pt-PT" sz="1600" dirty="0" smtClean="0">
                <a:solidFill>
                  <a:prstClr val="black"/>
                </a:solidFill>
              </a:rPr>
              <a:t>As lâmpadas de descarga precisam de um balastro para funcionarem</a:t>
            </a:r>
          </a:p>
          <a:p>
            <a:pPr marL="171450" indent="-171450">
              <a:buFont typeface="Arial" panose="020B0604020202020204" pitchFamily="34" charset="0"/>
              <a:buChar char="•"/>
            </a:pPr>
            <a:endParaRPr lang="pt-PT" sz="1600" dirty="0" smtClean="0">
              <a:solidFill>
                <a:prstClr val="black"/>
              </a:solidFill>
            </a:endParaRPr>
          </a:p>
          <a:p>
            <a:pPr marL="171450" indent="-171450">
              <a:buFont typeface="Arial" panose="020B0604020202020204" pitchFamily="34" charset="0"/>
              <a:buChar char="•"/>
            </a:pPr>
            <a:r>
              <a:rPr lang="pt-PT" sz="1600" dirty="0" smtClean="0">
                <a:solidFill>
                  <a:prstClr val="black"/>
                </a:solidFill>
              </a:rPr>
              <a:t>Há dois tipos de balastros: Balastros eletrónicos e balastros magnéticos.</a:t>
            </a:r>
          </a:p>
          <a:p>
            <a:pPr marL="171450" indent="-171450">
              <a:buFont typeface="Arial" panose="020B0604020202020204" pitchFamily="34" charset="0"/>
              <a:buChar char="•"/>
            </a:pPr>
            <a:endParaRPr lang="pt-PT" sz="1600" dirty="0" smtClean="0">
              <a:solidFill>
                <a:prstClr val="black"/>
              </a:solidFill>
            </a:endParaRPr>
          </a:p>
          <a:p>
            <a:pPr marL="171450" indent="-171450">
              <a:buFont typeface="Arial" panose="020B0604020202020204" pitchFamily="34" charset="0"/>
              <a:buChar char="•"/>
            </a:pPr>
            <a:r>
              <a:rPr lang="pt-PT" sz="1600" dirty="0" smtClean="0">
                <a:solidFill>
                  <a:prstClr val="black"/>
                </a:solidFill>
              </a:rPr>
              <a:t>Um </a:t>
            </a:r>
            <a:r>
              <a:rPr lang="pt-PT" sz="1600" b="1" dirty="0" smtClean="0">
                <a:solidFill>
                  <a:prstClr val="black"/>
                </a:solidFill>
              </a:rPr>
              <a:t>balastro</a:t>
            </a:r>
            <a:r>
              <a:rPr lang="pt-PT" sz="1600" dirty="0" smtClean="0">
                <a:solidFill>
                  <a:prstClr val="black"/>
                </a:solidFill>
              </a:rPr>
              <a:t> tem duas funções principais. Permite o arranque da lâmpada e controla o funcionamento da lâmpada. Dependendo das suas características também podem: transformar a voltagem, regular a lâmpada e corrigir o fator de potência.</a:t>
            </a:r>
            <a:endParaRPr lang="pt-PT" sz="1600" dirty="0">
              <a:solidFill>
                <a:prstClr val="black"/>
              </a:solidFill>
            </a:endParaRPr>
          </a:p>
        </p:txBody>
      </p:sp>
      <p:pic>
        <p:nvPicPr>
          <p:cNvPr id="3" name="Imagem 2"/>
          <p:cNvPicPr>
            <a:picLocks noChangeAspect="1"/>
          </p:cNvPicPr>
          <p:nvPr/>
        </p:nvPicPr>
        <p:blipFill>
          <a:blip r:embed="rId3"/>
          <a:stretch>
            <a:fillRect/>
          </a:stretch>
        </p:blipFill>
        <p:spPr>
          <a:xfrm>
            <a:off x="4618093" y="3946534"/>
            <a:ext cx="3018384" cy="2105349"/>
          </a:xfrm>
          <a:prstGeom prst="rect">
            <a:avLst/>
          </a:prstGeom>
        </p:spPr>
      </p:pic>
      <p:pic>
        <p:nvPicPr>
          <p:cNvPr id="7" name="Imagem 6"/>
          <p:cNvPicPr>
            <a:picLocks noChangeAspect="1"/>
          </p:cNvPicPr>
          <p:nvPr/>
        </p:nvPicPr>
        <p:blipFill>
          <a:blip r:embed="rId4"/>
          <a:stretch>
            <a:fillRect/>
          </a:stretch>
        </p:blipFill>
        <p:spPr>
          <a:xfrm>
            <a:off x="296562" y="3613405"/>
            <a:ext cx="3874167" cy="2083040"/>
          </a:xfrm>
          <a:prstGeom prst="rect">
            <a:avLst/>
          </a:prstGeom>
        </p:spPr>
      </p:pic>
      <p:sp>
        <p:nvSpPr>
          <p:cNvPr id="2" name="Título 1"/>
          <p:cNvSpPr>
            <a:spLocks noGrp="1"/>
          </p:cNvSpPr>
          <p:nvPr>
            <p:ph type="title"/>
          </p:nvPr>
        </p:nvSpPr>
        <p:spPr/>
        <p:txBody>
          <a:bodyPr>
            <a:normAutofit/>
          </a:bodyPr>
          <a:lstStyle/>
          <a:p>
            <a:r>
              <a:rPr lang="pt-PT" sz="2400" dirty="0" smtClean="0"/>
              <a:t>3. </a:t>
            </a:r>
            <a:r>
              <a:rPr lang="pt-PT" sz="2400" dirty="0"/>
              <a:t>Balastros</a:t>
            </a:r>
          </a:p>
        </p:txBody>
      </p:sp>
    </p:spTree>
    <p:extLst>
      <p:ext uri="{BB962C8B-B14F-4D97-AF65-F5344CB8AC3E}">
        <p14:creationId xmlns:p14="http://schemas.microsoft.com/office/powerpoint/2010/main" val="22157890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294640" y="1228948"/>
            <a:ext cx="8585200" cy="2564805"/>
          </a:xfrm>
          <a:prstGeom prst="rect">
            <a:avLst/>
          </a:prstGeom>
        </p:spPr>
        <p:txBody>
          <a:bodyPr wrap="square">
            <a:spAutoFit/>
          </a:bodyPr>
          <a:lstStyle/>
          <a:p>
            <a:pPr algn="just">
              <a:spcAft>
                <a:spcPts val="450"/>
              </a:spcAft>
            </a:pPr>
            <a:r>
              <a:rPr lang="pt-PT" sz="1600" b="1" dirty="0" smtClean="0">
                <a:solidFill>
                  <a:prstClr val="black"/>
                </a:solidFill>
              </a:rPr>
              <a:t>Balastros eletrónicos</a:t>
            </a:r>
            <a:endParaRPr lang="pt-PT" sz="1600" dirty="0" smtClean="0">
              <a:solidFill>
                <a:prstClr val="black"/>
              </a:solidFill>
            </a:endParaRPr>
          </a:p>
          <a:p>
            <a:pPr marL="285750" indent="-285750" algn="just">
              <a:spcAft>
                <a:spcPts val="450"/>
              </a:spcAft>
              <a:buFont typeface="Arial" panose="020B0604020202020204" pitchFamily="34" charset="0"/>
              <a:buChar char="•"/>
            </a:pPr>
            <a:r>
              <a:rPr lang="pt-PT" sz="1600" dirty="0" smtClean="0">
                <a:solidFill>
                  <a:prstClr val="black"/>
                </a:solidFill>
              </a:rPr>
              <a:t>Controlam a voltagem de arranque e a corrente de funcionamento das lâmpadas de descarga de gás.</a:t>
            </a:r>
          </a:p>
          <a:p>
            <a:pPr marL="285750" indent="-285750" algn="just">
              <a:spcAft>
                <a:spcPts val="450"/>
              </a:spcAft>
              <a:buFont typeface="Arial" panose="020B0604020202020204" pitchFamily="34" charset="0"/>
              <a:buChar char="•"/>
            </a:pPr>
            <a:r>
              <a:rPr lang="pt-PT" sz="1600" dirty="0" smtClean="0">
                <a:solidFill>
                  <a:prstClr val="black"/>
                </a:solidFill>
              </a:rPr>
              <a:t>Utilizar tecnologia de estado sólido para funcionar em frequências muito mais elevadas (cerca 30 kHz) resulta na conservação de energia através de uma perda baixa de potencia (quando comparando com os balastros magnéticos) e uma maior eficiência da lâmpada.</a:t>
            </a:r>
          </a:p>
          <a:p>
            <a:pPr marL="285750" indent="-285750" algn="just">
              <a:spcAft>
                <a:spcPts val="450"/>
              </a:spcAft>
              <a:buFont typeface="Arial" panose="020B0604020202020204" pitchFamily="34" charset="0"/>
              <a:buChar char="•"/>
            </a:pPr>
            <a:r>
              <a:rPr lang="pt-PT" sz="1600" dirty="0" smtClean="0">
                <a:solidFill>
                  <a:prstClr val="black"/>
                </a:solidFill>
              </a:rPr>
              <a:t>Estes balastros também podem melhorar os valores </a:t>
            </a:r>
            <a:r>
              <a:rPr lang="pt-PT" sz="1600" dirty="0" smtClean="0">
                <a:solidFill>
                  <a:prstClr val="black"/>
                </a:solidFill>
              </a:rPr>
              <a:t>do </a:t>
            </a:r>
          </a:p>
          <a:p>
            <a:pPr lvl="1" algn="just">
              <a:spcAft>
                <a:spcPts val="450"/>
              </a:spcAft>
            </a:pPr>
            <a:r>
              <a:rPr lang="pt-PT" sz="1600" dirty="0" smtClean="0">
                <a:solidFill>
                  <a:prstClr val="black"/>
                </a:solidFill>
              </a:rPr>
              <a:t>fator </a:t>
            </a:r>
            <a:r>
              <a:rPr lang="pt-PT" sz="1600" dirty="0" smtClean="0">
                <a:solidFill>
                  <a:prstClr val="black"/>
                </a:solidFill>
              </a:rPr>
              <a:t>de potência </a:t>
            </a:r>
            <a:r>
              <a:rPr lang="pt-PT" sz="1600" dirty="0" smtClean="0">
                <a:solidFill>
                  <a:prstClr val="black"/>
                </a:solidFill>
              </a:rPr>
              <a:t>para próximo de </a:t>
            </a:r>
            <a:r>
              <a:rPr lang="pt-PT" sz="1600" dirty="0" smtClean="0">
                <a:solidFill>
                  <a:prstClr val="black"/>
                </a:solidFill>
              </a:rPr>
              <a:t>1.</a:t>
            </a:r>
            <a:endParaRPr lang="pt-PT" sz="1600" dirty="0">
              <a:solidFill>
                <a:prstClr val="black"/>
              </a:solidFill>
            </a:endParaRPr>
          </a:p>
        </p:txBody>
      </p:sp>
      <p:pic>
        <p:nvPicPr>
          <p:cNvPr id="3" name="Imagem 2"/>
          <p:cNvPicPr>
            <a:picLocks noChangeAspect="1"/>
          </p:cNvPicPr>
          <p:nvPr/>
        </p:nvPicPr>
        <p:blipFill>
          <a:blip r:embed="rId3"/>
          <a:stretch>
            <a:fillRect/>
          </a:stretch>
        </p:blipFill>
        <p:spPr>
          <a:xfrm>
            <a:off x="540530" y="4285313"/>
            <a:ext cx="2746718" cy="1921444"/>
          </a:xfrm>
          <a:prstGeom prst="rect">
            <a:avLst/>
          </a:prstGeom>
        </p:spPr>
      </p:pic>
      <p:pic>
        <p:nvPicPr>
          <p:cNvPr id="4" name="Imagem 3"/>
          <p:cNvPicPr>
            <a:picLocks noChangeAspect="1"/>
          </p:cNvPicPr>
          <p:nvPr/>
        </p:nvPicPr>
        <p:blipFill>
          <a:blip r:embed="rId4"/>
          <a:stretch>
            <a:fillRect/>
          </a:stretch>
        </p:blipFill>
        <p:spPr>
          <a:xfrm>
            <a:off x="3287248" y="4249570"/>
            <a:ext cx="2350411" cy="1706224"/>
          </a:xfrm>
          <a:prstGeom prst="rect">
            <a:avLst/>
          </a:prstGeom>
        </p:spPr>
      </p:pic>
      <p:sp>
        <p:nvSpPr>
          <p:cNvPr id="2" name="Título 1"/>
          <p:cNvSpPr>
            <a:spLocks noGrp="1"/>
          </p:cNvSpPr>
          <p:nvPr>
            <p:ph type="title"/>
          </p:nvPr>
        </p:nvSpPr>
        <p:spPr/>
        <p:txBody>
          <a:bodyPr>
            <a:normAutofit/>
          </a:bodyPr>
          <a:lstStyle/>
          <a:p>
            <a:r>
              <a:rPr lang="pt-PT" sz="2400" dirty="0"/>
              <a:t>3. Balastros</a:t>
            </a:r>
          </a:p>
        </p:txBody>
      </p:sp>
      <p:graphicFrame>
        <p:nvGraphicFramePr>
          <p:cNvPr id="8" name="Table 13">
            <a:extLst>
              <a:ext uri="{FF2B5EF4-FFF2-40B4-BE49-F238E27FC236}">
                <a16:creationId xmlns:a16="http://schemas.microsoft.com/office/drawing/2014/main" id="{E29A95E8-ED8C-43D2-93A7-F8B73D16CB42}"/>
              </a:ext>
            </a:extLst>
          </p:cNvPr>
          <p:cNvGraphicFramePr>
            <a:graphicFrameLocks noGrp="1"/>
          </p:cNvGraphicFramePr>
          <p:nvPr>
            <p:extLst>
              <p:ext uri="{D42A27DB-BD31-4B8C-83A1-F6EECF244321}">
                <p14:modId xmlns:p14="http://schemas.microsoft.com/office/powerpoint/2010/main" val="111018405"/>
              </p:ext>
            </p:extLst>
          </p:nvPr>
        </p:nvGraphicFramePr>
        <p:xfrm>
          <a:off x="6016431" y="3430135"/>
          <a:ext cx="2063212" cy="3345094"/>
        </p:xfrm>
        <a:graphic>
          <a:graphicData uri="http://schemas.openxmlformats.org/drawingml/2006/table">
            <a:tbl>
              <a:tblPr firstRow="1" bandRow="1">
                <a:tableStyleId>{2D5ABB26-0587-4C30-8999-92F81FD0307C}</a:tableStyleId>
              </a:tblPr>
              <a:tblGrid>
                <a:gridCol w="2063212">
                  <a:extLst>
                    <a:ext uri="{9D8B030D-6E8A-4147-A177-3AD203B41FA5}">
                      <a16:colId xmlns:a16="http://schemas.microsoft.com/office/drawing/2014/main" val="20000"/>
                    </a:ext>
                  </a:extLst>
                </a:gridCol>
              </a:tblGrid>
              <a:tr h="434340">
                <a:tc>
                  <a:txBody>
                    <a:bodyPr/>
                    <a:lstStyle/>
                    <a:p>
                      <a:pPr algn="l"/>
                      <a:r>
                        <a:rPr lang="pt-PT" sz="1200" b="1" dirty="0" smtClean="0">
                          <a:solidFill>
                            <a:schemeClr val="bg1"/>
                          </a:solidFill>
                        </a:rPr>
                        <a:t>Classes de Eficiência dos Balastros</a:t>
                      </a:r>
                      <a:endParaRPr lang="pt-PT" sz="1200" b="1" dirty="0">
                        <a:solidFill>
                          <a:schemeClr val="bg1"/>
                        </a:solidFill>
                      </a:endParaRPr>
                    </a:p>
                  </a:txBody>
                  <a:tcPr marL="68580" marR="68580" marT="34290" marB="34290" anchor="ctr">
                    <a:solidFill>
                      <a:schemeClr val="tx2"/>
                    </a:solidFill>
                  </a:tcPr>
                </a:tc>
                <a:extLst>
                  <a:ext uri="{0D108BD9-81ED-4DB2-BD59-A6C34878D82A}">
                    <a16:rowId xmlns:a16="http://schemas.microsoft.com/office/drawing/2014/main" val="10000"/>
                  </a:ext>
                </a:extLst>
              </a:tr>
              <a:tr h="617220">
                <a:tc>
                  <a:txBody>
                    <a:bodyPr/>
                    <a:lstStyle/>
                    <a:p>
                      <a:r>
                        <a:rPr lang="pt-PT" sz="1200" dirty="0" smtClean="0"/>
                        <a:t>Classe </a:t>
                      </a:r>
                      <a:r>
                        <a:rPr lang="pt-PT" sz="1200" dirty="0"/>
                        <a:t>A1</a:t>
                      </a:r>
                      <a:endParaRPr lang="pt-PT" sz="1200" baseline="0" dirty="0"/>
                    </a:p>
                    <a:p>
                      <a:r>
                        <a:rPr lang="pt-PT" sz="1200" dirty="0" smtClean="0">
                          <a:solidFill>
                            <a:schemeClr val="tx1">
                              <a:lumMod val="65000"/>
                              <a:lumOff val="35000"/>
                            </a:schemeClr>
                          </a:solidFill>
                        </a:rPr>
                        <a:t>Balastros eletrónicos reguladores</a:t>
                      </a:r>
                      <a:endParaRPr lang="pt-PT" sz="1200" baseline="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1"/>
                  </a:ext>
                </a:extLst>
              </a:tr>
              <a:tr h="617220">
                <a:tc>
                  <a:txBody>
                    <a:bodyPr/>
                    <a:lstStyle/>
                    <a:p>
                      <a:r>
                        <a:rPr lang="pt-PT" sz="1200" dirty="0" smtClean="0"/>
                        <a:t>Classe </a:t>
                      </a:r>
                      <a:r>
                        <a:rPr lang="pt-PT" sz="1200" dirty="0"/>
                        <a:t>A2</a:t>
                      </a:r>
                    </a:p>
                    <a:p>
                      <a:r>
                        <a:rPr lang="pt-PT" sz="1200" dirty="0" smtClean="0">
                          <a:solidFill>
                            <a:schemeClr val="tx1">
                              <a:lumMod val="65000"/>
                              <a:lumOff val="35000"/>
                            </a:schemeClr>
                          </a:solidFill>
                        </a:rPr>
                        <a:t>Balastros</a:t>
                      </a:r>
                      <a:r>
                        <a:rPr lang="pt-PT" sz="1200" baseline="0" dirty="0" smtClean="0">
                          <a:solidFill>
                            <a:schemeClr val="tx1">
                              <a:lumMod val="65000"/>
                              <a:lumOff val="35000"/>
                            </a:schemeClr>
                          </a:solidFill>
                        </a:rPr>
                        <a:t> eletrónicos com perdas reduzidas</a:t>
                      </a:r>
                      <a:endParaRPr lang="pt-PT" sz="120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2"/>
                  </a:ext>
                </a:extLst>
              </a:tr>
              <a:tr h="441874">
                <a:tc>
                  <a:txBody>
                    <a:bodyPr/>
                    <a:lstStyle/>
                    <a:p>
                      <a:r>
                        <a:rPr lang="pt-PT" sz="1200" dirty="0" smtClean="0">
                          <a:solidFill>
                            <a:schemeClr val="tx1"/>
                          </a:solidFill>
                        </a:rPr>
                        <a:t>Classe </a:t>
                      </a:r>
                      <a:r>
                        <a:rPr lang="pt-PT" sz="1200" dirty="0">
                          <a:solidFill>
                            <a:schemeClr val="tx1"/>
                          </a:solidFill>
                        </a:rPr>
                        <a:t>A3</a:t>
                      </a:r>
                    </a:p>
                    <a:p>
                      <a:r>
                        <a:rPr lang="pt-PT" sz="1200" dirty="0" smtClean="0">
                          <a:solidFill>
                            <a:schemeClr val="tx1">
                              <a:lumMod val="65000"/>
                              <a:lumOff val="35000"/>
                            </a:schemeClr>
                          </a:solidFill>
                        </a:rPr>
                        <a:t>Balastros eletrónicos</a:t>
                      </a:r>
                      <a:endParaRPr lang="pt-PT" sz="120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3"/>
                  </a:ext>
                </a:extLst>
              </a:tr>
              <a:tr h="617220">
                <a:tc>
                  <a:txBody>
                    <a:bodyPr/>
                    <a:lstStyle/>
                    <a:p>
                      <a:r>
                        <a:rPr lang="pt-PT" sz="1200" dirty="0" smtClean="0">
                          <a:solidFill>
                            <a:schemeClr val="tx1"/>
                          </a:solidFill>
                        </a:rPr>
                        <a:t>Classe </a:t>
                      </a:r>
                      <a:r>
                        <a:rPr lang="pt-PT" sz="1200" dirty="0">
                          <a:solidFill>
                            <a:schemeClr val="tx1"/>
                          </a:solidFill>
                        </a:rPr>
                        <a:t>B1</a:t>
                      </a:r>
                    </a:p>
                    <a:p>
                      <a:r>
                        <a:rPr lang="pt-PT" sz="1200" dirty="0" smtClean="0">
                          <a:solidFill>
                            <a:schemeClr val="tx1">
                              <a:lumMod val="65000"/>
                              <a:lumOff val="35000"/>
                            </a:schemeClr>
                          </a:solidFill>
                        </a:rPr>
                        <a:t>Balastros magnéticos com perdas muito baixas</a:t>
                      </a:r>
                      <a:endParaRPr lang="pt-PT" sz="120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4"/>
                  </a:ext>
                </a:extLst>
              </a:tr>
              <a:tr h="617220">
                <a:tc>
                  <a:txBody>
                    <a:bodyPr/>
                    <a:lstStyle/>
                    <a:p>
                      <a:r>
                        <a:rPr lang="pt-PT" sz="1200" dirty="0" smtClean="0">
                          <a:solidFill>
                            <a:schemeClr val="tx1"/>
                          </a:solidFill>
                        </a:rPr>
                        <a:t>Classe </a:t>
                      </a:r>
                      <a:r>
                        <a:rPr lang="pt-PT" sz="1200" dirty="0">
                          <a:solidFill>
                            <a:schemeClr val="tx1"/>
                          </a:solidFill>
                        </a:rPr>
                        <a:t>B2</a:t>
                      </a:r>
                    </a:p>
                    <a:p>
                      <a:r>
                        <a:rPr lang="pt-PT" sz="1200" dirty="0" smtClean="0">
                          <a:solidFill>
                            <a:schemeClr val="tx1">
                              <a:lumMod val="65000"/>
                              <a:lumOff val="35000"/>
                            </a:schemeClr>
                          </a:solidFill>
                        </a:rPr>
                        <a:t>Balastros magnéticos com perdas baixas</a:t>
                      </a:r>
                      <a:endParaRPr lang="pt-PT" sz="120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1599263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33D1CB9-232E-4FE3-A391-645BA6C09BA3}"/>
              </a:ext>
            </a:extLst>
          </p:cNvPr>
          <p:cNvSpPr>
            <a:spLocks noGrp="1"/>
          </p:cNvSpPr>
          <p:nvPr>
            <p:ph idx="1"/>
          </p:nvPr>
        </p:nvSpPr>
        <p:spPr/>
        <p:txBody>
          <a:bodyPr>
            <a:normAutofit/>
          </a:bodyPr>
          <a:lstStyle/>
          <a:p>
            <a:r>
              <a:rPr lang="pt-PT" sz="1800" b="1" dirty="0" smtClean="0"/>
              <a:t>Balastros magnéticos</a:t>
            </a:r>
          </a:p>
          <a:p>
            <a:pPr marL="285750" indent="-285750">
              <a:buFont typeface="Arial" panose="020B0604020202020204" pitchFamily="34" charset="0"/>
              <a:buChar char="•"/>
            </a:pPr>
            <a:r>
              <a:rPr lang="pt-PT" sz="1800" dirty="0" smtClean="0">
                <a:solidFill>
                  <a:prstClr val="black"/>
                </a:solidFill>
                <a:latin typeface="Calibri"/>
              </a:rPr>
              <a:t>Utilizam uma reactância magnética para controlar a corrente elétrica e arrancar </a:t>
            </a:r>
            <a:r>
              <a:rPr lang="pt-PT" sz="1800" dirty="0" smtClean="0">
                <a:solidFill>
                  <a:prstClr val="black"/>
                </a:solidFill>
                <a:latin typeface="Calibri"/>
              </a:rPr>
              <a:t>a </a:t>
            </a:r>
            <a:r>
              <a:rPr lang="pt-PT" sz="1800" dirty="0" smtClean="0">
                <a:solidFill>
                  <a:prstClr val="black"/>
                </a:solidFill>
                <a:latin typeface="Calibri"/>
              </a:rPr>
              <a:t>lâmpada</a:t>
            </a:r>
          </a:p>
          <a:p>
            <a:pPr marL="285750" indent="-285750">
              <a:buFont typeface="Arial" panose="020B0604020202020204" pitchFamily="34" charset="0"/>
              <a:buChar char="•"/>
            </a:pPr>
            <a:r>
              <a:rPr lang="pt-PT" sz="1800" dirty="0">
                <a:solidFill>
                  <a:prstClr val="black"/>
                </a:solidFill>
                <a:latin typeface="Calibri"/>
              </a:rPr>
              <a:t>São uma tecnologia antiga, com um núcleo </a:t>
            </a:r>
            <a:r>
              <a:rPr lang="pt-PT" sz="1800" dirty="0" smtClean="0">
                <a:solidFill>
                  <a:prstClr val="black"/>
                </a:solidFill>
                <a:latin typeface="Calibri"/>
              </a:rPr>
              <a:t>ferromagnético e enrolamentos de cobre</a:t>
            </a:r>
            <a:r>
              <a:rPr lang="pt-PT" sz="1800" dirty="0">
                <a:solidFill>
                  <a:prstClr val="black"/>
                </a:solidFill>
                <a:latin typeface="Calibri"/>
              </a:rPr>
              <a:t>. </a:t>
            </a:r>
            <a:r>
              <a:rPr lang="pt-PT" sz="1800" dirty="0" smtClean="0">
                <a:solidFill>
                  <a:prstClr val="black"/>
                </a:solidFill>
                <a:latin typeface="Calibri"/>
              </a:rPr>
              <a:t>As perdas </a:t>
            </a:r>
            <a:r>
              <a:rPr lang="pt-PT" sz="1800" dirty="0">
                <a:solidFill>
                  <a:prstClr val="black"/>
                </a:solidFill>
                <a:latin typeface="Calibri"/>
              </a:rPr>
              <a:t>de Joule que ocorrem nos </a:t>
            </a:r>
            <a:r>
              <a:rPr lang="pt-PT" sz="1800" dirty="0" smtClean="0">
                <a:solidFill>
                  <a:prstClr val="black"/>
                </a:solidFill>
                <a:latin typeface="Calibri"/>
              </a:rPr>
              <a:t>fios de </a:t>
            </a:r>
            <a:r>
              <a:rPr lang="pt-PT" sz="1800" dirty="0">
                <a:solidFill>
                  <a:prstClr val="black"/>
                </a:solidFill>
                <a:latin typeface="Calibri"/>
              </a:rPr>
              <a:t>cobre e perdas magnéticas no núcleo de ferro, aumentam as perdas de potência entre 10 e 25%. </a:t>
            </a:r>
            <a:r>
              <a:rPr lang="pt-PT" sz="1800" dirty="0" smtClean="0">
                <a:solidFill>
                  <a:prstClr val="black"/>
                </a:solidFill>
                <a:latin typeface="Calibri"/>
              </a:rPr>
              <a:t>Este </a:t>
            </a:r>
            <a:r>
              <a:rPr lang="pt-PT" sz="1800" dirty="0">
                <a:solidFill>
                  <a:prstClr val="black"/>
                </a:solidFill>
                <a:latin typeface="Calibri"/>
              </a:rPr>
              <a:t>valor dependerá da dimensão </a:t>
            </a:r>
            <a:r>
              <a:rPr lang="pt-PT" sz="1800" dirty="0" smtClean="0">
                <a:solidFill>
                  <a:prstClr val="black"/>
                </a:solidFill>
                <a:latin typeface="Calibri"/>
              </a:rPr>
              <a:t>e </a:t>
            </a:r>
            <a:r>
              <a:rPr lang="pt-PT" sz="1800" dirty="0">
                <a:solidFill>
                  <a:prstClr val="black"/>
                </a:solidFill>
                <a:latin typeface="Calibri"/>
              </a:rPr>
              <a:t>da </a:t>
            </a:r>
            <a:r>
              <a:rPr lang="pt-PT" sz="1800" dirty="0" smtClean="0">
                <a:solidFill>
                  <a:prstClr val="black"/>
                </a:solidFill>
                <a:latin typeface="Calibri"/>
              </a:rPr>
              <a:t>construção do balastro. </a:t>
            </a:r>
          </a:p>
          <a:p>
            <a:endParaRPr lang="pt-PT" sz="1800" b="1" dirty="0" smtClean="0"/>
          </a:p>
          <a:p>
            <a:endParaRPr lang="pt-PT" sz="1800" b="1" dirty="0" smtClean="0"/>
          </a:p>
          <a:p>
            <a:endParaRPr lang="pt-PT" sz="1800" b="1" dirty="0"/>
          </a:p>
        </p:txBody>
      </p:sp>
      <p:sp>
        <p:nvSpPr>
          <p:cNvPr id="3" name="Título 2">
            <a:extLst>
              <a:ext uri="{FF2B5EF4-FFF2-40B4-BE49-F238E27FC236}">
                <a16:creationId xmlns:a16="http://schemas.microsoft.com/office/drawing/2014/main" id="{423F075C-6645-4857-955E-67394E6748F6}"/>
              </a:ext>
            </a:extLst>
          </p:cNvPr>
          <p:cNvSpPr>
            <a:spLocks noGrp="1"/>
          </p:cNvSpPr>
          <p:nvPr>
            <p:ph type="title"/>
          </p:nvPr>
        </p:nvSpPr>
        <p:spPr/>
        <p:txBody>
          <a:bodyPr>
            <a:normAutofit/>
          </a:bodyPr>
          <a:lstStyle/>
          <a:p>
            <a:r>
              <a:rPr lang="pt-PT" sz="2400" dirty="0"/>
              <a:t>3. Balastros</a:t>
            </a:r>
          </a:p>
        </p:txBody>
      </p:sp>
      <p:pic>
        <p:nvPicPr>
          <p:cNvPr id="4" name="Imagem 3">
            <a:extLst>
              <a:ext uri="{FF2B5EF4-FFF2-40B4-BE49-F238E27FC236}">
                <a16:creationId xmlns:a16="http://schemas.microsoft.com/office/drawing/2014/main" id="{B8AC8E91-842F-4FF1-9CF9-2F6A764463AB}"/>
              </a:ext>
            </a:extLst>
          </p:cNvPr>
          <p:cNvPicPr>
            <a:picLocks noChangeAspect="1"/>
          </p:cNvPicPr>
          <p:nvPr/>
        </p:nvPicPr>
        <p:blipFill>
          <a:blip r:embed="rId3"/>
          <a:stretch>
            <a:fillRect/>
          </a:stretch>
        </p:blipFill>
        <p:spPr>
          <a:xfrm>
            <a:off x="771999" y="4114800"/>
            <a:ext cx="4633615" cy="1924867"/>
          </a:xfrm>
          <a:prstGeom prst="rect">
            <a:avLst/>
          </a:prstGeom>
        </p:spPr>
      </p:pic>
    </p:spTree>
    <p:extLst>
      <p:ext uri="{BB962C8B-B14F-4D97-AF65-F5344CB8AC3E}">
        <p14:creationId xmlns:p14="http://schemas.microsoft.com/office/powerpoint/2010/main" val="4011653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sz="2400" dirty="0" smtClean="0">
                <a:solidFill>
                  <a:schemeClr val="tx1"/>
                </a:solidFill>
              </a:rPr>
              <a:t>1. Tipo de lâmpadas</a:t>
            </a:r>
            <a:endParaRPr lang="pt-PT" sz="2400" dirty="0">
              <a:solidFill>
                <a:schemeClr val="tx1"/>
              </a:solidFill>
            </a:endParaRPr>
          </a:p>
        </p:txBody>
      </p:sp>
      <p:graphicFrame>
        <p:nvGraphicFramePr>
          <p:cNvPr id="3" name="Diagrama 2">
            <a:extLst>
              <a:ext uri="{FF2B5EF4-FFF2-40B4-BE49-F238E27FC236}">
                <a16:creationId xmlns:a16="http://schemas.microsoft.com/office/drawing/2014/main" id="{32CAD0EA-B182-4DE1-B888-954DD6593088}"/>
              </a:ext>
            </a:extLst>
          </p:cNvPr>
          <p:cNvGraphicFramePr/>
          <p:nvPr>
            <p:extLst>
              <p:ext uri="{D42A27DB-BD31-4B8C-83A1-F6EECF244321}">
                <p14:modId xmlns:p14="http://schemas.microsoft.com/office/powerpoint/2010/main" val="2977146224"/>
              </p:ext>
            </p:extLst>
          </p:nvPr>
        </p:nvGraphicFramePr>
        <p:xfrm>
          <a:off x="206829" y="1396999"/>
          <a:ext cx="8479971" cy="47207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3424845" y="6117771"/>
            <a:ext cx="4854632" cy="646331"/>
          </a:xfrm>
          <a:prstGeom prst="rect">
            <a:avLst/>
          </a:prstGeom>
          <a:noFill/>
        </p:spPr>
        <p:txBody>
          <a:bodyPr wrap="square" rtlCol="0">
            <a:spAutoFit/>
          </a:bodyPr>
          <a:lstStyle/>
          <a:p>
            <a:pPr marL="1163638" indent="-1163638">
              <a:tabLst>
                <a:tab pos="1163638" algn="l"/>
              </a:tabLst>
            </a:pPr>
            <a:r>
              <a:rPr lang="pt-PT" b="1" dirty="0" smtClean="0">
                <a:solidFill>
                  <a:srgbClr val="0070C0"/>
                </a:solidFill>
              </a:rPr>
              <a:t>Em azul</a:t>
            </a:r>
            <a:r>
              <a:rPr lang="pt-PT" dirty="0" smtClean="0">
                <a:solidFill>
                  <a:srgbClr val="0070C0"/>
                </a:solidFill>
              </a:rPr>
              <a:t>– Tipo de lâmpadas tipicamente utilizadas para iluminação exterior</a:t>
            </a:r>
            <a:endParaRPr lang="pt-PT" dirty="0">
              <a:solidFill>
                <a:srgbClr val="0070C0"/>
              </a:solidFill>
            </a:endParaRPr>
          </a:p>
        </p:txBody>
      </p:sp>
    </p:spTree>
    <p:extLst>
      <p:ext uri="{BB962C8B-B14F-4D97-AF65-F5344CB8AC3E}">
        <p14:creationId xmlns:p14="http://schemas.microsoft.com/office/powerpoint/2010/main" val="839219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33D1CB9-232E-4FE3-A391-645BA6C09BA3}"/>
              </a:ext>
            </a:extLst>
          </p:cNvPr>
          <p:cNvSpPr>
            <a:spLocks noGrp="1"/>
          </p:cNvSpPr>
          <p:nvPr>
            <p:ph idx="1"/>
          </p:nvPr>
        </p:nvSpPr>
        <p:spPr/>
        <p:txBody>
          <a:bodyPr>
            <a:normAutofit/>
          </a:bodyPr>
          <a:lstStyle/>
          <a:p>
            <a:endParaRPr lang="pt-PT" sz="1800" b="1" dirty="0"/>
          </a:p>
          <a:p>
            <a:endParaRPr lang="pt-PT" sz="1800" b="1" dirty="0"/>
          </a:p>
        </p:txBody>
      </p:sp>
      <p:sp>
        <p:nvSpPr>
          <p:cNvPr id="3" name="Título 2">
            <a:extLst>
              <a:ext uri="{FF2B5EF4-FFF2-40B4-BE49-F238E27FC236}">
                <a16:creationId xmlns:a16="http://schemas.microsoft.com/office/drawing/2014/main" id="{423F075C-6645-4857-955E-67394E6748F6}"/>
              </a:ext>
            </a:extLst>
          </p:cNvPr>
          <p:cNvSpPr>
            <a:spLocks noGrp="1"/>
          </p:cNvSpPr>
          <p:nvPr>
            <p:ph type="title"/>
          </p:nvPr>
        </p:nvSpPr>
        <p:spPr/>
        <p:txBody>
          <a:bodyPr>
            <a:normAutofit/>
          </a:bodyPr>
          <a:lstStyle/>
          <a:p>
            <a:r>
              <a:rPr lang="pt-PT" sz="2400" dirty="0"/>
              <a:t>3. Balastros</a:t>
            </a:r>
          </a:p>
        </p:txBody>
      </p:sp>
      <p:sp>
        <p:nvSpPr>
          <p:cNvPr id="7" name="Rectangle 6"/>
          <p:cNvSpPr/>
          <p:nvPr/>
        </p:nvSpPr>
        <p:spPr>
          <a:xfrm>
            <a:off x="2852693" y="1270462"/>
            <a:ext cx="5957010" cy="5262979"/>
          </a:xfrm>
          <a:prstGeom prst="rect">
            <a:avLst/>
          </a:prstGeom>
        </p:spPr>
        <p:txBody>
          <a:bodyPr wrap="square">
            <a:spAutoFit/>
          </a:bodyPr>
          <a:lstStyle/>
          <a:p>
            <a:r>
              <a:rPr lang="pt-PT" sz="1600" dirty="0" smtClean="0"/>
              <a:t>Os balastros reguladores são classificados como A1 caso cumpram os seguintes requisitos:</a:t>
            </a:r>
          </a:p>
          <a:p>
            <a:r>
              <a:rPr lang="pt-PT" sz="1600" dirty="0"/>
              <a:t>- na configuração </a:t>
            </a:r>
            <a:r>
              <a:rPr lang="pt-PT" sz="1600" dirty="0" smtClean="0"/>
              <a:t>100% de </a:t>
            </a:r>
            <a:r>
              <a:rPr lang="pt-PT" sz="1600" dirty="0"/>
              <a:t>saída de </a:t>
            </a:r>
            <a:r>
              <a:rPr lang="pt-PT" sz="1600" dirty="0" smtClean="0"/>
              <a:t>luz, </a:t>
            </a:r>
            <a:r>
              <a:rPr lang="pt-PT" sz="1600" dirty="0"/>
              <a:t>o balastro cumpre pelo menos </a:t>
            </a:r>
            <a:r>
              <a:rPr lang="pt-PT" sz="1600" dirty="0" smtClean="0"/>
              <a:t>as exigências pertencentes </a:t>
            </a:r>
            <a:r>
              <a:rPr lang="pt-PT" sz="1600" dirty="0"/>
              <a:t>à A3;</a:t>
            </a:r>
          </a:p>
          <a:p>
            <a:r>
              <a:rPr lang="pt-PT" sz="1600" dirty="0"/>
              <a:t>- </a:t>
            </a:r>
            <a:r>
              <a:rPr lang="pt-PT" sz="1600" dirty="0" smtClean="0"/>
              <a:t>numa </a:t>
            </a:r>
            <a:r>
              <a:rPr lang="pt-PT" sz="1600" dirty="0"/>
              <a:t>configuração </a:t>
            </a:r>
            <a:r>
              <a:rPr lang="pt-PT" sz="1600" dirty="0" smtClean="0"/>
              <a:t>de</a:t>
            </a:r>
            <a:r>
              <a:rPr lang="pt-PT" sz="1600" dirty="0"/>
              <a:t>25%</a:t>
            </a:r>
            <a:r>
              <a:rPr lang="pt-PT" sz="1600" dirty="0" smtClean="0"/>
              <a:t> </a:t>
            </a:r>
            <a:r>
              <a:rPr lang="pt-PT" sz="1600" dirty="0"/>
              <a:t>saída de </a:t>
            </a:r>
            <a:r>
              <a:rPr lang="pt-PT" sz="1600" dirty="0" smtClean="0"/>
              <a:t>luz, </a:t>
            </a:r>
            <a:r>
              <a:rPr lang="pt-PT" sz="1600" dirty="0"/>
              <a:t>a potência de entrada total é igual ou inferior a 50% da potência na configuração 100</a:t>
            </a:r>
            <a:r>
              <a:rPr lang="pt-PT" sz="1600" dirty="0" smtClean="0"/>
              <a:t>% de </a:t>
            </a:r>
            <a:r>
              <a:rPr lang="pt-PT" sz="1600" dirty="0"/>
              <a:t>saída de </a:t>
            </a:r>
            <a:r>
              <a:rPr lang="pt-PT" sz="1600" dirty="0" smtClean="0"/>
              <a:t>luz;</a:t>
            </a:r>
            <a:endParaRPr lang="pt-PT" sz="1600" dirty="0"/>
          </a:p>
          <a:p>
            <a:r>
              <a:rPr lang="pt-PT" sz="1600" dirty="0"/>
              <a:t>- o </a:t>
            </a:r>
            <a:r>
              <a:rPr lang="pt-PT" sz="1600" dirty="0" smtClean="0"/>
              <a:t>balastro </a:t>
            </a:r>
            <a:r>
              <a:rPr lang="pt-PT" sz="1600" dirty="0"/>
              <a:t>deve ser capaz de reduzir a saída de luz para 10</a:t>
            </a:r>
            <a:r>
              <a:rPr lang="pt-PT" sz="1600" dirty="0" smtClean="0"/>
              <a:t>%, </a:t>
            </a:r>
            <a:r>
              <a:rPr lang="pt-PT" sz="1600" dirty="0"/>
              <a:t>ou </a:t>
            </a:r>
            <a:r>
              <a:rPr lang="pt-PT" sz="1600" dirty="0" smtClean="0"/>
              <a:t>menos, </a:t>
            </a:r>
            <a:r>
              <a:rPr lang="pt-PT" sz="1600" dirty="0"/>
              <a:t>da saída de luz máxima.</a:t>
            </a:r>
            <a:endParaRPr lang="pt-PT" sz="1600" dirty="0" smtClean="0"/>
          </a:p>
          <a:p>
            <a:endParaRPr lang="pt-PT" sz="1600" dirty="0" smtClean="0"/>
          </a:p>
          <a:p>
            <a:r>
              <a:rPr lang="pt-PT" sz="1600" dirty="0"/>
              <a:t>Os balastros magnéticos em conformidade com as classes de </a:t>
            </a:r>
            <a:r>
              <a:rPr lang="pt-PT" sz="1600" dirty="0" smtClean="0"/>
              <a:t> </a:t>
            </a:r>
            <a:r>
              <a:rPr lang="pt-PT" sz="1600" dirty="0"/>
              <a:t>eficiência energética B1 e B2 possuem um fio de cobre mais espesso e um núcleo </a:t>
            </a:r>
            <a:r>
              <a:rPr lang="pt-PT" sz="1600" dirty="0" smtClean="0"/>
              <a:t>sujeito </a:t>
            </a:r>
            <a:r>
              <a:rPr lang="pt-PT" sz="1600" dirty="0"/>
              <a:t>a menos dissipação de energia reduzindo as perdas internas. </a:t>
            </a:r>
            <a:endParaRPr lang="pt-PT" sz="1600" dirty="0" smtClean="0"/>
          </a:p>
          <a:p>
            <a:endParaRPr lang="pt-PT" sz="1600" dirty="0" smtClean="0"/>
          </a:p>
          <a:p>
            <a:r>
              <a:rPr lang="pt-PT" sz="1600" dirty="0"/>
              <a:t>Os balastros </a:t>
            </a:r>
            <a:r>
              <a:rPr lang="pt-PT" sz="1600" dirty="0" smtClean="0"/>
              <a:t>eletrónicos </a:t>
            </a:r>
            <a:r>
              <a:rPr lang="pt-PT" sz="1600" dirty="0"/>
              <a:t>(A1, A2 e A3) reduzem ainda </a:t>
            </a:r>
            <a:r>
              <a:rPr lang="pt-PT" sz="1600" dirty="0" smtClean="0"/>
              <a:t>o </a:t>
            </a:r>
            <a:r>
              <a:rPr lang="pt-PT" sz="1600" dirty="0"/>
              <a:t>consumo de energia dos circuitos </a:t>
            </a:r>
            <a:r>
              <a:rPr lang="pt-PT" sz="1600" dirty="0" smtClean="0"/>
              <a:t>balastro-lampada</a:t>
            </a:r>
            <a:r>
              <a:rPr lang="pt-PT" sz="1600" dirty="0" smtClean="0"/>
              <a:t> para </a:t>
            </a:r>
            <a:r>
              <a:rPr lang="pt-PT" sz="1600" dirty="0"/>
              <a:t>menos </a:t>
            </a:r>
            <a:r>
              <a:rPr lang="pt-PT" sz="1600" dirty="0" smtClean="0"/>
              <a:t>do que a </a:t>
            </a:r>
            <a:r>
              <a:rPr lang="pt-PT" sz="1600" dirty="0"/>
              <a:t>potência nominal da lâmpada </a:t>
            </a:r>
            <a:r>
              <a:rPr lang="pt-PT" sz="1600" dirty="0"/>
              <a:t>a</a:t>
            </a:r>
            <a:r>
              <a:rPr lang="pt-PT" sz="1600" dirty="0" smtClean="0"/>
              <a:t> </a:t>
            </a:r>
            <a:r>
              <a:rPr lang="pt-PT" sz="1600" dirty="0"/>
              <a:t>50Hz. Isso é causado pelo aumento da eficiência da lâmpada em altas </a:t>
            </a:r>
            <a:r>
              <a:rPr lang="pt-PT" sz="1600" dirty="0" smtClean="0"/>
              <a:t>frequências </a:t>
            </a:r>
            <a:r>
              <a:rPr lang="pt-PT" sz="1600" dirty="0"/>
              <a:t>(&gt; 20kHz), o que leva a cerca de 10% menos de potência da lâmpada e uma diminuição das perdas </a:t>
            </a:r>
            <a:r>
              <a:rPr lang="pt-PT" sz="1600" dirty="0" smtClean="0"/>
              <a:t>do balastro.</a:t>
            </a:r>
            <a:endParaRPr lang="pt-PT" sz="1600" dirty="0"/>
          </a:p>
        </p:txBody>
      </p:sp>
      <p:graphicFrame>
        <p:nvGraphicFramePr>
          <p:cNvPr id="8" name="Table 13">
            <a:extLst>
              <a:ext uri="{FF2B5EF4-FFF2-40B4-BE49-F238E27FC236}">
                <a16:creationId xmlns:a16="http://schemas.microsoft.com/office/drawing/2014/main" id="{E29A95E8-ED8C-43D2-93A7-F8B73D16CB42}"/>
              </a:ext>
            </a:extLst>
          </p:cNvPr>
          <p:cNvGraphicFramePr>
            <a:graphicFrameLocks noGrp="1"/>
          </p:cNvGraphicFramePr>
          <p:nvPr>
            <p:extLst>
              <p:ext uri="{D42A27DB-BD31-4B8C-83A1-F6EECF244321}">
                <p14:modId xmlns:p14="http://schemas.microsoft.com/office/powerpoint/2010/main" val="3704915599"/>
              </p:ext>
            </p:extLst>
          </p:nvPr>
        </p:nvGraphicFramePr>
        <p:xfrm>
          <a:off x="420448" y="1694770"/>
          <a:ext cx="2063212" cy="3345094"/>
        </p:xfrm>
        <a:graphic>
          <a:graphicData uri="http://schemas.openxmlformats.org/drawingml/2006/table">
            <a:tbl>
              <a:tblPr firstRow="1" bandRow="1">
                <a:tableStyleId>{2D5ABB26-0587-4C30-8999-92F81FD0307C}</a:tableStyleId>
              </a:tblPr>
              <a:tblGrid>
                <a:gridCol w="2063212">
                  <a:extLst>
                    <a:ext uri="{9D8B030D-6E8A-4147-A177-3AD203B41FA5}">
                      <a16:colId xmlns:a16="http://schemas.microsoft.com/office/drawing/2014/main" val="20000"/>
                    </a:ext>
                  </a:extLst>
                </a:gridCol>
              </a:tblGrid>
              <a:tr h="434340">
                <a:tc>
                  <a:txBody>
                    <a:bodyPr/>
                    <a:lstStyle/>
                    <a:p>
                      <a:pPr algn="l"/>
                      <a:r>
                        <a:rPr lang="pt-PT" sz="1200" b="1" dirty="0" smtClean="0">
                          <a:solidFill>
                            <a:schemeClr val="bg1"/>
                          </a:solidFill>
                        </a:rPr>
                        <a:t>Classes de Eficiência dos Balastros</a:t>
                      </a:r>
                      <a:endParaRPr lang="pt-PT" sz="1200" b="1" dirty="0">
                        <a:solidFill>
                          <a:schemeClr val="bg1"/>
                        </a:solidFill>
                      </a:endParaRPr>
                    </a:p>
                  </a:txBody>
                  <a:tcPr marL="68580" marR="68580" marT="34290" marB="34290" anchor="ctr">
                    <a:solidFill>
                      <a:schemeClr val="tx2"/>
                    </a:solidFill>
                  </a:tcPr>
                </a:tc>
                <a:extLst>
                  <a:ext uri="{0D108BD9-81ED-4DB2-BD59-A6C34878D82A}">
                    <a16:rowId xmlns:a16="http://schemas.microsoft.com/office/drawing/2014/main" val="10000"/>
                  </a:ext>
                </a:extLst>
              </a:tr>
              <a:tr h="617220">
                <a:tc>
                  <a:txBody>
                    <a:bodyPr/>
                    <a:lstStyle/>
                    <a:p>
                      <a:r>
                        <a:rPr lang="pt-PT" sz="1200" dirty="0" smtClean="0"/>
                        <a:t>Classe </a:t>
                      </a:r>
                      <a:r>
                        <a:rPr lang="pt-PT" sz="1200" dirty="0"/>
                        <a:t>A1</a:t>
                      </a:r>
                      <a:endParaRPr lang="pt-PT" sz="1200" baseline="0" dirty="0"/>
                    </a:p>
                    <a:p>
                      <a:r>
                        <a:rPr lang="pt-PT" sz="1200" dirty="0" smtClean="0">
                          <a:solidFill>
                            <a:schemeClr val="tx1">
                              <a:lumMod val="65000"/>
                              <a:lumOff val="35000"/>
                            </a:schemeClr>
                          </a:solidFill>
                        </a:rPr>
                        <a:t>Balastros eletrónicos reguladores</a:t>
                      </a:r>
                      <a:endParaRPr lang="pt-PT" sz="1200" baseline="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1"/>
                  </a:ext>
                </a:extLst>
              </a:tr>
              <a:tr h="617220">
                <a:tc>
                  <a:txBody>
                    <a:bodyPr/>
                    <a:lstStyle/>
                    <a:p>
                      <a:r>
                        <a:rPr lang="pt-PT" sz="1200" dirty="0" smtClean="0"/>
                        <a:t>Classe </a:t>
                      </a:r>
                      <a:r>
                        <a:rPr lang="pt-PT" sz="1200" dirty="0"/>
                        <a:t>A2</a:t>
                      </a:r>
                    </a:p>
                    <a:p>
                      <a:r>
                        <a:rPr lang="pt-PT" sz="1200" dirty="0" smtClean="0">
                          <a:solidFill>
                            <a:schemeClr val="tx1">
                              <a:lumMod val="65000"/>
                              <a:lumOff val="35000"/>
                            </a:schemeClr>
                          </a:solidFill>
                        </a:rPr>
                        <a:t>Balastros</a:t>
                      </a:r>
                      <a:r>
                        <a:rPr lang="pt-PT" sz="1200" baseline="0" dirty="0" smtClean="0">
                          <a:solidFill>
                            <a:schemeClr val="tx1">
                              <a:lumMod val="65000"/>
                              <a:lumOff val="35000"/>
                            </a:schemeClr>
                          </a:solidFill>
                        </a:rPr>
                        <a:t> eletrónicos com perdas reduzidas</a:t>
                      </a:r>
                      <a:endParaRPr lang="pt-PT" sz="120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2"/>
                  </a:ext>
                </a:extLst>
              </a:tr>
              <a:tr h="441874">
                <a:tc>
                  <a:txBody>
                    <a:bodyPr/>
                    <a:lstStyle/>
                    <a:p>
                      <a:r>
                        <a:rPr lang="pt-PT" sz="1200" dirty="0" smtClean="0">
                          <a:solidFill>
                            <a:schemeClr val="tx1"/>
                          </a:solidFill>
                        </a:rPr>
                        <a:t>Classe </a:t>
                      </a:r>
                      <a:r>
                        <a:rPr lang="pt-PT" sz="1200" dirty="0">
                          <a:solidFill>
                            <a:schemeClr val="tx1"/>
                          </a:solidFill>
                        </a:rPr>
                        <a:t>A3</a:t>
                      </a:r>
                    </a:p>
                    <a:p>
                      <a:r>
                        <a:rPr lang="pt-PT" sz="1200" dirty="0" smtClean="0">
                          <a:solidFill>
                            <a:schemeClr val="tx1">
                              <a:lumMod val="65000"/>
                              <a:lumOff val="35000"/>
                            </a:schemeClr>
                          </a:solidFill>
                        </a:rPr>
                        <a:t>Balastros eletrónicos</a:t>
                      </a:r>
                      <a:endParaRPr lang="pt-PT" sz="120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3"/>
                  </a:ext>
                </a:extLst>
              </a:tr>
              <a:tr h="617220">
                <a:tc>
                  <a:txBody>
                    <a:bodyPr/>
                    <a:lstStyle/>
                    <a:p>
                      <a:r>
                        <a:rPr lang="pt-PT" sz="1200" dirty="0" smtClean="0">
                          <a:solidFill>
                            <a:schemeClr val="tx1"/>
                          </a:solidFill>
                        </a:rPr>
                        <a:t>Classe </a:t>
                      </a:r>
                      <a:r>
                        <a:rPr lang="pt-PT" sz="1200" dirty="0">
                          <a:solidFill>
                            <a:schemeClr val="tx1"/>
                          </a:solidFill>
                        </a:rPr>
                        <a:t>B1</a:t>
                      </a:r>
                    </a:p>
                    <a:p>
                      <a:r>
                        <a:rPr lang="pt-PT" sz="1200" dirty="0" smtClean="0">
                          <a:solidFill>
                            <a:schemeClr val="tx1">
                              <a:lumMod val="65000"/>
                              <a:lumOff val="35000"/>
                            </a:schemeClr>
                          </a:solidFill>
                        </a:rPr>
                        <a:t>Balastros magnéticos com perdas muito baixas</a:t>
                      </a:r>
                      <a:endParaRPr lang="pt-PT" sz="120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4"/>
                  </a:ext>
                </a:extLst>
              </a:tr>
              <a:tr h="617220">
                <a:tc>
                  <a:txBody>
                    <a:bodyPr/>
                    <a:lstStyle/>
                    <a:p>
                      <a:r>
                        <a:rPr lang="pt-PT" sz="1200" dirty="0" smtClean="0">
                          <a:solidFill>
                            <a:schemeClr val="tx1"/>
                          </a:solidFill>
                        </a:rPr>
                        <a:t>Classe </a:t>
                      </a:r>
                      <a:r>
                        <a:rPr lang="pt-PT" sz="1200" dirty="0">
                          <a:solidFill>
                            <a:schemeClr val="tx1"/>
                          </a:solidFill>
                        </a:rPr>
                        <a:t>B2</a:t>
                      </a:r>
                    </a:p>
                    <a:p>
                      <a:r>
                        <a:rPr lang="pt-PT" sz="1200" dirty="0" smtClean="0">
                          <a:solidFill>
                            <a:schemeClr val="tx1">
                              <a:lumMod val="65000"/>
                              <a:lumOff val="35000"/>
                            </a:schemeClr>
                          </a:solidFill>
                        </a:rPr>
                        <a:t>Balastros magnéticos com perdas baixas</a:t>
                      </a:r>
                      <a:endParaRPr lang="pt-PT" sz="1200" dirty="0">
                        <a:solidFill>
                          <a:schemeClr val="tx1">
                            <a:lumMod val="65000"/>
                            <a:lumOff val="35000"/>
                          </a:schemeClr>
                        </a:solidFill>
                      </a:endParaRPr>
                    </a:p>
                  </a:txBody>
                  <a:tcPr marL="68580" marR="68580" marT="34290" marB="3429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2281673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p:cNvGraphicFramePr>
            <a:graphicFrameLocks noGrp="1"/>
          </p:cNvGraphicFramePr>
          <p:nvPr>
            <p:extLst>
              <p:ext uri="{D42A27DB-BD31-4B8C-83A1-F6EECF244321}">
                <p14:modId xmlns:p14="http://schemas.microsoft.com/office/powerpoint/2010/main" val="3393277775"/>
              </p:ext>
            </p:extLst>
          </p:nvPr>
        </p:nvGraphicFramePr>
        <p:xfrm>
          <a:off x="445167" y="1265180"/>
          <a:ext cx="8433361" cy="4744824"/>
        </p:xfrm>
        <a:graphic>
          <a:graphicData uri="http://schemas.openxmlformats.org/drawingml/2006/table">
            <a:tbl>
              <a:tblPr firstRow="1" bandRow="1">
                <a:tableStyleId>{5940675A-B579-460E-94D1-54222C63F5DA}</a:tableStyleId>
              </a:tblPr>
              <a:tblGrid>
                <a:gridCol w="1178092">
                  <a:extLst>
                    <a:ext uri="{9D8B030D-6E8A-4147-A177-3AD203B41FA5}">
                      <a16:colId xmlns:a16="http://schemas.microsoft.com/office/drawing/2014/main" val="20000"/>
                    </a:ext>
                  </a:extLst>
                </a:gridCol>
                <a:gridCol w="3464814">
                  <a:extLst>
                    <a:ext uri="{9D8B030D-6E8A-4147-A177-3AD203B41FA5}">
                      <a16:colId xmlns:a16="http://schemas.microsoft.com/office/drawing/2014/main" val="20001"/>
                    </a:ext>
                  </a:extLst>
                </a:gridCol>
                <a:gridCol w="1106434">
                  <a:extLst>
                    <a:ext uri="{9D8B030D-6E8A-4147-A177-3AD203B41FA5}">
                      <a16:colId xmlns:a16="http://schemas.microsoft.com/office/drawing/2014/main" val="20002"/>
                    </a:ext>
                  </a:extLst>
                </a:gridCol>
                <a:gridCol w="2684021">
                  <a:extLst>
                    <a:ext uri="{9D8B030D-6E8A-4147-A177-3AD203B41FA5}">
                      <a16:colId xmlns:a16="http://schemas.microsoft.com/office/drawing/2014/main" val="20003"/>
                    </a:ext>
                  </a:extLst>
                </a:gridCol>
              </a:tblGrid>
              <a:tr h="1821414">
                <a:tc>
                  <a:txBody>
                    <a:bodyPr/>
                    <a:lstStyle/>
                    <a:p>
                      <a:pPr algn="ctr"/>
                      <a:r>
                        <a:rPr lang="pt-PT" sz="1800" b="1" noProof="0" dirty="0" smtClean="0"/>
                        <a:t>vantagens</a:t>
                      </a:r>
                      <a:endParaRPr lang="pt-PT" sz="1800" b="1" noProof="0" dirty="0"/>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marR="0" indent="-285750"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noProof="0" dirty="0" smtClean="0">
                          <a:solidFill>
                            <a:schemeClr val="tx1"/>
                          </a:solidFill>
                          <a:effectLst/>
                          <a:latin typeface="+mn-lt"/>
                          <a:ea typeface="+mn-ea"/>
                          <a:cs typeface="+mn-cs"/>
                        </a:rPr>
                        <a:t>A </a:t>
                      </a:r>
                      <a:r>
                        <a:rPr lang="pt-PT" sz="1600" b="0" i="0" kern="1200" noProof="0" dirty="0" smtClean="0">
                          <a:solidFill>
                            <a:schemeClr val="tx1"/>
                          </a:solidFill>
                          <a:effectLst/>
                          <a:latin typeface="+mn-lt"/>
                          <a:ea typeface="+mn-ea"/>
                          <a:cs typeface="+mn-cs"/>
                        </a:rPr>
                        <a:t>degradação</a:t>
                      </a:r>
                      <a:r>
                        <a:rPr lang="pt-PT" sz="1600" b="0" i="0" kern="1200" baseline="0" noProof="0" dirty="0" smtClean="0">
                          <a:solidFill>
                            <a:schemeClr val="tx1"/>
                          </a:solidFill>
                          <a:effectLst/>
                          <a:latin typeface="+mn-lt"/>
                          <a:ea typeface="+mn-ea"/>
                          <a:cs typeface="+mn-cs"/>
                        </a:rPr>
                        <a:t> </a:t>
                      </a:r>
                      <a:r>
                        <a:rPr lang="pt-PT" sz="1600" b="0" i="0" kern="1200" baseline="0" noProof="0" dirty="0" smtClean="0">
                          <a:solidFill>
                            <a:schemeClr val="tx1"/>
                          </a:solidFill>
                          <a:effectLst/>
                          <a:latin typeface="+mn-lt"/>
                          <a:ea typeface="+mn-ea"/>
                          <a:cs typeface="+mn-cs"/>
                        </a:rPr>
                        <a:t>da lâmpada </a:t>
                      </a:r>
                      <a:r>
                        <a:rPr lang="pt-PT" sz="1600" b="0" i="0" kern="1200" baseline="0" noProof="0" dirty="0" smtClean="0">
                          <a:solidFill>
                            <a:schemeClr val="tx1"/>
                          </a:solidFill>
                          <a:effectLst/>
                          <a:latin typeface="+mn-lt"/>
                          <a:ea typeface="+mn-ea"/>
                          <a:cs typeface="+mn-cs"/>
                        </a:rPr>
                        <a:t>é mais lenta</a:t>
                      </a:r>
                      <a:endParaRPr lang="pt-PT" sz="1600" kern="1200" noProof="0" dirty="0" smtClean="0">
                        <a:solidFill>
                          <a:schemeClr val="tx1"/>
                        </a:solidFill>
                        <a:effectLst/>
                        <a:latin typeface="+mn-lt"/>
                        <a:ea typeface="+mn-ea"/>
                        <a:cs typeface="+mn-cs"/>
                      </a:endParaRPr>
                    </a:p>
                    <a:p>
                      <a:pPr marL="285750" marR="0" indent="-285750"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baseline="0" noProof="0" dirty="0" smtClean="0">
                          <a:solidFill>
                            <a:schemeClr val="tx1"/>
                          </a:solidFill>
                          <a:effectLst/>
                          <a:latin typeface="+mn-lt"/>
                          <a:ea typeface="+mn-ea"/>
                          <a:cs typeface="+mn-cs"/>
                        </a:rPr>
                        <a:t>Vida útil da lâmpada maior</a:t>
                      </a:r>
                    </a:p>
                    <a:p>
                      <a:pPr marL="285750" indent="-285750">
                        <a:buFont typeface="Arial" panose="020B0604020202020204" pitchFamily="34" charset="0"/>
                        <a:buChar char="•"/>
                      </a:pPr>
                      <a:r>
                        <a:rPr lang="pt-PT" sz="1600" kern="1200" noProof="0" dirty="0" smtClean="0">
                          <a:solidFill>
                            <a:schemeClr val="tx1"/>
                          </a:solidFill>
                          <a:effectLst/>
                          <a:latin typeface="+mn-lt"/>
                          <a:ea typeface="+mn-ea"/>
                          <a:cs typeface="+mn-cs"/>
                        </a:rPr>
                        <a:t>Mais eficiente</a:t>
                      </a:r>
                    </a:p>
                    <a:p>
                      <a:pPr marL="285750" indent="-285750">
                        <a:buFont typeface="Arial" panose="020B0604020202020204" pitchFamily="34" charset="0"/>
                        <a:buChar char="•"/>
                      </a:pPr>
                      <a:r>
                        <a:rPr lang="pt-PT" sz="1600" kern="1200" noProof="0" dirty="0" smtClean="0">
                          <a:solidFill>
                            <a:schemeClr val="tx1"/>
                          </a:solidFill>
                          <a:effectLst/>
                          <a:latin typeface="+mn-lt"/>
                          <a:ea typeface="+mn-ea"/>
                          <a:cs typeface="+mn-cs"/>
                        </a:rPr>
                        <a:t>Elimina a tremulação</a:t>
                      </a:r>
                    </a:p>
                    <a:p>
                      <a:pPr marL="285750" indent="-285750">
                        <a:buFont typeface="Arial" panose="020B0604020202020204" pitchFamily="34" charset="0"/>
                        <a:buChar char="•"/>
                      </a:pPr>
                      <a:r>
                        <a:rPr lang="pt-PT" sz="1600" noProof="0" dirty="0" smtClean="0"/>
                        <a:t>Funcionamento de várias lâmpadas (1 a 4)</a:t>
                      </a:r>
                      <a:endParaRPr lang="pt-PT" sz="1600" noProof="0"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pt-PT" sz="1800" b="1" noProof="0" dirty="0" smtClean="0"/>
                        <a:t>vantagens</a:t>
                      </a:r>
                      <a:endParaRPr lang="pt-PT" sz="1800" b="1" noProof="0" dirty="0"/>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noProof="0" dirty="0" smtClean="0">
                          <a:solidFill>
                            <a:schemeClr val="tx1"/>
                          </a:solidFill>
                          <a:effectLst/>
                          <a:latin typeface="+mn-lt"/>
                          <a:ea typeface="+mn-ea"/>
                          <a:cs typeface="+mn-cs"/>
                        </a:rPr>
                        <a:t>Os materiais</a:t>
                      </a:r>
                      <a:r>
                        <a:rPr lang="pt-PT" sz="1600" b="0" i="0" kern="1200" baseline="0" noProof="0" dirty="0" smtClean="0">
                          <a:solidFill>
                            <a:schemeClr val="tx1"/>
                          </a:solidFill>
                          <a:effectLst/>
                          <a:latin typeface="+mn-lt"/>
                          <a:ea typeface="+mn-ea"/>
                          <a:cs typeface="+mn-cs"/>
                        </a:rPr>
                        <a:t> podem ser facilmente reciclados</a:t>
                      </a:r>
                      <a:endParaRPr lang="pt-PT" sz="1600" b="0" i="0" kern="1200" noProof="0" dirty="0">
                        <a:solidFill>
                          <a:schemeClr val="tx1"/>
                        </a:solidFill>
                        <a:effectLst/>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baseline="0" noProof="0" dirty="0" smtClean="0">
                          <a:solidFill>
                            <a:schemeClr val="tx1"/>
                          </a:solidFill>
                          <a:effectLst/>
                          <a:latin typeface="+mn-lt"/>
                          <a:ea typeface="+mn-ea"/>
                          <a:cs typeface="+mn-cs"/>
                        </a:rPr>
                        <a:t>Custo inicial baixo</a:t>
                      </a:r>
                      <a:endParaRPr lang="pt-PT" sz="1600" b="0" i="0" kern="1200" baseline="0" noProof="0" dirty="0">
                        <a:solidFill>
                          <a:schemeClr val="tx1"/>
                        </a:solidFill>
                        <a:effectLst/>
                        <a:latin typeface="+mn-lt"/>
                        <a:ea typeface="+mn-ea"/>
                        <a:cs typeface="+mn-cs"/>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66010">
                <a:tc gridSpan="2">
                  <a:txBody>
                    <a:bodyPr/>
                    <a:lstStyle/>
                    <a:p>
                      <a:r>
                        <a:rPr lang="pt-PT" sz="2400" b="1" noProof="0" dirty="0" smtClean="0">
                          <a:solidFill>
                            <a:srgbClr val="002060"/>
                          </a:solidFill>
                        </a:rPr>
                        <a:t>Balastros Eletrónicos</a:t>
                      </a:r>
                      <a:endParaRPr lang="pt-PT" sz="2400" b="1" noProof="0" dirty="0">
                        <a:solidFill>
                          <a:srgbClr val="002060"/>
                        </a:solidFill>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tc gridSpan="2">
                  <a:txBody>
                    <a:bodyPr/>
                    <a:lstStyle/>
                    <a:p>
                      <a:pPr marL="0" algn="l" defTabSz="342900" rtl="0" eaLnBrk="1" latinLnBrk="0" hangingPunct="1"/>
                      <a:r>
                        <a:rPr lang="pt-PT" sz="2400" b="1" kern="1200" noProof="0" dirty="0" smtClean="0">
                          <a:solidFill>
                            <a:srgbClr val="002060"/>
                          </a:solidFill>
                          <a:latin typeface="+mn-lt"/>
                          <a:ea typeface="+mn-ea"/>
                          <a:cs typeface="+mn-cs"/>
                        </a:rPr>
                        <a:t>Balastros Magnéticos</a:t>
                      </a:r>
                      <a:endParaRPr lang="pt-PT" sz="2400" b="1" kern="1200" noProof="0" dirty="0">
                        <a:solidFill>
                          <a:srgbClr val="002060"/>
                        </a:solidFill>
                        <a:latin typeface="+mn-lt"/>
                        <a:ea typeface="+mn-ea"/>
                        <a:cs typeface="+mn-cs"/>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pt-PT"/>
                    </a:p>
                  </a:txBody>
                  <a:tcPr/>
                </a:tc>
                <a:extLst>
                  <a:ext uri="{0D108BD9-81ED-4DB2-BD59-A6C34878D82A}">
                    <a16:rowId xmlns:a16="http://schemas.microsoft.com/office/drawing/2014/main" val="10001"/>
                  </a:ext>
                </a:extLst>
              </a:tr>
              <a:tr h="2057400">
                <a:tc>
                  <a:txBody>
                    <a:bodyPr/>
                    <a:lstStyle/>
                    <a:p>
                      <a:pPr algn="ctr"/>
                      <a:r>
                        <a:rPr lang="pt-PT" sz="1800" b="1" i="0" kern="1200" noProof="0" dirty="0" smtClean="0">
                          <a:solidFill>
                            <a:schemeClr val="tx1"/>
                          </a:solidFill>
                          <a:effectLst/>
                          <a:latin typeface="+mn-lt"/>
                          <a:ea typeface="+mn-ea"/>
                          <a:cs typeface="+mn-cs"/>
                        </a:rPr>
                        <a:t>desvantagens</a:t>
                      </a:r>
                      <a:endParaRPr lang="pt-PT" sz="1800" b="1" noProof="0" dirty="0"/>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indent="-285750">
                        <a:buFont typeface="Arial" panose="020B0604020202020204" pitchFamily="34" charset="0"/>
                        <a:buChar char="•"/>
                      </a:pPr>
                      <a:r>
                        <a:rPr lang="pt-PT" sz="1600" b="0" i="0" kern="1200" noProof="0" dirty="0" smtClean="0">
                          <a:solidFill>
                            <a:schemeClr val="tx1"/>
                          </a:solidFill>
                          <a:effectLst/>
                          <a:latin typeface="+mn-lt"/>
                          <a:ea typeface="+mn-ea"/>
                          <a:cs typeface="+mn-cs"/>
                        </a:rPr>
                        <a:t>Podem originar distorção harmónica</a:t>
                      </a:r>
                      <a:endParaRPr lang="pt-PT" sz="1600" b="0" i="0" kern="1200" noProof="0" dirty="0">
                        <a:solidFill>
                          <a:schemeClr val="tx1"/>
                        </a:solidFill>
                        <a:effectLst/>
                        <a:latin typeface="+mn-lt"/>
                        <a:ea typeface="+mn-ea"/>
                        <a:cs typeface="+mn-cs"/>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1800" b="1" i="0" kern="1200" noProof="0" dirty="0" smtClean="0">
                          <a:solidFill>
                            <a:schemeClr val="tx1"/>
                          </a:solidFill>
                          <a:effectLst/>
                          <a:latin typeface="+mn-lt"/>
                          <a:ea typeface="+mn-ea"/>
                          <a:cs typeface="+mn-cs"/>
                        </a:rPr>
                        <a:t>desvantagens</a:t>
                      </a:r>
                      <a:endParaRPr lang="pt-PT" sz="1800" b="1" i="0" kern="1200" noProof="0" dirty="0">
                        <a:solidFill>
                          <a:schemeClr val="tx1"/>
                        </a:solidFill>
                        <a:effectLst/>
                        <a:latin typeface="+mn-lt"/>
                        <a:ea typeface="+mn-ea"/>
                        <a:cs typeface="+mn-cs"/>
                      </a:endParaRPr>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noProof="0" dirty="0" smtClean="0">
                          <a:solidFill>
                            <a:schemeClr val="tx1"/>
                          </a:solidFill>
                          <a:effectLst/>
                          <a:latin typeface="+mn-lt"/>
                          <a:ea typeface="+mn-ea"/>
                          <a:cs typeface="+mn-cs"/>
                        </a:rPr>
                        <a:t>Menos energeticamente eficientes</a:t>
                      </a:r>
                      <a:endParaRPr lang="pt-PT" sz="1600" b="0" i="0" kern="1200" noProof="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noProof="0" dirty="0">
                          <a:solidFill>
                            <a:schemeClr val="tx1"/>
                          </a:solidFill>
                          <a:effectLst/>
                          <a:latin typeface="+mn-lt"/>
                          <a:ea typeface="+mn-ea"/>
                          <a:cs typeface="+mn-cs"/>
                        </a:rPr>
                        <a:t>  </a:t>
                      </a:r>
                      <a:r>
                        <a:rPr lang="pt-PT" sz="1600" b="0" i="0" kern="1200" noProof="0" dirty="0" smtClean="0">
                          <a:solidFill>
                            <a:schemeClr val="tx1"/>
                          </a:solidFill>
                          <a:effectLst/>
                          <a:latin typeface="+mn-lt"/>
                          <a:ea typeface="+mn-ea"/>
                          <a:cs typeface="+mn-cs"/>
                        </a:rPr>
                        <a:t>mais pesados do que os balastros eletrónicos</a:t>
                      </a:r>
                      <a:endParaRPr lang="pt-PT" sz="1600" b="0" i="0" kern="1200" baseline="0" noProof="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PT" sz="1600" b="0" i="0" kern="1200" noProof="0" dirty="0">
                          <a:solidFill>
                            <a:schemeClr val="tx1"/>
                          </a:solidFill>
                          <a:effectLst/>
                          <a:latin typeface="+mn-lt"/>
                          <a:ea typeface="+mn-ea"/>
                          <a:cs typeface="+mn-cs"/>
                        </a:rPr>
                        <a:t>   </a:t>
                      </a:r>
                      <a:r>
                        <a:rPr lang="pt-PT" sz="1600" b="0" i="0" kern="1200" noProof="0" dirty="0" smtClean="0">
                          <a:solidFill>
                            <a:schemeClr val="tx1"/>
                          </a:solidFill>
                          <a:effectLst/>
                          <a:latin typeface="+mn-lt"/>
                          <a:ea typeface="+mn-ea"/>
                          <a:cs typeface="+mn-cs"/>
                        </a:rPr>
                        <a:t>mais barulhentos do que os balastros eletrónicos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pt-PT" sz="1600" b="0" i="0" kern="1200" noProof="0" dirty="0">
                        <a:solidFill>
                          <a:schemeClr val="tx1"/>
                        </a:solidFill>
                        <a:effectLst/>
                        <a:latin typeface="+mn-lt"/>
                        <a:ea typeface="+mn-ea"/>
                        <a:cs typeface="+mn-cs"/>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 name="Título 1"/>
          <p:cNvSpPr>
            <a:spLocks noGrp="1"/>
          </p:cNvSpPr>
          <p:nvPr>
            <p:ph type="title"/>
          </p:nvPr>
        </p:nvSpPr>
        <p:spPr/>
        <p:txBody>
          <a:bodyPr>
            <a:normAutofit/>
          </a:bodyPr>
          <a:lstStyle/>
          <a:p>
            <a:r>
              <a:rPr lang="pt-PT" sz="2400" dirty="0"/>
              <a:t>3. </a:t>
            </a:r>
            <a:r>
              <a:rPr lang="pt-PT" sz="2400" dirty="0" smtClean="0"/>
              <a:t>Balastros</a:t>
            </a:r>
            <a:endParaRPr lang="pt-PT" sz="2400" dirty="0"/>
          </a:p>
        </p:txBody>
      </p:sp>
    </p:spTree>
    <p:extLst>
      <p:ext uri="{BB962C8B-B14F-4D97-AF65-F5344CB8AC3E}">
        <p14:creationId xmlns:p14="http://schemas.microsoft.com/office/powerpoint/2010/main" val="21579019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sz="1800" dirty="0" smtClean="0"/>
              <a:t>Unidade localizada entre a fonte de alimentação e o(s) módulo(s) LED de forma a fornecer a voltagem e corrente apropriadas ao(s) módulo(s) LED. O </a:t>
            </a:r>
            <a:r>
              <a:rPr lang="pt-PT" sz="1800" i="1" dirty="0" smtClean="0"/>
              <a:t>driver</a:t>
            </a:r>
            <a:r>
              <a:rPr lang="pt-PT" sz="1800" dirty="0" smtClean="0"/>
              <a:t> também se pode designar dispositivo de controlo eletrónico.</a:t>
            </a:r>
          </a:p>
        </p:txBody>
      </p:sp>
      <p:sp>
        <p:nvSpPr>
          <p:cNvPr id="3" name="Title 2"/>
          <p:cNvSpPr>
            <a:spLocks noGrp="1"/>
          </p:cNvSpPr>
          <p:nvPr>
            <p:ph type="title"/>
          </p:nvPr>
        </p:nvSpPr>
        <p:spPr/>
        <p:txBody>
          <a:bodyPr>
            <a:normAutofit/>
          </a:bodyPr>
          <a:lstStyle/>
          <a:p>
            <a:r>
              <a:rPr lang="pt-PT" sz="2400" dirty="0" smtClean="0"/>
              <a:t>4. </a:t>
            </a:r>
            <a:r>
              <a:rPr lang="pt-PT" sz="2400" i="1" dirty="0" smtClean="0"/>
              <a:t>Drivers</a:t>
            </a:r>
            <a:endParaRPr lang="en-US" sz="2400" i="1" dirty="0"/>
          </a:p>
        </p:txBody>
      </p:sp>
      <p:pic>
        <p:nvPicPr>
          <p:cNvPr id="5" name="Picture 4"/>
          <p:cNvPicPr>
            <a:picLocks noChangeAspect="1"/>
          </p:cNvPicPr>
          <p:nvPr/>
        </p:nvPicPr>
        <p:blipFill>
          <a:blip r:embed="rId2"/>
          <a:stretch>
            <a:fillRect/>
          </a:stretch>
        </p:blipFill>
        <p:spPr>
          <a:xfrm>
            <a:off x="2467091" y="2538772"/>
            <a:ext cx="4229274" cy="3167873"/>
          </a:xfrm>
          <a:prstGeom prst="rect">
            <a:avLst/>
          </a:prstGeom>
        </p:spPr>
      </p:pic>
    </p:spTree>
    <p:extLst>
      <p:ext uri="{BB962C8B-B14F-4D97-AF65-F5344CB8AC3E}">
        <p14:creationId xmlns:p14="http://schemas.microsoft.com/office/powerpoint/2010/main" val="38129562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2347" y="1298945"/>
            <a:ext cx="8734926" cy="4634714"/>
          </a:xfrm>
        </p:spPr>
        <p:txBody>
          <a:bodyPr>
            <a:normAutofit/>
          </a:bodyPr>
          <a:lstStyle/>
          <a:p>
            <a:r>
              <a:rPr lang="pt-PT" sz="1700" dirty="0" smtClean="0"/>
              <a:t>A vida útil de um </a:t>
            </a:r>
            <a:r>
              <a:rPr lang="pt-PT" sz="1700" i="1" dirty="0" smtClean="0"/>
              <a:t>driver</a:t>
            </a:r>
            <a:r>
              <a:rPr lang="pt-PT" sz="1700" dirty="0" smtClean="0"/>
              <a:t> LED é determinada pela vida útil dos componentes eletrónicos individuais que o compõem. Normalmente o elo mais fraco são </a:t>
            </a:r>
            <a:r>
              <a:rPr lang="pt-PT" sz="1700" dirty="0"/>
              <a:t>os condensadores </a:t>
            </a:r>
            <a:r>
              <a:rPr lang="pt-PT" sz="1700" dirty="0" smtClean="0"/>
              <a:t>eletrolíticos. O </a:t>
            </a:r>
            <a:r>
              <a:rPr lang="pt-PT" sz="1700" dirty="0" smtClean="0"/>
              <a:t>eletrolito é </a:t>
            </a:r>
            <a:r>
              <a:rPr lang="pt-PT" sz="1700" dirty="0" smtClean="0"/>
              <a:t>um gel que evapora gradualmente ao longo da vida útil do componente. A taxa de evaporação </a:t>
            </a:r>
            <a:r>
              <a:rPr lang="pt-PT" sz="1700" dirty="0" smtClean="0"/>
              <a:t>depende </a:t>
            </a:r>
            <a:r>
              <a:rPr lang="pt-PT" sz="1700" dirty="0" smtClean="0"/>
              <a:t>da temperatura no interior do driver – que, por sua vez, está correlacionada com a temperatura exterior da caixa do driver. Temperaturas de funcionamento elevadas aceleram a evaporação </a:t>
            </a:r>
            <a:r>
              <a:rPr lang="pt-PT" sz="1700" dirty="0" smtClean="0"/>
              <a:t>e,  </a:t>
            </a:r>
            <a:r>
              <a:rPr lang="pt-PT" sz="1700" dirty="0" smtClean="0"/>
              <a:t>consequentemente, diminuem </a:t>
            </a:r>
            <a:r>
              <a:rPr lang="pt-PT" sz="1700" dirty="0"/>
              <a:t>a </a:t>
            </a:r>
            <a:r>
              <a:rPr lang="pt-PT" sz="1700" dirty="0" smtClean="0"/>
              <a:t>vida do condensador. A vida útil </a:t>
            </a:r>
            <a:r>
              <a:rPr lang="pt-PT" sz="1700" dirty="0" smtClean="0"/>
              <a:t>dos semicondutores </a:t>
            </a:r>
            <a:r>
              <a:rPr lang="pt-PT" sz="1700" dirty="0" smtClean="0"/>
              <a:t>também é afetada pela temperatura de funcionamento</a:t>
            </a:r>
            <a:r>
              <a:rPr lang="pt-PT" sz="1800" dirty="0" smtClean="0"/>
              <a:t>.</a:t>
            </a:r>
          </a:p>
        </p:txBody>
      </p:sp>
      <p:sp>
        <p:nvSpPr>
          <p:cNvPr id="3" name="Title 2"/>
          <p:cNvSpPr>
            <a:spLocks noGrp="1"/>
          </p:cNvSpPr>
          <p:nvPr>
            <p:ph type="title"/>
          </p:nvPr>
        </p:nvSpPr>
        <p:spPr/>
        <p:txBody>
          <a:bodyPr>
            <a:normAutofit/>
          </a:bodyPr>
          <a:lstStyle/>
          <a:p>
            <a:r>
              <a:rPr lang="pt-PT" sz="2400" dirty="0"/>
              <a:t>4. </a:t>
            </a:r>
            <a:r>
              <a:rPr lang="pt-PT" sz="2400" i="1" dirty="0"/>
              <a:t>Drivers</a:t>
            </a:r>
            <a:endParaRPr lang="en-US" sz="2400" i="1" dirty="0"/>
          </a:p>
        </p:txBody>
      </p:sp>
      <p:pic>
        <p:nvPicPr>
          <p:cNvPr id="7172" name="Picture 4" descr="Resultado de imagem para LED driver lifeti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0039" y="3416553"/>
            <a:ext cx="6315764" cy="288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097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PT" sz="2400" dirty="0"/>
              <a:t>1. Tipo de lâmpadas</a:t>
            </a:r>
            <a:br>
              <a:rPr lang="pt-PT" sz="2400" dirty="0"/>
            </a:br>
            <a:r>
              <a:rPr lang="pt-PT" sz="2400" dirty="0"/>
              <a:t>1.1. Lâmpadas de descarga em gás</a:t>
            </a:r>
          </a:p>
        </p:txBody>
      </p:sp>
      <mc:AlternateContent xmlns:mc="http://schemas.openxmlformats.org/markup-compatibility/2006">
        <mc:Choice xmlns:a14="http://schemas.microsoft.com/office/drawing/2010/main" Requires="a14">
          <p:sp>
            <p:nvSpPr>
              <p:cNvPr id="3" name="CaixaDeTexto 2">
                <a:extLst>
                  <a:ext uri="{FF2B5EF4-FFF2-40B4-BE49-F238E27FC236}">
                    <a16:creationId xmlns:a16="http://schemas.microsoft.com/office/drawing/2014/main" id="{DC251BF2-EE64-4798-A659-20755B5E33EA}"/>
                  </a:ext>
                </a:extLst>
              </p:cNvPr>
              <p:cNvSpPr txBox="1"/>
              <p:nvPr/>
            </p:nvSpPr>
            <p:spPr>
              <a:xfrm>
                <a:off x="724395" y="3066205"/>
                <a:ext cx="3728852" cy="3049809"/>
              </a:xfrm>
              <a:prstGeom prst="rect">
                <a:avLst/>
              </a:prstGeom>
              <a:noFill/>
            </p:spPr>
            <p:txBody>
              <a:bodyPr wrap="square" rtlCol="0">
                <a:spAutoFit/>
              </a:bodyPr>
              <a:lstStyle/>
              <a:p>
                <a:pPr marL="285750" indent="-285750">
                  <a:buFont typeface="Arial" panose="020B0604020202020204" pitchFamily="34" charset="0"/>
                  <a:buChar char="•"/>
                </a:pPr>
                <a:r>
                  <a:rPr lang="pt-PT" sz="1600" dirty="0" smtClean="0"/>
                  <a:t>A pressão do gás dentro do tubo de descarga está próxima do vácuo (cerca de </a:t>
                </a:r>
                <a14:m>
                  <m:oMath xmlns:m="http://schemas.openxmlformats.org/officeDocument/2006/math">
                    <m:sSup>
                      <m:sSupPr>
                        <m:ctrlPr>
                          <a:rPr lang="pt-PT" sz="1600" i="1" smtClean="0">
                            <a:latin typeface="Cambria Math" panose="02040503050406030204" pitchFamily="18" charset="0"/>
                          </a:rPr>
                        </m:ctrlPr>
                      </m:sSupPr>
                      <m:e>
                        <m:r>
                          <a:rPr lang="pt-PT" sz="1600" b="0" i="1" smtClean="0">
                            <a:latin typeface="Cambria Math" panose="02040503050406030204" pitchFamily="18" charset="0"/>
                          </a:rPr>
                          <m:t>10</m:t>
                        </m:r>
                      </m:e>
                      <m:sup>
                        <m:r>
                          <a:rPr lang="pt-PT" sz="1600" b="0" i="1" smtClean="0">
                            <a:latin typeface="Cambria Math" panose="02040503050406030204" pitchFamily="18" charset="0"/>
                          </a:rPr>
                          <m:t>−5</m:t>
                        </m:r>
                      </m:sup>
                    </m:sSup>
                  </m:oMath>
                </a14:m>
                <a:r>
                  <a:rPr lang="pt-PT" sz="1600" dirty="0"/>
                  <a:t> </a:t>
                </a:r>
                <a:r>
                  <a:rPr lang="pt-PT" sz="1600" dirty="0" smtClean="0"/>
                  <a:t>atm).</a:t>
                </a:r>
                <a:endParaRPr lang="pt-PT" sz="1600" dirty="0"/>
              </a:p>
              <a:p>
                <a:pPr marL="285750" indent="-285750">
                  <a:buFont typeface="Arial" panose="020B0604020202020204" pitchFamily="34" charset="0"/>
                  <a:buChar char="•"/>
                </a:pPr>
                <a:r>
                  <a:rPr lang="pt-PT" sz="1600" dirty="0" smtClean="0"/>
                  <a:t>A temperatura de funcionamento é relativamente baixa e a vida útil da lâmpada é relativamente longa.</a:t>
                </a:r>
                <a:endParaRPr lang="pt-PT" dirty="0"/>
              </a:p>
              <a:p>
                <a:pPr marL="285750" indent="-285750">
                  <a:buFont typeface="Arial" panose="020B0604020202020204" pitchFamily="34" charset="0"/>
                  <a:buChar char="•"/>
                </a:pPr>
                <a:r>
                  <a:rPr lang="pt-PT" sz="1600" dirty="0" smtClean="0"/>
                  <a:t>Exemplos:</a:t>
                </a:r>
                <a:endParaRPr lang="pt-PT" sz="1600" dirty="0"/>
              </a:p>
              <a:p>
                <a:pPr marL="742950" lvl="1" indent="-285750">
                  <a:buFont typeface="Arial" panose="020B0604020202020204" pitchFamily="34" charset="0"/>
                  <a:buChar char="•"/>
                </a:pPr>
                <a:r>
                  <a:rPr lang="pt-PT" sz="1600" dirty="0" smtClean="0"/>
                  <a:t>Lâmpadas de sódio de baixa pressão</a:t>
                </a:r>
              </a:p>
              <a:p>
                <a:pPr marL="742950" lvl="1" indent="-285750">
                  <a:buFont typeface="Arial" panose="020B0604020202020204" pitchFamily="34" charset="0"/>
                  <a:buChar char="•"/>
                </a:pPr>
                <a:r>
                  <a:rPr lang="pt-PT" sz="1600" dirty="0" smtClean="0"/>
                  <a:t>Fluorescentes (mercúrio de baixa pressão)</a:t>
                </a:r>
                <a:endParaRPr lang="pt-PT" sz="1600" dirty="0"/>
              </a:p>
              <a:p>
                <a:pPr marL="742950" lvl="1" indent="-285750">
                  <a:buFont typeface="Arial" panose="020B0604020202020204" pitchFamily="34" charset="0"/>
                  <a:buChar char="•"/>
                </a:pPr>
                <a:r>
                  <a:rPr lang="pt-PT" sz="1600" dirty="0" smtClean="0"/>
                  <a:t>Néon</a:t>
                </a:r>
                <a:endParaRPr lang="pt-PT" sz="1600" dirty="0"/>
              </a:p>
            </p:txBody>
          </p:sp>
        </mc:Choice>
        <mc:Fallback>
          <p:sp>
            <p:nvSpPr>
              <p:cNvPr id="3" name="CaixaDeTexto 2">
                <a:extLst>
                  <a:ext uri="{FF2B5EF4-FFF2-40B4-BE49-F238E27FC236}">
                    <a16:creationId xmlns:a16="http://schemas.microsoft.com/office/drawing/2014/main" id="{DC251BF2-EE64-4798-A659-20755B5E33EA}"/>
                  </a:ext>
                </a:extLst>
              </p:cNvPr>
              <p:cNvSpPr txBox="1">
                <a:spLocks noRot="1" noChangeAspect="1" noMove="1" noResize="1" noEditPoints="1" noAdjustHandles="1" noChangeArrowheads="1" noChangeShapeType="1" noTextEdit="1"/>
              </p:cNvSpPr>
              <p:nvPr/>
            </p:nvSpPr>
            <p:spPr>
              <a:xfrm>
                <a:off x="724395" y="3066205"/>
                <a:ext cx="3728852" cy="3049809"/>
              </a:xfrm>
              <a:prstGeom prst="rect">
                <a:avLst/>
              </a:prstGeom>
              <a:blipFill>
                <a:blip r:embed="rId3"/>
                <a:stretch>
                  <a:fillRect l="-654" t="-600" r="-1307" b="-1800"/>
                </a:stretch>
              </a:blipFill>
            </p:spPr>
            <p:txBody>
              <a:bodyPr/>
              <a:lstStyle/>
              <a:p>
                <a:r>
                  <a:rPr lang="en-US">
                    <a:noFill/>
                  </a:rPr>
                  <a:t> </a:t>
                </a:r>
              </a:p>
            </p:txBody>
          </p:sp>
        </mc:Fallback>
      </mc:AlternateContent>
      <p:sp>
        <p:nvSpPr>
          <p:cNvPr id="6" name="CaixaDeTexto 5">
            <a:extLst>
              <a:ext uri="{FF2B5EF4-FFF2-40B4-BE49-F238E27FC236}">
                <a16:creationId xmlns:a16="http://schemas.microsoft.com/office/drawing/2014/main" id="{8D3B85C8-6272-476A-81AD-FFE465EA0576}"/>
              </a:ext>
            </a:extLst>
          </p:cNvPr>
          <p:cNvSpPr txBox="1"/>
          <p:nvPr/>
        </p:nvSpPr>
        <p:spPr>
          <a:xfrm>
            <a:off x="4453247" y="3066205"/>
            <a:ext cx="3966358" cy="2616101"/>
          </a:xfrm>
          <a:prstGeom prst="rect">
            <a:avLst/>
          </a:prstGeom>
          <a:noFill/>
        </p:spPr>
        <p:txBody>
          <a:bodyPr wrap="square" rtlCol="0">
            <a:spAutoFit/>
          </a:bodyPr>
          <a:lstStyle/>
          <a:p>
            <a:pPr marL="285750" indent="-285750">
              <a:buFont typeface="Arial" panose="020B0604020202020204" pitchFamily="34" charset="0"/>
              <a:buChar char="•"/>
            </a:pPr>
            <a:r>
              <a:rPr lang="pt-PT" sz="1600" dirty="0" smtClean="0"/>
              <a:t>Pressão do gás </a:t>
            </a:r>
            <a:r>
              <a:rPr lang="pt-PT" sz="1600" dirty="0" smtClean="0"/>
              <a:t>desde </a:t>
            </a:r>
            <a:r>
              <a:rPr lang="pt-PT" sz="1600" dirty="0" smtClean="0"/>
              <a:t>5 kPa a </a:t>
            </a:r>
            <a:r>
              <a:rPr lang="pt-PT" sz="1600" dirty="0" smtClean="0"/>
              <a:t>superior à </a:t>
            </a:r>
            <a:r>
              <a:rPr lang="pt-PT" sz="1600" dirty="0" smtClean="0"/>
              <a:t>pressão atmosférica</a:t>
            </a:r>
          </a:p>
          <a:p>
            <a:pPr marL="285750" indent="-285750">
              <a:buFont typeface="Arial" panose="020B0604020202020204" pitchFamily="34" charset="0"/>
              <a:buChar char="•"/>
            </a:pPr>
            <a:r>
              <a:rPr lang="pt-PT" sz="1600" dirty="0" smtClean="0"/>
              <a:t>Exemplos:</a:t>
            </a:r>
          </a:p>
          <a:p>
            <a:pPr marL="742950" lvl="1" indent="-285750">
              <a:buFont typeface="Arial" panose="020B0604020202020204" pitchFamily="34" charset="0"/>
              <a:buChar char="•"/>
            </a:pPr>
            <a:r>
              <a:rPr lang="pt-PT" sz="1600" dirty="0" smtClean="0"/>
              <a:t>Lâmpada </a:t>
            </a:r>
            <a:r>
              <a:rPr lang="pt-PT" sz="1600" dirty="0" smtClean="0"/>
              <a:t>de iodetos metálicos</a:t>
            </a:r>
            <a:endParaRPr lang="pt-PT" sz="1600" dirty="0" smtClean="0"/>
          </a:p>
          <a:p>
            <a:pPr marL="742950" lvl="1" indent="-285750">
              <a:buFont typeface="Arial" panose="020B0604020202020204" pitchFamily="34" charset="0"/>
              <a:buChar char="•"/>
            </a:pPr>
            <a:r>
              <a:rPr lang="pt-PT" sz="1600" dirty="0" smtClean="0"/>
              <a:t>Lâmpada </a:t>
            </a:r>
            <a:r>
              <a:rPr lang="pt-PT" sz="1600" dirty="0" smtClean="0"/>
              <a:t>de vapor de </a:t>
            </a:r>
            <a:r>
              <a:rPr lang="pt-PT" sz="1600" dirty="0" smtClean="0"/>
              <a:t>sódio de alta pressão</a:t>
            </a:r>
          </a:p>
          <a:p>
            <a:pPr marL="742950" lvl="1" indent="-285750">
              <a:buFont typeface="Arial" panose="020B0604020202020204" pitchFamily="34" charset="0"/>
              <a:buChar char="•"/>
            </a:pPr>
            <a:r>
              <a:rPr lang="pt-PT" sz="1600" dirty="0"/>
              <a:t>Lâmpada de vapor </a:t>
            </a:r>
            <a:r>
              <a:rPr lang="pt-PT" sz="1600" dirty="0" smtClean="0"/>
              <a:t>de Mercúrio </a:t>
            </a:r>
            <a:r>
              <a:rPr lang="pt-PT" sz="1600" dirty="0" smtClean="0"/>
              <a:t>de alta </a:t>
            </a:r>
            <a:r>
              <a:rPr lang="pt-PT" sz="1600" dirty="0" smtClean="0"/>
              <a:t>pressão</a:t>
            </a:r>
            <a:endParaRPr lang="pt-PT" sz="1600" dirty="0" smtClean="0"/>
          </a:p>
          <a:p>
            <a:pPr marL="285750" indent="-285750">
              <a:buFont typeface="Arial" panose="020B0604020202020204" pitchFamily="34" charset="0"/>
              <a:buChar char="•"/>
            </a:pPr>
            <a:endParaRPr lang="pt-PT" dirty="0" smtClean="0"/>
          </a:p>
          <a:p>
            <a:pPr marL="285750" indent="-285750">
              <a:buFont typeface="Arial" panose="020B0604020202020204" pitchFamily="34" charset="0"/>
              <a:buChar char="•"/>
            </a:pPr>
            <a:endParaRPr lang="pt-PT" dirty="0"/>
          </a:p>
        </p:txBody>
      </p:sp>
      <p:sp>
        <p:nvSpPr>
          <p:cNvPr id="5" name="CaixaDeTexto 4">
            <a:extLst>
              <a:ext uri="{FF2B5EF4-FFF2-40B4-BE49-F238E27FC236}">
                <a16:creationId xmlns:a16="http://schemas.microsoft.com/office/drawing/2014/main" id="{4F51A1DA-3292-45CB-B473-8C9574AE64ED}"/>
              </a:ext>
            </a:extLst>
          </p:cNvPr>
          <p:cNvSpPr txBox="1"/>
          <p:nvPr/>
        </p:nvSpPr>
        <p:spPr>
          <a:xfrm>
            <a:off x="902524" y="2542068"/>
            <a:ext cx="3375561" cy="369332"/>
          </a:xfrm>
          <a:prstGeom prst="rect">
            <a:avLst/>
          </a:prstGeom>
          <a:noFill/>
        </p:spPr>
        <p:txBody>
          <a:bodyPr wrap="square" rtlCol="0">
            <a:spAutoFit/>
          </a:bodyPr>
          <a:lstStyle/>
          <a:p>
            <a:r>
              <a:rPr lang="pt-PT" b="1" dirty="0" smtClean="0"/>
              <a:t>Lâmpadas de baixa pressão</a:t>
            </a:r>
            <a:endParaRPr lang="pt-PT" b="1" dirty="0"/>
          </a:p>
        </p:txBody>
      </p:sp>
      <p:sp>
        <p:nvSpPr>
          <p:cNvPr id="8" name="CaixaDeTexto 7">
            <a:extLst>
              <a:ext uri="{FF2B5EF4-FFF2-40B4-BE49-F238E27FC236}">
                <a16:creationId xmlns:a16="http://schemas.microsoft.com/office/drawing/2014/main" id="{07A226DF-11F9-4A78-8A54-0490F4180CCB}"/>
              </a:ext>
            </a:extLst>
          </p:cNvPr>
          <p:cNvSpPr txBox="1"/>
          <p:nvPr/>
        </p:nvSpPr>
        <p:spPr>
          <a:xfrm>
            <a:off x="4831277" y="2557546"/>
            <a:ext cx="3147952" cy="369332"/>
          </a:xfrm>
          <a:prstGeom prst="rect">
            <a:avLst/>
          </a:prstGeom>
          <a:noFill/>
        </p:spPr>
        <p:txBody>
          <a:bodyPr wrap="square" rtlCol="0">
            <a:spAutoFit/>
          </a:bodyPr>
          <a:lstStyle/>
          <a:p>
            <a:r>
              <a:rPr lang="pt-PT" b="1" dirty="0" smtClean="0"/>
              <a:t>Lâmpadas de alta pressão</a:t>
            </a:r>
            <a:endParaRPr lang="pt-PT" b="1" dirty="0"/>
          </a:p>
        </p:txBody>
      </p:sp>
      <p:sp>
        <p:nvSpPr>
          <p:cNvPr id="7" name="TextBox 6"/>
          <p:cNvSpPr txBox="1"/>
          <p:nvPr/>
        </p:nvSpPr>
        <p:spPr>
          <a:xfrm>
            <a:off x="591392" y="1507292"/>
            <a:ext cx="8095408" cy="646331"/>
          </a:xfrm>
          <a:prstGeom prst="rect">
            <a:avLst/>
          </a:prstGeom>
          <a:noFill/>
        </p:spPr>
        <p:txBody>
          <a:bodyPr wrap="square" rtlCol="0">
            <a:spAutoFit/>
          </a:bodyPr>
          <a:lstStyle/>
          <a:p>
            <a:r>
              <a:rPr lang="pt-PT" dirty="0" smtClean="0"/>
              <a:t>Uma </a:t>
            </a:r>
            <a:r>
              <a:rPr lang="pt-PT" b="1" dirty="0" smtClean="0"/>
              <a:t>lâmpada de descarga em gás </a:t>
            </a:r>
            <a:r>
              <a:rPr lang="pt-PT" dirty="0" smtClean="0"/>
              <a:t>é uma fonte de luz </a:t>
            </a:r>
            <a:r>
              <a:rPr lang="pt-PT" dirty="0" smtClean="0"/>
              <a:t>que gera luz pela</a:t>
            </a:r>
            <a:r>
              <a:rPr lang="pt-PT" dirty="0" smtClean="0"/>
              <a:t> passagem </a:t>
            </a:r>
            <a:r>
              <a:rPr lang="pt-PT" dirty="0"/>
              <a:t>de uma corrente elétrica através de um gás </a:t>
            </a:r>
            <a:r>
              <a:rPr lang="pt-PT" dirty="0" smtClean="0"/>
              <a:t>ionizado, o plasma.</a:t>
            </a:r>
            <a:endParaRPr lang="pt-PT" dirty="0"/>
          </a:p>
        </p:txBody>
      </p:sp>
    </p:spTree>
    <p:extLst>
      <p:ext uri="{BB962C8B-B14F-4D97-AF65-F5344CB8AC3E}">
        <p14:creationId xmlns:p14="http://schemas.microsoft.com/office/powerpoint/2010/main" val="3036930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sultado de imagem para low pressure sodium lamps">
            <a:extLst>
              <a:ext uri="{FF2B5EF4-FFF2-40B4-BE49-F238E27FC236}">
                <a16:creationId xmlns:a16="http://schemas.microsoft.com/office/drawing/2014/main" id="{FA4D901E-F3C2-4456-8777-91D47204D2AD}"/>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6167" b="90667" l="8667" r="94000">
                        <a14:foregroundMark x1="11000" y1="88667" x2="11000" y2="88667"/>
                        <a14:foregroundMark x1="10000" y1="90833" x2="10000" y2="90833"/>
                        <a14:foregroundMark x1="8667" y1="88000" x2="8667" y2="88000"/>
                        <a14:foregroundMark x1="88667" y1="16167" x2="88667" y2="16167"/>
                        <a14:foregroundMark x1="90000" y1="12000" x2="90000" y2="12000"/>
                        <a14:foregroundMark x1="90833" y1="10000" x2="90833" y2="10000"/>
                        <a14:foregroundMark x1="86167" y1="9833" x2="36667" y2="59833"/>
                        <a14:foregroundMark x1="36667" y1="59833" x2="27333" y2="73667"/>
                        <a14:foregroundMark x1="27333" y1="73667" x2="14000" y2="85333"/>
                        <a14:foregroundMark x1="14000" y1="85333" x2="13167" y2="80333"/>
                        <a14:foregroundMark x1="90000" y1="8667" x2="90000" y2="8667"/>
                        <a14:foregroundMark x1="93333" y1="13500" x2="93333" y2="13500"/>
                        <a14:foregroundMark x1="87167" y1="6500" x2="87167" y2="6500"/>
                        <a14:foregroundMark x1="84167" y1="6167" x2="84167" y2="6167"/>
                        <a14:foregroundMark x1="94000" y1="16667" x2="94000" y2="16667"/>
                      </a14:backgroundRemoval>
                    </a14:imgEffect>
                  </a14:imgLayer>
                </a14:imgProps>
              </a:ext>
              <a:ext uri="{28A0092B-C50C-407E-A947-70E740481C1C}">
                <a14:useLocalDpi xmlns:a14="http://schemas.microsoft.com/office/drawing/2010/main" val="0"/>
              </a:ext>
            </a:extLst>
          </a:blip>
          <a:srcRect r="-238" b="499"/>
          <a:stretch/>
        </p:blipFill>
        <p:spPr bwMode="auto">
          <a:xfrm rot="2048878">
            <a:off x="1119973" y="3781237"/>
            <a:ext cx="3105334" cy="3082505"/>
          </a:xfrm>
          <a:prstGeom prst="rect">
            <a:avLst/>
          </a:prstGeom>
          <a:noFill/>
          <a:extLst>
            <a:ext uri="{909E8E84-426E-40DD-AFC4-6F175D3DCCD1}">
              <a14:hiddenFill xmlns:a14="http://schemas.microsoft.com/office/drawing/2010/main">
                <a:solidFill>
                  <a:srgbClr val="FFFFFF"/>
                </a:solidFill>
              </a14:hiddenFill>
            </a:ext>
          </a:extLst>
        </p:spPr>
      </p:pic>
      <p:sp>
        <p:nvSpPr>
          <p:cNvPr id="4" name="Título 3"/>
          <p:cNvSpPr>
            <a:spLocks noGrp="1"/>
          </p:cNvSpPr>
          <p:nvPr>
            <p:ph type="title"/>
          </p:nvPr>
        </p:nvSpPr>
        <p:spPr/>
        <p:txBody>
          <a:bodyPr>
            <a:normAutofit/>
          </a:bodyPr>
          <a:lstStyle/>
          <a:p>
            <a:r>
              <a:rPr lang="pt-PT" sz="2400" dirty="0"/>
              <a:t>1. Tipo de lâmpadas</a:t>
            </a:r>
            <a:br>
              <a:rPr lang="pt-PT" sz="2400" dirty="0"/>
            </a:br>
            <a:r>
              <a:rPr lang="pt-PT" sz="2400" dirty="0"/>
              <a:t>1.1. Lâmpadas de descarga em gás</a:t>
            </a:r>
          </a:p>
        </p:txBody>
      </p:sp>
      <p:sp>
        <p:nvSpPr>
          <p:cNvPr id="5" name="CaixaDeTexto 4">
            <a:extLst>
              <a:ext uri="{FF2B5EF4-FFF2-40B4-BE49-F238E27FC236}">
                <a16:creationId xmlns:a16="http://schemas.microsoft.com/office/drawing/2014/main" id="{4F51A1DA-3292-45CB-B473-8C9574AE64ED}"/>
              </a:ext>
            </a:extLst>
          </p:cNvPr>
          <p:cNvSpPr txBox="1"/>
          <p:nvPr/>
        </p:nvSpPr>
        <p:spPr>
          <a:xfrm>
            <a:off x="926274" y="1448790"/>
            <a:ext cx="4118337" cy="369332"/>
          </a:xfrm>
          <a:prstGeom prst="rect">
            <a:avLst/>
          </a:prstGeom>
          <a:noFill/>
        </p:spPr>
        <p:txBody>
          <a:bodyPr wrap="square" rtlCol="0">
            <a:spAutoFit/>
          </a:bodyPr>
          <a:lstStyle/>
          <a:p>
            <a:r>
              <a:rPr lang="pt-PT" b="1" dirty="0" smtClean="0"/>
              <a:t>Lâmpada de sódio de baixa pressão</a:t>
            </a:r>
            <a:endParaRPr lang="pt-PT" b="1" dirty="0"/>
          </a:p>
        </p:txBody>
      </p:sp>
      <p:sp>
        <p:nvSpPr>
          <p:cNvPr id="7" name="CaixaDeTexto 6">
            <a:extLst>
              <a:ext uri="{FF2B5EF4-FFF2-40B4-BE49-F238E27FC236}">
                <a16:creationId xmlns:a16="http://schemas.microsoft.com/office/drawing/2014/main" id="{E43F3C4F-642A-4906-84BF-4D792A7C3A90}"/>
              </a:ext>
            </a:extLst>
          </p:cNvPr>
          <p:cNvSpPr txBox="1"/>
          <p:nvPr/>
        </p:nvSpPr>
        <p:spPr>
          <a:xfrm>
            <a:off x="522512" y="1911927"/>
            <a:ext cx="4203865" cy="2062103"/>
          </a:xfrm>
          <a:prstGeom prst="rect">
            <a:avLst/>
          </a:prstGeom>
          <a:noFill/>
        </p:spPr>
        <p:txBody>
          <a:bodyPr wrap="square" rtlCol="0">
            <a:spAutoFit/>
          </a:bodyPr>
          <a:lstStyle/>
          <a:p>
            <a:pPr marL="285750" indent="-285750">
              <a:buFont typeface="Arial" panose="020B0604020202020204" pitchFamily="34" charset="0"/>
              <a:buChar char="•"/>
            </a:pPr>
            <a:r>
              <a:rPr lang="pt-PT" sz="1600" dirty="0" smtClean="0"/>
              <a:t>A lâmpada de sódio de baixa pressão gera luz a partir da </a:t>
            </a:r>
            <a:r>
              <a:rPr lang="pt-PT" sz="1600" dirty="0" smtClean="0"/>
              <a:t>descarga em vapor </a:t>
            </a:r>
            <a:r>
              <a:rPr lang="pt-PT" sz="1600" dirty="0" smtClean="0"/>
              <a:t>de sódio a baixa pressão (0,7 </a:t>
            </a:r>
            <a:r>
              <a:rPr lang="pt-PT" sz="1600" dirty="0"/>
              <a:t>- 1 Pa).</a:t>
            </a:r>
          </a:p>
          <a:p>
            <a:pPr marL="285750" indent="-285750">
              <a:buFont typeface="Arial" panose="020B0604020202020204" pitchFamily="34" charset="0"/>
              <a:buChar char="•"/>
            </a:pPr>
            <a:r>
              <a:rPr lang="pt-PT" sz="1600" dirty="0" smtClean="0"/>
              <a:t>Maior eficácia: entre 150 e 200lm/W</a:t>
            </a:r>
            <a:r>
              <a:rPr lang="pt-PT" sz="1600" dirty="0"/>
              <a:t>.</a:t>
            </a:r>
          </a:p>
          <a:p>
            <a:pPr marL="285750" indent="-285750">
              <a:buFont typeface="Arial" panose="020B0604020202020204" pitchFamily="34" charset="0"/>
              <a:buChar char="•"/>
            </a:pPr>
            <a:r>
              <a:rPr lang="pt-PT" sz="1600" dirty="0" smtClean="0"/>
              <a:t>Fabricada de 18 a 180W</a:t>
            </a:r>
            <a:r>
              <a:rPr lang="pt-PT" sz="1600" dirty="0"/>
              <a:t>.</a:t>
            </a:r>
          </a:p>
          <a:p>
            <a:pPr marL="285750" indent="-285750">
              <a:buFont typeface="Arial" panose="020B0604020202020204" pitchFamily="34" charset="0"/>
              <a:buChar char="•"/>
            </a:pPr>
            <a:r>
              <a:rPr lang="pt-PT" sz="1600" dirty="0" smtClean="0"/>
              <a:t>Vida útil entre 16000 e 23000 horas.</a:t>
            </a:r>
            <a:endParaRPr lang="pt-PT" sz="1600" dirty="0"/>
          </a:p>
          <a:p>
            <a:pPr marL="285750" indent="-285750">
              <a:buFont typeface="Arial" panose="020B0604020202020204" pitchFamily="34" charset="0"/>
              <a:buChar char="•"/>
            </a:pPr>
            <a:r>
              <a:rPr lang="pt-PT" sz="1600" dirty="0" smtClean="0"/>
              <a:t>Iluminação monocromática com uma restituição de cor muito pobre </a:t>
            </a:r>
            <a:r>
              <a:rPr lang="pt-PT" sz="1600" dirty="0"/>
              <a:t>(&lt;5). </a:t>
            </a:r>
          </a:p>
        </p:txBody>
      </p:sp>
      <p:pic>
        <p:nvPicPr>
          <p:cNvPr id="4098" name="Picture 2" descr="Resultado de imagem para Low-pressure Sodium Lamp cr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3211" y="2284556"/>
            <a:ext cx="3482670" cy="2453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409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PT" sz="2400" dirty="0"/>
              <a:t>1. Tipo de lâmpadas</a:t>
            </a:r>
            <a:br>
              <a:rPr lang="pt-PT" sz="2400" dirty="0"/>
            </a:br>
            <a:r>
              <a:rPr lang="pt-PT" sz="2400" dirty="0"/>
              <a:t>1.1. Lâmpadas de descarga em gás</a:t>
            </a:r>
          </a:p>
        </p:txBody>
      </p:sp>
      <p:sp>
        <p:nvSpPr>
          <p:cNvPr id="5" name="CaixaDeTexto 4">
            <a:extLst>
              <a:ext uri="{FF2B5EF4-FFF2-40B4-BE49-F238E27FC236}">
                <a16:creationId xmlns:a16="http://schemas.microsoft.com/office/drawing/2014/main" id="{4F51A1DA-3292-45CB-B473-8C9574AE64ED}"/>
              </a:ext>
            </a:extLst>
          </p:cNvPr>
          <p:cNvSpPr txBox="1"/>
          <p:nvPr/>
        </p:nvSpPr>
        <p:spPr>
          <a:xfrm>
            <a:off x="926274" y="1448790"/>
            <a:ext cx="4030190" cy="369332"/>
          </a:xfrm>
          <a:prstGeom prst="rect">
            <a:avLst/>
          </a:prstGeom>
          <a:noFill/>
        </p:spPr>
        <p:txBody>
          <a:bodyPr wrap="square" rtlCol="0">
            <a:spAutoFit/>
          </a:bodyPr>
          <a:lstStyle/>
          <a:p>
            <a:r>
              <a:rPr lang="pt-PT" b="1" dirty="0" smtClean="0"/>
              <a:t>Lâmpada de sódio de alta pressão</a:t>
            </a:r>
            <a:endParaRPr lang="pt-PT" b="1" dirty="0"/>
          </a:p>
        </p:txBody>
      </p:sp>
      <p:sp>
        <p:nvSpPr>
          <p:cNvPr id="7" name="CaixaDeTexto 6">
            <a:extLst>
              <a:ext uri="{FF2B5EF4-FFF2-40B4-BE49-F238E27FC236}">
                <a16:creationId xmlns:a16="http://schemas.microsoft.com/office/drawing/2014/main" id="{E43F3C4F-642A-4906-84BF-4D792A7C3A90}"/>
              </a:ext>
            </a:extLst>
          </p:cNvPr>
          <p:cNvSpPr txBox="1"/>
          <p:nvPr/>
        </p:nvSpPr>
        <p:spPr>
          <a:xfrm>
            <a:off x="522512" y="1757817"/>
            <a:ext cx="4322540" cy="2062103"/>
          </a:xfrm>
          <a:prstGeom prst="rect">
            <a:avLst/>
          </a:prstGeom>
          <a:noFill/>
        </p:spPr>
        <p:txBody>
          <a:bodyPr wrap="square" rtlCol="0">
            <a:spAutoFit/>
          </a:bodyPr>
          <a:lstStyle/>
          <a:p>
            <a:pPr marL="285750" indent="-285750">
              <a:buFont typeface="Arial" panose="020B0604020202020204" pitchFamily="34" charset="0"/>
              <a:buChar char="•"/>
            </a:pPr>
            <a:r>
              <a:rPr lang="pt-PT" sz="1600" dirty="0" smtClean="0"/>
              <a:t>A lâmpada de sódio de alta pressão (HPS) funciona a 5-10kPa.</a:t>
            </a:r>
          </a:p>
          <a:p>
            <a:pPr marL="285750" indent="-285750">
              <a:buFont typeface="Arial" panose="020B0604020202020204" pitchFamily="34" charset="0"/>
              <a:buChar char="•"/>
            </a:pPr>
            <a:r>
              <a:rPr lang="pt-PT" sz="1600" dirty="0" smtClean="0"/>
              <a:t>O sódio de alta pressão melhora a restituição de cor, mas diminui a eficácia: 100 para 125 lm/W dependendo do tamanho.</a:t>
            </a:r>
          </a:p>
          <a:p>
            <a:pPr marL="285750" indent="-285750">
              <a:buFont typeface="Arial" panose="020B0604020202020204" pitchFamily="34" charset="0"/>
              <a:buChar char="•"/>
            </a:pPr>
            <a:r>
              <a:rPr lang="pt-PT" sz="1600" dirty="0" smtClean="0"/>
              <a:t>Fabricada de 35 a 1,000W.</a:t>
            </a:r>
          </a:p>
          <a:p>
            <a:pPr marL="285750" indent="-285750">
              <a:buFont typeface="Arial" panose="020B0604020202020204" pitchFamily="34" charset="0"/>
              <a:buChar char="•"/>
            </a:pPr>
            <a:r>
              <a:rPr lang="pt-PT" sz="1600" dirty="0" smtClean="0"/>
              <a:t>Vida útil entre 20,000 e 24,000 horas.</a:t>
            </a:r>
            <a:endParaRPr lang="pt-PT" sz="1600" dirty="0"/>
          </a:p>
        </p:txBody>
      </p:sp>
      <p:pic>
        <p:nvPicPr>
          <p:cNvPr id="9" name="Imagem 8">
            <a:extLst>
              <a:ext uri="{FF2B5EF4-FFF2-40B4-BE49-F238E27FC236}">
                <a16:creationId xmlns:a16="http://schemas.microsoft.com/office/drawing/2014/main" id="{09838A03-CC81-49AE-A4C0-AFA1A834C645}"/>
              </a:ext>
            </a:extLst>
          </p:cNvPr>
          <p:cNvPicPr>
            <a:picLocks noChangeAspect="1"/>
          </p:cNvPicPr>
          <p:nvPr/>
        </p:nvPicPr>
        <p:blipFill>
          <a:blip r:embed="rId3">
            <a:clrChange>
              <a:clrFrom>
                <a:srgbClr val="EDECF6"/>
              </a:clrFrom>
              <a:clrTo>
                <a:srgbClr val="EDECF6">
                  <a:alpha val="0"/>
                </a:srgbClr>
              </a:clrTo>
            </a:clrChange>
          </a:blip>
          <a:stretch>
            <a:fillRect/>
          </a:stretch>
        </p:blipFill>
        <p:spPr>
          <a:xfrm rot="5400000">
            <a:off x="1469670" y="3061044"/>
            <a:ext cx="2641976" cy="4108787"/>
          </a:xfrm>
          <a:prstGeom prst="rect">
            <a:avLst/>
          </a:prstGeom>
        </p:spPr>
      </p:pic>
      <p:pic>
        <p:nvPicPr>
          <p:cNvPr id="1026" name="Picture 2" descr="Resultado de imagem para High-intensity discharge"/>
          <p:cNvPicPr>
            <a:picLocks noChangeAspect="1" noChangeArrowheads="1"/>
          </p:cNvPicPr>
          <p:nvPr/>
        </p:nvPicPr>
        <p:blipFill>
          <a:blip r:embed="rId4">
            <a:clrChange>
              <a:clrFrom>
                <a:srgbClr val="DBDFEB"/>
              </a:clrFrom>
              <a:clrTo>
                <a:srgbClr val="DBDFEB">
                  <a:alpha val="0"/>
                </a:srgbClr>
              </a:clrTo>
            </a:clrChange>
            <a:extLst>
              <a:ext uri="{28A0092B-C50C-407E-A947-70E740481C1C}">
                <a14:useLocalDpi xmlns:a14="http://schemas.microsoft.com/office/drawing/2010/main" val="0"/>
              </a:ext>
            </a:extLst>
          </a:blip>
          <a:srcRect/>
          <a:stretch>
            <a:fillRect/>
          </a:stretch>
        </p:blipFill>
        <p:spPr bwMode="auto">
          <a:xfrm>
            <a:off x="5575473" y="1448790"/>
            <a:ext cx="3111327" cy="4726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177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PT" sz="2400" dirty="0"/>
              <a:t>1. Tipo de lâmpadas</a:t>
            </a:r>
            <a:br>
              <a:rPr lang="pt-PT" sz="2400" dirty="0"/>
            </a:br>
            <a:r>
              <a:rPr lang="pt-PT" sz="2400" dirty="0"/>
              <a:t>1.1. Lâmpadas de descarga em gás</a:t>
            </a:r>
          </a:p>
        </p:txBody>
      </p:sp>
      <p:sp>
        <p:nvSpPr>
          <p:cNvPr id="5" name="CaixaDeTexto 4">
            <a:extLst>
              <a:ext uri="{FF2B5EF4-FFF2-40B4-BE49-F238E27FC236}">
                <a16:creationId xmlns:a16="http://schemas.microsoft.com/office/drawing/2014/main" id="{4F51A1DA-3292-45CB-B473-8C9574AE64ED}"/>
              </a:ext>
            </a:extLst>
          </p:cNvPr>
          <p:cNvSpPr txBox="1"/>
          <p:nvPr/>
        </p:nvSpPr>
        <p:spPr>
          <a:xfrm>
            <a:off x="710515" y="1448790"/>
            <a:ext cx="4385465" cy="369332"/>
          </a:xfrm>
          <a:prstGeom prst="rect">
            <a:avLst/>
          </a:prstGeom>
          <a:noFill/>
        </p:spPr>
        <p:txBody>
          <a:bodyPr wrap="square" rtlCol="0">
            <a:spAutoFit/>
          </a:bodyPr>
          <a:lstStyle/>
          <a:p>
            <a:r>
              <a:rPr lang="pt-PT" b="1" dirty="0" smtClean="0"/>
              <a:t>Lâmpada de mercúrio de alta pressão</a:t>
            </a:r>
            <a:endParaRPr lang="pt-PT" b="1" dirty="0"/>
          </a:p>
        </p:txBody>
      </p:sp>
      <p:sp>
        <p:nvSpPr>
          <p:cNvPr id="7" name="CaixaDeTexto 6">
            <a:extLst>
              <a:ext uri="{FF2B5EF4-FFF2-40B4-BE49-F238E27FC236}">
                <a16:creationId xmlns:a16="http://schemas.microsoft.com/office/drawing/2014/main" id="{E43F3C4F-642A-4906-84BF-4D792A7C3A90}"/>
              </a:ext>
            </a:extLst>
          </p:cNvPr>
          <p:cNvSpPr txBox="1"/>
          <p:nvPr/>
        </p:nvSpPr>
        <p:spPr>
          <a:xfrm>
            <a:off x="522512" y="1911927"/>
            <a:ext cx="4322540" cy="3293209"/>
          </a:xfrm>
          <a:prstGeom prst="rect">
            <a:avLst/>
          </a:prstGeom>
          <a:noFill/>
        </p:spPr>
        <p:txBody>
          <a:bodyPr wrap="square" rtlCol="0">
            <a:spAutoFit/>
          </a:bodyPr>
          <a:lstStyle/>
          <a:p>
            <a:pPr marL="285750" indent="-285750">
              <a:buFont typeface="Arial" panose="020B0604020202020204" pitchFamily="34" charset="0"/>
              <a:buChar char="•"/>
            </a:pPr>
            <a:r>
              <a:rPr lang="pt-PT" sz="1600" dirty="0" smtClean="0"/>
              <a:t>Utiliza um arco através de mercúrio vaporizado num tubo de alta pressão para criar uma luz muito brilhante diretamente do seu próprio arco.</a:t>
            </a:r>
          </a:p>
          <a:p>
            <a:pPr marL="285750" indent="-285750">
              <a:buFont typeface="Arial" panose="020B0604020202020204" pitchFamily="34" charset="0"/>
              <a:buChar char="•"/>
            </a:pPr>
            <a:r>
              <a:rPr lang="pt-PT" sz="1600" dirty="0" smtClean="0"/>
              <a:t>Fabricada de 35 a 2 000W.</a:t>
            </a:r>
          </a:p>
          <a:p>
            <a:pPr marL="285750" indent="-285750">
              <a:buFont typeface="Arial" panose="020B0604020202020204" pitchFamily="34" charset="0"/>
              <a:buChar char="•"/>
            </a:pPr>
            <a:r>
              <a:rPr lang="pt-PT" sz="1600" dirty="0" smtClean="0"/>
              <a:t>Eficácia típica: 45 a 55 lm/W.</a:t>
            </a:r>
          </a:p>
          <a:p>
            <a:pPr marL="285750" indent="-285750">
              <a:buFont typeface="Arial" panose="020B0604020202020204" pitchFamily="34" charset="0"/>
              <a:buChar char="•"/>
            </a:pPr>
            <a:r>
              <a:rPr lang="pt-PT" sz="1600" dirty="0" smtClean="0"/>
              <a:t>Vida útil entre 20 000 e 24 000 horas.</a:t>
            </a:r>
          </a:p>
          <a:p>
            <a:pPr marL="285750" indent="-285750">
              <a:buFont typeface="Arial" panose="020B0604020202020204" pitchFamily="34" charset="0"/>
              <a:buChar char="•"/>
            </a:pPr>
            <a:endParaRPr lang="pt-PT" sz="1600" dirty="0" smtClean="0"/>
          </a:p>
          <a:p>
            <a:pPr marL="285750" indent="-285750">
              <a:buFont typeface="Arial" panose="020B0604020202020204" pitchFamily="34" charset="0"/>
              <a:buChar char="•"/>
            </a:pPr>
            <a:endParaRPr lang="pt-PT" sz="1600" dirty="0" smtClean="0"/>
          </a:p>
          <a:p>
            <a:pPr marL="285750" indent="-285750">
              <a:buFont typeface="Arial" panose="020B0604020202020204" pitchFamily="34" charset="0"/>
              <a:buChar char="•"/>
            </a:pPr>
            <a:endParaRPr lang="pt-PT" sz="1600" dirty="0" smtClean="0"/>
          </a:p>
          <a:p>
            <a:pPr marL="285750" indent="-285750">
              <a:buFont typeface="Arial" panose="020B0604020202020204" pitchFamily="34" charset="0"/>
              <a:buChar char="•"/>
            </a:pPr>
            <a:endParaRPr lang="pt-PT" sz="1600" dirty="0" smtClean="0"/>
          </a:p>
          <a:p>
            <a:pPr marL="285750" indent="-285750">
              <a:buFont typeface="Arial" panose="020B0604020202020204" pitchFamily="34" charset="0"/>
              <a:buChar char="•"/>
            </a:pPr>
            <a:r>
              <a:rPr lang="pt-PT" sz="1600" dirty="0" smtClean="0">
                <a:solidFill>
                  <a:srgbClr val="FF0000"/>
                </a:solidFill>
              </a:rPr>
              <a:t>Eliminadas a partir de 2015 (Regulamento </a:t>
            </a:r>
            <a:r>
              <a:rPr lang="pt-PT" sz="1600" dirty="0" err="1" smtClean="0">
                <a:solidFill>
                  <a:srgbClr val="FF0000"/>
                </a:solidFill>
              </a:rPr>
              <a:t>Ecodesign</a:t>
            </a:r>
            <a:r>
              <a:rPr lang="pt-PT" sz="1600" dirty="0" smtClean="0">
                <a:solidFill>
                  <a:srgbClr val="FF0000"/>
                </a:solidFill>
              </a:rPr>
              <a:t>)</a:t>
            </a:r>
            <a:endParaRPr lang="pt-PT" sz="1600" dirty="0">
              <a:solidFill>
                <a:srgbClr val="FF0000"/>
              </a:solidFill>
            </a:endParaRPr>
          </a:p>
        </p:txBody>
      </p:sp>
      <p:pic>
        <p:nvPicPr>
          <p:cNvPr id="2050" name="Picture 2" descr="Resultado de imagem para high pressure mercury disch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9582" y="1689987"/>
            <a:ext cx="4144418" cy="3796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6698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PT" sz="2400" dirty="0"/>
              <a:t>1. Tipo de lâmpadas</a:t>
            </a:r>
            <a:br>
              <a:rPr lang="pt-PT" sz="2400" dirty="0"/>
            </a:br>
            <a:r>
              <a:rPr lang="pt-PT" sz="2400" dirty="0"/>
              <a:t>1.1. Lâmpadas de descarga em gás</a:t>
            </a:r>
          </a:p>
        </p:txBody>
      </p:sp>
      <p:sp>
        <p:nvSpPr>
          <p:cNvPr id="5" name="CaixaDeTexto 4">
            <a:extLst>
              <a:ext uri="{FF2B5EF4-FFF2-40B4-BE49-F238E27FC236}">
                <a16:creationId xmlns:a16="http://schemas.microsoft.com/office/drawing/2014/main" id="{4F51A1DA-3292-45CB-B473-8C9574AE64ED}"/>
              </a:ext>
            </a:extLst>
          </p:cNvPr>
          <p:cNvSpPr txBox="1"/>
          <p:nvPr/>
        </p:nvSpPr>
        <p:spPr>
          <a:xfrm>
            <a:off x="708918" y="1448790"/>
            <a:ext cx="3986372" cy="646331"/>
          </a:xfrm>
          <a:prstGeom prst="rect">
            <a:avLst/>
          </a:prstGeom>
          <a:noFill/>
        </p:spPr>
        <p:txBody>
          <a:bodyPr wrap="square" rtlCol="0">
            <a:spAutoFit/>
          </a:bodyPr>
          <a:lstStyle/>
          <a:p>
            <a:r>
              <a:rPr lang="pt-PT" b="1" dirty="0" smtClean="0"/>
              <a:t>Lâmpadas de </a:t>
            </a:r>
            <a:r>
              <a:rPr lang="pt-PT" b="1" dirty="0" smtClean="0"/>
              <a:t>iodetos metálicos </a:t>
            </a:r>
            <a:r>
              <a:rPr lang="pt-PT" b="1" dirty="0" smtClean="0"/>
              <a:t>de alta pressão</a:t>
            </a:r>
            <a:endParaRPr lang="pt-PT" b="1" dirty="0"/>
          </a:p>
        </p:txBody>
      </p:sp>
      <p:sp>
        <p:nvSpPr>
          <p:cNvPr id="7" name="CaixaDeTexto 6">
            <a:extLst>
              <a:ext uri="{FF2B5EF4-FFF2-40B4-BE49-F238E27FC236}">
                <a16:creationId xmlns:a16="http://schemas.microsoft.com/office/drawing/2014/main" id="{E43F3C4F-642A-4906-84BF-4D792A7C3A90}"/>
              </a:ext>
            </a:extLst>
          </p:cNvPr>
          <p:cNvSpPr txBox="1"/>
          <p:nvPr/>
        </p:nvSpPr>
        <p:spPr>
          <a:xfrm>
            <a:off x="463175" y="2283281"/>
            <a:ext cx="4322540" cy="2800767"/>
          </a:xfrm>
          <a:prstGeom prst="rect">
            <a:avLst/>
          </a:prstGeom>
          <a:noFill/>
        </p:spPr>
        <p:txBody>
          <a:bodyPr wrap="square" rtlCol="0">
            <a:spAutoFit/>
          </a:bodyPr>
          <a:lstStyle/>
          <a:p>
            <a:pPr marL="285750" indent="-285750">
              <a:buFont typeface="Arial" panose="020B0604020202020204" pitchFamily="34" charset="0"/>
              <a:buChar char="•"/>
            </a:pPr>
            <a:r>
              <a:rPr lang="pt-PT" sz="1600" dirty="0" smtClean="0"/>
              <a:t>As lâmpadas de </a:t>
            </a:r>
            <a:r>
              <a:rPr lang="pt-PT" sz="1600" dirty="0" smtClean="0"/>
              <a:t>iodetos metálicos </a:t>
            </a:r>
            <a:r>
              <a:rPr lang="pt-PT" sz="1600" dirty="0" smtClean="0"/>
              <a:t>são similares às lâmpadas de vapor de mercúrio mas utilizam aditivos de </a:t>
            </a:r>
            <a:r>
              <a:rPr lang="pt-PT" sz="1600" dirty="0" smtClean="0"/>
              <a:t>iodetos metálicos </a:t>
            </a:r>
            <a:r>
              <a:rPr lang="pt-PT" sz="1600" dirty="0" smtClean="0"/>
              <a:t>dentro do tubo, juntamente com mercúrio e árgon. Estes aditivos permitem que a lâmpada produza mais luz visível por watt com uma melhor restituição de cor.</a:t>
            </a:r>
          </a:p>
          <a:p>
            <a:pPr marL="285750" indent="-285750">
              <a:buFont typeface="Arial" panose="020B0604020202020204" pitchFamily="34" charset="0"/>
              <a:buChar char="•"/>
            </a:pPr>
            <a:r>
              <a:rPr lang="pt-PT" sz="1600" dirty="0" smtClean="0"/>
              <a:t> Fabricadas de 35 a 2 000W.</a:t>
            </a:r>
          </a:p>
          <a:p>
            <a:pPr marL="285750" indent="-285750">
              <a:buFont typeface="Arial" panose="020B0604020202020204" pitchFamily="34" charset="0"/>
              <a:buChar char="•"/>
            </a:pPr>
            <a:r>
              <a:rPr lang="pt-PT" sz="1600" dirty="0" smtClean="0"/>
              <a:t>80–100 lumens por watt</a:t>
            </a:r>
          </a:p>
          <a:p>
            <a:pPr marL="285750" indent="-285750">
              <a:buFont typeface="Arial" panose="020B0604020202020204" pitchFamily="34" charset="0"/>
              <a:buChar char="•"/>
            </a:pPr>
            <a:r>
              <a:rPr lang="pt-PT" sz="1600" dirty="0" smtClean="0"/>
              <a:t>Vida útil entre 10 000 e 20 000 horas.</a:t>
            </a:r>
            <a:endParaRPr lang="pt-PT" sz="1600" dirty="0"/>
          </a:p>
        </p:txBody>
      </p:sp>
      <p:pic>
        <p:nvPicPr>
          <p:cNvPr id="3074" name="Picture 2" descr="Imagem relacio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8105" y="2095121"/>
            <a:ext cx="2381250" cy="3371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3379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r>
              <a:rPr lang="pt-PT" sz="2400" dirty="0"/>
              <a:t>1. Tipo de lâmpadas</a:t>
            </a:r>
            <a:br>
              <a:rPr lang="pt-PT" sz="2400" dirty="0"/>
            </a:br>
            <a:r>
              <a:rPr lang="pt-PT" sz="2400" dirty="0"/>
              <a:t>1.1. Lâmpadas de descarga em gás</a:t>
            </a:r>
          </a:p>
        </p:txBody>
      </p:sp>
      <p:sp>
        <p:nvSpPr>
          <p:cNvPr id="5" name="CaixaDeTexto 4">
            <a:extLst>
              <a:ext uri="{FF2B5EF4-FFF2-40B4-BE49-F238E27FC236}">
                <a16:creationId xmlns:a16="http://schemas.microsoft.com/office/drawing/2014/main" id="{4F51A1DA-3292-45CB-B473-8C9574AE64ED}"/>
              </a:ext>
            </a:extLst>
          </p:cNvPr>
          <p:cNvSpPr txBox="1"/>
          <p:nvPr/>
        </p:nvSpPr>
        <p:spPr>
          <a:xfrm>
            <a:off x="571835" y="1365663"/>
            <a:ext cx="5852716" cy="369332"/>
          </a:xfrm>
          <a:prstGeom prst="rect">
            <a:avLst/>
          </a:prstGeom>
          <a:noFill/>
        </p:spPr>
        <p:txBody>
          <a:bodyPr wrap="square" rtlCol="0">
            <a:spAutoFit/>
          </a:bodyPr>
          <a:lstStyle/>
          <a:p>
            <a:r>
              <a:rPr lang="pt-PT" dirty="0"/>
              <a:t>lâmpadas </a:t>
            </a:r>
            <a:r>
              <a:rPr lang="pt-PT" dirty="0" smtClean="0"/>
              <a:t>de</a:t>
            </a:r>
            <a:r>
              <a:rPr lang="pt-PT" dirty="0" smtClean="0"/>
              <a:t> </a:t>
            </a:r>
            <a:r>
              <a:rPr lang="pt-PT" dirty="0"/>
              <a:t>iodetos metálicos</a:t>
            </a:r>
            <a:endParaRPr lang="pt-PT" b="1" dirty="0"/>
          </a:p>
        </p:txBody>
      </p:sp>
      <p:pic>
        <p:nvPicPr>
          <p:cNvPr id="6" name="Imagem 5">
            <a:extLst>
              <a:ext uri="{FF2B5EF4-FFF2-40B4-BE49-F238E27FC236}">
                <a16:creationId xmlns:a16="http://schemas.microsoft.com/office/drawing/2014/main" id="{47D235B8-E85C-4D4A-AD0A-722DC5ACAF7D}"/>
              </a:ext>
            </a:extLst>
          </p:cNvPr>
          <p:cNvPicPr>
            <a:picLocks noChangeAspect="1"/>
          </p:cNvPicPr>
          <p:nvPr/>
        </p:nvPicPr>
        <p:blipFill>
          <a:blip r:embed="rId3">
            <a:clrChange>
              <a:clrFrom>
                <a:srgbClr val="EDECF6"/>
              </a:clrFrom>
              <a:clrTo>
                <a:srgbClr val="EDECF6">
                  <a:alpha val="0"/>
                </a:srgbClr>
              </a:clrTo>
            </a:clrChange>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4765688" y="1612331"/>
            <a:ext cx="3623721" cy="4589434"/>
          </a:xfrm>
          <a:prstGeom prst="rect">
            <a:avLst/>
          </a:prstGeom>
        </p:spPr>
      </p:pic>
      <p:pic>
        <p:nvPicPr>
          <p:cNvPr id="8" name="Imagem 7">
            <a:extLst>
              <a:ext uri="{FF2B5EF4-FFF2-40B4-BE49-F238E27FC236}">
                <a16:creationId xmlns:a16="http://schemas.microsoft.com/office/drawing/2014/main" id="{4A641DC8-44A2-48C5-9B2C-A3374546B60F}"/>
              </a:ext>
            </a:extLst>
          </p:cNvPr>
          <p:cNvPicPr>
            <a:picLocks noChangeAspect="1"/>
          </p:cNvPicPr>
          <p:nvPr/>
        </p:nvPicPr>
        <p:blipFill>
          <a:blip r:embed="rId5">
            <a:clrChange>
              <a:clrFrom>
                <a:srgbClr val="EDECF6"/>
              </a:clrFrom>
              <a:clrTo>
                <a:srgbClr val="EDECF6">
                  <a:alpha val="0"/>
                </a:srgbClr>
              </a:clrTo>
            </a:clrChange>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a:off x="775538" y="1612331"/>
            <a:ext cx="3665834" cy="4589434"/>
          </a:xfrm>
          <a:prstGeom prst="rect">
            <a:avLst/>
          </a:prstGeom>
        </p:spPr>
      </p:pic>
    </p:spTree>
    <p:extLst>
      <p:ext uri="{BB962C8B-B14F-4D97-AF65-F5344CB8AC3E}">
        <p14:creationId xmlns:p14="http://schemas.microsoft.com/office/powerpoint/2010/main" val="3709171427"/>
      </p:ext>
    </p:extLst>
  </p:cSld>
  <p:clrMapOvr>
    <a:masterClrMapping/>
  </p:clrMapOvr>
</p:sld>
</file>

<file path=ppt/theme/theme1.xml><?xml version="1.0" encoding="utf-8"?>
<a:theme xmlns:a="http://schemas.openxmlformats.org/drawingml/2006/main" name="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47063</TotalTime>
  <Words>4142</Words>
  <Application>Microsoft Office PowerPoint</Application>
  <PresentationFormat>On-screen Show (4:3)</PresentationFormat>
  <Paragraphs>387</Paragraphs>
  <Slides>33</Slides>
  <Notes>29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Cambria Math</vt:lpstr>
      <vt:lpstr>Master_Präsenation 160225</vt:lpstr>
      <vt:lpstr>PowerPoint Presentation</vt:lpstr>
      <vt:lpstr>Sumário</vt:lpstr>
      <vt:lpstr>1. Tipo de lâmpadas</vt:lpstr>
      <vt:lpstr>1. Tipo de lâmpadas 1.1. Lâmpadas de descarga em gás</vt:lpstr>
      <vt:lpstr>1. Tipo de lâmpadas 1.1. Lâmpadas de descarga em gás</vt:lpstr>
      <vt:lpstr>1. Tipo de lâmpadas 1.1. Lâmpadas de descarga em gás</vt:lpstr>
      <vt:lpstr>1. Tipo de lâmpadas 1.1. Lâmpadas de descarga em gás</vt:lpstr>
      <vt:lpstr>1. Tipo de lâmpadas 1.1. Lâmpadas de descarga em gás</vt:lpstr>
      <vt:lpstr>1. Tipo de lâmpadas 1.1. Lâmpadas de descarga em gás</vt:lpstr>
      <vt:lpstr>1. Tipo de lâmpadas 1.1. Lâmpadas de descarga em gás</vt:lpstr>
      <vt:lpstr>1. Tipo de lâmpadas 1.1. Lâmpadas de descarga em gás</vt:lpstr>
      <vt:lpstr>1. Tipo de lâmpadas 1.2. Lâmpadas de estado sólido – LEDs e OLEDs</vt:lpstr>
      <vt:lpstr>1. Tipo de lâmpadas 1.2. Lâmpadas LED</vt:lpstr>
      <vt:lpstr>1. Tipo de lâmpadas 1.2. Lâmpadas LED</vt:lpstr>
      <vt:lpstr>2. Luminárias</vt:lpstr>
      <vt:lpstr>2. Luminárias</vt:lpstr>
      <vt:lpstr>2. Luminárias Sistema ótico</vt:lpstr>
      <vt:lpstr>2. Luminárias</vt:lpstr>
      <vt:lpstr>2. Luminárias</vt:lpstr>
      <vt:lpstr>2. Luminárias</vt:lpstr>
      <vt:lpstr>2. Luminárias Classificação</vt:lpstr>
      <vt:lpstr>2. Luminárias Classificação</vt:lpstr>
      <vt:lpstr>2. Luminárias Classificação</vt:lpstr>
      <vt:lpstr>2. Luminárias Classificação</vt:lpstr>
      <vt:lpstr>2. Luminárias Classificação</vt:lpstr>
      <vt:lpstr>2. Luminárias Classificação</vt:lpstr>
      <vt:lpstr>3. Balastros</vt:lpstr>
      <vt:lpstr>3. Balastros</vt:lpstr>
      <vt:lpstr>3. Balastros</vt:lpstr>
      <vt:lpstr>3. Balastros</vt:lpstr>
      <vt:lpstr>3. Balastros</vt:lpstr>
      <vt:lpstr>4. Drivers</vt:lpstr>
      <vt:lpstr>4. Drivers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 of Light</dc:title>
  <dc:creator>Hugo Silva</dc:creator>
  <cp:lastModifiedBy>Joao Fong</cp:lastModifiedBy>
  <cp:revision>236</cp:revision>
  <dcterms:created xsi:type="dcterms:W3CDTF">2017-04-10T15:00:24Z</dcterms:created>
  <dcterms:modified xsi:type="dcterms:W3CDTF">2017-11-27T18:42:58Z</dcterms:modified>
</cp:coreProperties>
</file>