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307" r:id="rId2"/>
    <p:sldId id="321" r:id="rId3"/>
    <p:sldId id="296" r:id="rId4"/>
    <p:sldId id="258" r:id="rId5"/>
    <p:sldId id="259" r:id="rId6"/>
    <p:sldId id="298" r:id="rId7"/>
    <p:sldId id="260" r:id="rId8"/>
    <p:sldId id="263" r:id="rId9"/>
    <p:sldId id="308" r:id="rId10"/>
    <p:sldId id="312" r:id="rId11"/>
    <p:sldId id="301" r:id="rId12"/>
    <p:sldId id="266" r:id="rId13"/>
    <p:sldId id="267" r:id="rId14"/>
    <p:sldId id="309" r:id="rId15"/>
    <p:sldId id="313" r:id="rId16"/>
    <p:sldId id="314" r:id="rId17"/>
    <p:sldId id="303" r:id="rId18"/>
    <p:sldId id="310" r:id="rId19"/>
    <p:sldId id="268" r:id="rId20"/>
    <p:sldId id="269" r:id="rId21"/>
    <p:sldId id="270" r:id="rId22"/>
    <p:sldId id="311" r:id="rId23"/>
    <p:sldId id="271" r:id="rId24"/>
    <p:sldId id="284" r:id="rId25"/>
    <p:sldId id="315" r:id="rId26"/>
    <p:sldId id="285" r:id="rId27"/>
    <p:sldId id="291" r:id="rId28"/>
    <p:sldId id="292" r:id="rId29"/>
    <p:sldId id="293" r:id="rId30"/>
    <p:sldId id="294" r:id="rId31"/>
    <p:sldId id="273" r:id="rId32"/>
    <p:sldId id="275" r:id="rId33"/>
    <p:sldId id="306" r:id="rId34"/>
    <p:sldId id="316" r:id="rId35"/>
    <p:sldId id="277" r:id="rId36"/>
    <p:sldId id="318" r:id="rId37"/>
    <p:sldId id="320" r:id="rId38"/>
    <p:sldId id="319" r:id="rId39"/>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ext uri="{19B8F6BF-5375-455C-9EA6-DF929625EA0E}">
        <p15:presenceInfo xmlns:p15="http://schemas.microsoft.com/office/powerpoint/2012/main" userId="9e9f12b02f089a3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Estilo Escuro 2 - Destaque 1/Destaqu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Estilo Escuro 2 - Destaque 3/Destaqu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Estilo Escuro 2 - Destaque 5/Destaque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Estilo E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Estilo com Tema 1 - Destaqu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com Tema 1 - Destaqu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Estilo com Tema 1 - Destaqu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9" autoAdjust="0"/>
    <p:restoredTop sz="75547" autoAdjust="0"/>
  </p:normalViewPr>
  <p:slideViewPr>
    <p:cSldViewPr snapToGrid="0">
      <p:cViewPr varScale="1">
        <p:scale>
          <a:sx n="80" d="100"/>
          <a:sy n="80" d="100"/>
        </p:scale>
        <p:origin x="786" y="96"/>
      </p:cViewPr>
      <p:guideLst/>
    </p:cSldViewPr>
  </p:slideViewPr>
  <p:notesTextViewPr>
    <p:cViewPr>
      <p:scale>
        <a:sx n="3" d="2"/>
        <a:sy n="3" d="2"/>
      </p:scale>
      <p:origin x="0" y="0"/>
    </p:cViewPr>
  </p:notesTextViewPr>
  <p:sorterViewPr>
    <p:cViewPr>
      <p:scale>
        <a:sx n="100" d="100"/>
        <a:sy n="100" d="100"/>
      </p:scale>
      <p:origin x="0" y="-69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C2D4A1-C6FB-43A5-8D02-1A04A85C9BD9}"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89105E4B-4E9D-416D-8DF8-4540CAC9C14C}">
      <dgm:prSet phldrT="[Texto]"/>
      <dgm:spPr>
        <a:solidFill>
          <a:schemeClr val="tx2">
            <a:lumMod val="65000"/>
            <a:lumOff val="35000"/>
          </a:schemeClr>
        </a:solidFill>
      </dgm:spPr>
      <dgm:t>
        <a:bodyPr/>
        <a:lstStyle/>
        <a:p>
          <a:r>
            <a:rPr lang="pt-PT" dirty="0"/>
            <a:t>Incandescentes</a:t>
          </a:r>
        </a:p>
      </dgm:t>
    </dgm:pt>
    <dgm:pt modelId="{EFDE2E81-55C9-4031-893B-7CF335948313}" type="parTrans" cxnId="{41185CA7-8B2D-4FA7-B408-E92D85D222C8}">
      <dgm:prSet/>
      <dgm:spPr/>
      <dgm:t>
        <a:bodyPr/>
        <a:lstStyle/>
        <a:p>
          <a:endParaRPr lang="pt-PT"/>
        </a:p>
      </dgm:t>
    </dgm:pt>
    <dgm:pt modelId="{67A5821C-B203-42CA-B513-880732D699A7}" type="sibTrans" cxnId="{41185CA7-8B2D-4FA7-B408-E92D85D222C8}">
      <dgm:prSet/>
      <dgm:spPr/>
      <dgm:t>
        <a:bodyPr/>
        <a:lstStyle/>
        <a:p>
          <a:endParaRPr lang="pt-PT"/>
        </a:p>
      </dgm:t>
    </dgm:pt>
    <dgm:pt modelId="{3B578F85-B90A-4ACA-86EE-CDFAD3375708}">
      <dgm:prSet phldrT="[Texto]" custT="1"/>
      <dgm:spPr/>
      <dgm:t>
        <a:bodyPr/>
        <a:lstStyle/>
        <a:p>
          <a:pPr>
            <a:spcAft>
              <a:spcPts val="0"/>
            </a:spcAft>
          </a:pPr>
          <a:r>
            <a:rPr lang="pt-PT" sz="2100" dirty="0">
              <a:solidFill>
                <a:srgbClr val="FF0000"/>
              </a:solidFill>
            </a:rPr>
            <a:t>Incandescente</a:t>
          </a:r>
        </a:p>
        <a:p>
          <a:pPr>
            <a:spcAft>
              <a:spcPts val="0"/>
            </a:spcAft>
          </a:pPr>
          <a:r>
            <a:rPr lang="pt-PT" sz="1800" dirty="0">
              <a:solidFill>
                <a:srgbClr val="FF0000"/>
              </a:solidFill>
            </a:rPr>
            <a:t>(Convencional)</a:t>
          </a:r>
        </a:p>
      </dgm:t>
    </dgm:pt>
    <dgm:pt modelId="{95286974-5A3E-4AB0-87B8-AB4093840483}" type="parTrans" cxnId="{FA97A15D-85F4-4907-8DAC-9EBCE344803E}">
      <dgm:prSet/>
      <dgm:spPr/>
      <dgm:t>
        <a:bodyPr/>
        <a:lstStyle/>
        <a:p>
          <a:endParaRPr lang="pt-PT"/>
        </a:p>
      </dgm:t>
    </dgm:pt>
    <dgm:pt modelId="{33BD1669-5ADD-4863-B464-8FE33686F3D0}" type="sibTrans" cxnId="{FA97A15D-85F4-4907-8DAC-9EBCE344803E}">
      <dgm:prSet/>
      <dgm:spPr/>
      <dgm:t>
        <a:bodyPr/>
        <a:lstStyle/>
        <a:p>
          <a:endParaRPr lang="pt-PT"/>
        </a:p>
      </dgm:t>
    </dgm:pt>
    <dgm:pt modelId="{8047B168-4662-48BF-9887-CFF37D15C494}">
      <dgm:prSet phldrT="[Texto]" custT="1"/>
      <dgm:spPr/>
      <dgm:t>
        <a:bodyPr/>
        <a:lstStyle/>
        <a:p>
          <a:pPr>
            <a:spcAft>
              <a:spcPts val="0"/>
            </a:spcAft>
          </a:pPr>
          <a:r>
            <a:rPr lang="pt-PT" sz="2200" dirty="0">
              <a:solidFill>
                <a:srgbClr val="FF0000"/>
              </a:solidFill>
            </a:rPr>
            <a:t>Halogéneo</a:t>
          </a:r>
        </a:p>
        <a:p>
          <a:pPr>
            <a:spcAft>
              <a:spcPts val="0"/>
            </a:spcAft>
          </a:pPr>
          <a:endParaRPr lang="pt-PT" sz="1800" dirty="0">
            <a:solidFill>
              <a:srgbClr val="FF0000"/>
            </a:solidFill>
          </a:endParaRPr>
        </a:p>
      </dgm:t>
    </dgm:pt>
    <dgm:pt modelId="{BB888E31-7EB8-469A-BA92-811D0845911A}" type="parTrans" cxnId="{6910BF74-EFEE-4883-BEA6-9E403F4AAD85}">
      <dgm:prSet/>
      <dgm:spPr/>
      <dgm:t>
        <a:bodyPr/>
        <a:lstStyle/>
        <a:p>
          <a:endParaRPr lang="pt-PT"/>
        </a:p>
      </dgm:t>
    </dgm:pt>
    <dgm:pt modelId="{0F629303-5D44-45B0-8AC8-EBB490C5F23F}" type="sibTrans" cxnId="{6910BF74-EFEE-4883-BEA6-9E403F4AAD85}">
      <dgm:prSet/>
      <dgm:spPr/>
      <dgm:t>
        <a:bodyPr/>
        <a:lstStyle/>
        <a:p>
          <a:endParaRPr lang="pt-PT"/>
        </a:p>
      </dgm:t>
    </dgm:pt>
    <dgm:pt modelId="{1F1B02EE-DD6C-43D6-8EBF-942C653001DC}">
      <dgm:prSet phldrT="[Texto]"/>
      <dgm:spPr>
        <a:solidFill>
          <a:schemeClr val="tx2">
            <a:lumMod val="65000"/>
            <a:lumOff val="35000"/>
          </a:schemeClr>
        </a:solidFill>
      </dgm:spPr>
      <dgm:t>
        <a:bodyPr/>
        <a:lstStyle/>
        <a:p>
          <a:r>
            <a:rPr lang="pt-PT" dirty="0"/>
            <a:t>Lâmpadas de Descarga</a:t>
          </a:r>
        </a:p>
      </dgm:t>
    </dgm:pt>
    <dgm:pt modelId="{502D9830-53FE-4F52-B8BE-788D01F13266}" type="parTrans" cxnId="{F14FC11E-5697-42C8-88D4-285EAE9E22D1}">
      <dgm:prSet/>
      <dgm:spPr/>
      <dgm:t>
        <a:bodyPr/>
        <a:lstStyle/>
        <a:p>
          <a:endParaRPr lang="pt-PT"/>
        </a:p>
      </dgm:t>
    </dgm:pt>
    <dgm:pt modelId="{5F818920-FD18-4560-BA53-68F0CA849088}" type="sibTrans" cxnId="{F14FC11E-5697-42C8-88D4-285EAE9E22D1}">
      <dgm:prSet/>
      <dgm:spPr/>
      <dgm:t>
        <a:bodyPr/>
        <a:lstStyle/>
        <a:p>
          <a:endParaRPr lang="pt-PT"/>
        </a:p>
      </dgm:t>
    </dgm:pt>
    <dgm:pt modelId="{CC7C50C9-EC16-429C-89BC-C0C97A49BE16}">
      <dgm:prSet phldrT="[Texto]"/>
      <dgm:spPr/>
      <dgm:t>
        <a:bodyPr/>
        <a:lstStyle/>
        <a:p>
          <a:pPr>
            <a:buNone/>
          </a:pPr>
          <a:r>
            <a:rPr lang="pt-PT" dirty="0">
              <a:solidFill>
                <a:srgbClr val="FF0000"/>
              </a:solidFill>
            </a:rPr>
            <a:t>Alta pressão</a:t>
          </a:r>
        </a:p>
      </dgm:t>
    </dgm:pt>
    <dgm:pt modelId="{5C26271E-71C8-4351-9723-E7B85405E048}" type="parTrans" cxnId="{2916A7D7-47B5-4A2D-8EBC-36ED45D81D7E}">
      <dgm:prSet/>
      <dgm:spPr/>
      <dgm:t>
        <a:bodyPr/>
        <a:lstStyle/>
        <a:p>
          <a:endParaRPr lang="pt-PT"/>
        </a:p>
      </dgm:t>
    </dgm:pt>
    <dgm:pt modelId="{8C68FEA2-99C4-4AAF-9DE0-7AF87E5FF98E}" type="sibTrans" cxnId="{2916A7D7-47B5-4A2D-8EBC-36ED45D81D7E}">
      <dgm:prSet/>
      <dgm:spPr/>
      <dgm:t>
        <a:bodyPr/>
        <a:lstStyle/>
        <a:p>
          <a:endParaRPr lang="pt-PT"/>
        </a:p>
      </dgm:t>
    </dgm:pt>
    <dgm:pt modelId="{67F03FA5-9347-47C2-9B59-0A33BC01CBA8}">
      <dgm:prSet phldrT="[Texto]"/>
      <dgm:spPr/>
      <dgm:t>
        <a:bodyPr/>
        <a:lstStyle/>
        <a:p>
          <a:r>
            <a:rPr lang="pt-PT" dirty="0">
              <a:solidFill>
                <a:srgbClr val="FF0000"/>
              </a:solidFill>
            </a:rPr>
            <a:t>Baixa pressão</a:t>
          </a:r>
        </a:p>
      </dgm:t>
    </dgm:pt>
    <dgm:pt modelId="{DB542535-CC8B-44A4-9734-0B9832C0DFA4}" type="parTrans" cxnId="{1C03E851-CBDF-421F-9A05-3C6B5406817D}">
      <dgm:prSet/>
      <dgm:spPr/>
      <dgm:t>
        <a:bodyPr/>
        <a:lstStyle/>
        <a:p>
          <a:endParaRPr lang="pt-PT"/>
        </a:p>
      </dgm:t>
    </dgm:pt>
    <dgm:pt modelId="{ED732DFA-26C1-4582-858E-429EA77D586E}" type="sibTrans" cxnId="{1C03E851-CBDF-421F-9A05-3C6B5406817D}">
      <dgm:prSet/>
      <dgm:spPr/>
      <dgm:t>
        <a:bodyPr/>
        <a:lstStyle/>
        <a:p>
          <a:endParaRPr lang="pt-PT"/>
        </a:p>
      </dgm:t>
    </dgm:pt>
    <dgm:pt modelId="{EA455944-EED5-4E81-B476-E06719BE9D04}">
      <dgm:prSet/>
      <dgm:spPr>
        <a:solidFill>
          <a:schemeClr val="tx2">
            <a:lumMod val="65000"/>
            <a:lumOff val="35000"/>
          </a:schemeClr>
        </a:solidFill>
      </dgm:spPr>
      <dgm:t>
        <a:bodyPr/>
        <a:lstStyle/>
        <a:p>
          <a:r>
            <a:rPr lang="pt-PT" dirty="0"/>
            <a:t>Estado sólido</a:t>
          </a:r>
        </a:p>
      </dgm:t>
    </dgm:pt>
    <dgm:pt modelId="{EE5F5FBC-871D-47EA-ACC0-13DE23DF91CD}" type="parTrans" cxnId="{F66FD408-3A9A-479E-A9A4-41F1935F1A6D}">
      <dgm:prSet/>
      <dgm:spPr/>
      <dgm:t>
        <a:bodyPr/>
        <a:lstStyle/>
        <a:p>
          <a:endParaRPr lang="pt-PT"/>
        </a:p>
      </dgm:t>
    </dgm:pt>
    <dgm:pt modelId="{C404CBFE-5DFC-4ADA-BA7A-8CA99DB532CF}" type="sibTrans" cxnId="{F66FD408-3A9A-479E-A9A4-41F1935F1A6D}">
      <dgm:prSet/>
      <dgm:spPr/>
      <dgm:t>
        <a:bodyPr/>
        <a:lstStyle/>
        <a:p>
          <a:endParaRPr lang="pt-PT"/>
        </a:p>
      </dgm:t>
    </dgm:pt>
    <dgm:pt modelId="{C12E2F2D-2D30-49BE-9E81-2D975D95A121}">
      <dgm:prSet/>
      <dgm:spPr/>
      <dgm:t>
        <a:bodyPr/>
        <a:lstStyle/>
        <a:p>
          <a:r>
            <a:rPr lang="pt-PT" dirty="0">
              <a:solidFill>
                <a:srgbClr val="FF0000"/>
              </a:solidFill>
            </a:rPr>
            <a:t>LED</a:t>
          </a:r>
        </a:p>
      </dgm:t>
    </dgm:pt>
    <dgm:pt modelId="{558B793F-0E80-4E0C-8874-8A5D9E29AC9D}" type="parTrans" cxnId="{553CDAD9-11DA-4EB6-9848-0C1265F52C57}">
      <dgm:prSet/>
      <dgm:spPr/>
      <dgm:t>
        <a:bodyPr/>
        <a:lstStyle/>
        <a:p>
          <a:endParaRPr lang="pt-PT"/>
        </a:p>
      </dgm:t>
    </dgm:pt>
    <dgm:pt modelId="{A5052B84-0683-41EA-9E22-FE76ED0F2E69}" type="sibTrans" cxnId="{553CDAD9-11DA-4EB6-9848-0C1265F52C57}">
      <dgm:prSet/>
      <dgm:spPr/>
      <dgm:t>
        <a:bodyPr/>
        <a:lstStyle/>
        <a:p>
          <a:endParaRPr lang="pt-PT"/>
        </a:p>
      </dgm:t>
    </dgm:pt>
    <dgm:pt modelId="{940CABD6-41F7-4E1C-98EF-FB27728D8AAF}">
      <dgm:prSet/>
      <dgm:spPr/>
      <dgm:t>
        <a:bodyPr/>
        <a:lstStyle/>
        <a:p>
          <a:r>
            <a:rPr lang="pt-PT" dirty="0">
              <a:solidFill>
                <a:srgbClr val="FF0000"/>
              </a:solidFill>
            </a:rPr>
            <a:t>OLED</a:t>
          </a:r>
        </a:p>
      </dgm:t>
    </dgm:pt>
    <dgm:pt modelId="{4E7C5C7E-37BD-4666-A066-5958A02C3093}" type="parTrans" cxnId="{F7D6B5F4-6D72-4C71-833D-A0FDCEC51DFF}">
      <dgm:prSet/>
      <dgm:spPr/>
      <dgm:t>
        <a:bodyPr/>
        <a:lstStyle/>
        <a:p>
          <a:endParaRPr lang="pt-PT"/>
        </a:p>
      </dgm:t>
    </dgm:pt>
    <dgm:pt modelId="{2E5BD559-2064-4B40-9DFD-2B12EBC183B1}" type="sibTrans" cxnId="{F7D6B5F4-6D72-4C71-833D-A0FDCEC51DFF}">
      <dgm:prSet/>
      <dgm:spPr/>
      <dgm:t>
        <a:bodyPr/>
        <a:lstStyle/>
        <a:p>
          <a:endParaRPr lang="pt-PT"/>
        </a:p>
      </dgm:t>
    </dgm:pt>
    <dgm:pt modelId="{14DA153F-854F-4E70-8561-B09216E0C421}">
      <dgm:prSet/>
      <dgm:spPr/>
      <dgm:t>
        <a:bodyPr/>
        <a:lstStyle/>
        <a:p>
          <a:pPr>
            <a:spcAft>
              <a:spcPct val="15000"/>
            </a:spcAft>
          </a:pPr>
          <a:r>
            <a:rPr lang="pt-PT" sz="1700" dirty="0">
              <a:solidFill>
                <a:srgbClr val="FF0000"/>
              </a:solidFill>
            </a:rPr>
            <a:t>Alta tensão</a:t>
          </a:r>
        </a:p>
      </dgm:t>
    </dgm:pt>
    <dgm:pt modelId="{E889B1CB-E3DB-47E0-A4DB-BC147515727E}" type="parTrans" cxnId="{EAA4745E-E97E-4378-AB38-284CDDFD231F}">
      <dgm:prSet/>
      <dgm:spPr/>
      <dgm:t>
        <a:bodyPr/>
        <a:lstStyle/>
        <a:p>
          <a:endParaRPr lang="pt-PT"/>
        </a:p>
      </dgm:t>
    </dgm:pt>
    <dgm:pt modelId="{2DCA0A09-905C-4E9A-A6AD-DC5BCCAF67F5}" type="sibTrans" cxnId="{EAA4745E-E97E-4378-AB38-284CDDFD231F}">
      <dgm:prSet/>
      <dgm:spPr/>
      <dgm:t>
        <a:bodyPr/>
        <a:lstStyle/>
        <a:p>
          <a:endParaRPr lang="pt-PT"/>
        </a:p>
      </dgm:t>
    </dgm:pt>
    <dgm:pt modelId="{6158D7A5-C057-4E82-B075-CE91CB39BB9D}">
      <dgm:prSet/>
      <dgm:spPr/>
      <dgm:t>
        <a:bodyPr/>
        <a:lstStyle/>
        <a:p>
          <a:pPr>
            <a:buFont typeface="Arial" panose="020B0604020202020204" pitchFamily="34" charset="0"/>
            <a:buChar char="•"/>
          </a:pPr>
          <a:r>
            <a:rPr lang="pt-PT" dirty="0"/>
            <a:t>Sódio</a:t>
          </a:r>
        </a:p>
      </dgm:t>
    </dgm:pt>
    <dgm:pt modelId="{5C0C843B-AD6A-4F06-8CC5-F9321C4C143A}" type="parTrans" cxnId="{BC83823E-A743-4CF9-B74E-A1CBBB5F2021}">
      <dgm:prSet/>
      <dgm:spPr/>
      <dgm:t>
        <a:bodyPr/>
        <a:lstStyle/>
        <a:p>
          <a:endParaRPr lang="pt-PT"/>
        </a:p>
      </dgm:t>
    </dgm:pt>
    <dgm:pt modelId="{9A4D9565-EFEC-4224-8465-23BF6AC7B941}" type="sibTrans" cxnId="{BC83823E-A743-4CF9-B74E-A1CBBB5F2021}">
      <dgm:prSet/>
      <dgm:spPr/>
      <dgm:t>
        <a:bodyPr/>
        <a:lstStyle/>
        <a:p>
          <a:endParaRPr lang="pt-PT"/>
        </a:p>
      </dgm:t>
    </dgm:pt>
    <dgm:pt modelId="{399D7EC0-6801-47F3-B2BA-D809446BF434}">
      <dgm:prSet/>
      <dgm:spPr/>
      <dgm:t>
        <a:bodyPr/>
        <a:lstStyle/>
        <a:p>
          <a:r>
            <a:rPr lang="pt-PT" dirty="0"/>
            <a:t>Sódio </a:t>
          </a:r>
        </a:p>
      </dgm:t>
    </dgm:pt>
    <dgm:pt modelId="{D5049E46-FE03-4DB4-8930-D7136D104053}" type="parTrans" cxnId="{0F84833B-1D46-4906-8187-E85FA27A004E}">
      <dgm:prSet/>
      <dgm:spPr/>
      <dgm:t>
        <a:bodyPr/>
        <a:lstStyle/>
        <a:p>
          <a:endParaRPr lang="pt-PT"/>
        </a:p>
      </dgm:t>
    </dgm:pt>
    <dgm:pt modelId="{96D2E456-F0CA-4FE4-B708-8518E25AE255}" type="sibTrans" cxnId="{0F84833B-1D46-4906-8187-E85FA27A004E}">
      <dgm:prSet/>
      <dgm:spPr/>
      <dgm:t>
        <a:bodyPr/>
        <a:lstStyle/>
        <a:p>
          <a:endParaRPr lang="pt-PT"/>
        </a:p>
      </dgm:t>
    </dgm:pt>
    <dgm:pt modelId="{20E65F09-F962-46E0-88F7-2EBEBB14D59D}">
      <dgm:prSet/>
      <dgm:spPr/>
      <dgm:t>
        <a:bodyPr/>
        <a:lstStyle/>
        <a:p>
          <a:r>
            <a:rPr lang="pt-PT" dirty="0">
              <a:solidFill>
                <a:srgbClr val="FF0000"/>
              </a:solidFill>
            </a:rPr>
            <a:t>Mercúrio (fluorescente)</a:t>
          </a:r>
        </a:p>
      </dgm:t>
    </dgm:pt>
    <dgm:pt modelId="{9BB78D5F-D09B-45C7-A4AE-64D9A054A2C7}" type="parTrans" cxnId="{D7975543-9900-489A-88B3-538A6DD69C05}">
      <dgm:prSet/>
      <dgm:spPr/>
      <dgm:t>
        <a:bodyPr/>
        <a:lstStyle/>
        <a:p>
          <a:endParaRPr lang="pt-PT"/>
        </a:p>
      </dgm:t>
    </dgm:pt>
    <dgm:pt modelId="{6A08FBE8-4BF6-493A-A156-26F4D13D417B}" type="sibTrans" cxnId="{D7975543-9900-489A-88B3-538A6DD69C05}">
      <dgm:prSet/>
      <dgm:spPr/>
      <dgm:t>
        <a:bodyPr/>
        <a:lstStyle/>
        <a:p>
          <a:endParaRPr lang="pt-PT"/>
        </a:p>
      </dgm:t>
    </dgm:pt>
    <dgm:pt modelId="{2224213E-E5D4-4E59-A933-30E6D454395F}">
      <dgm:prSet/>
      <dgm:spPr/>
      <dgm:t>
        <a:bodyPr/>
        <a:lstStyle/>
        <a:p>
          <a:r>
            <a:rPr lang="pt-PT" dirty="0">
              <a:solidFill>
                <a:srgbClr val="FF0000"/>
              </a:solidFill>
            </a:rPr>
            <a:t>halogenetos metálicos</a:t>
          </a:r>
        </a:p>
      </dgm:t>
    </dgm:pt>
    <dgm:pt modelId="{C188E851-8E9D-4CDB-906F-97748D5706D6}" type="parTrans" cxnId="{EA9A4A85-B50F-4853-B64E-F3C3678895DB}">
      <dgm:prSet/>
      <dgm:spPr/>
      <dgm:t>
        <a:bodyPr/>
        <a:lstStyle/>
        <a:p>
          <a:endParaRPr lang="pt-PT"/>
        </a:p>
      </dgm:t>
    </dgm:pt>
    <dgm:pt modelId="{46AA151F-947A-4D36-BD5D-385017686803}" type="sibTrans" cxnId="{EA9A4A85-B50F-4853-B64E-F3C3678895DB}">
      <dgm:prSet/>
      <dgm:spPr/>
      <dgm:t>
        <a:bodyPr/>
        <a:lstStyle/>
        <a:p>
          <a:endParaRPr lang="pt-PT"/>
        </a:p>
      </dgm:t>
    </dgm:pt>
    <dgm:pt modelId="{123D812E-8686-43DC-9EF2-03ADF4BC3B69}">
      <dgm:prSet/>
      <dgm:spPr/>
      <dgm:t>
        <a:bodyPr/>
        <a:lstStyle/>
        <a:p>
          <a:pPr>
            <a:buFont typeface="Arial" panose="020B0604020202020204" pitchFamily="34" charset="0"/>
            <a:buChar char="•"/>
          </a:pPr>
          <a:r>
            <a:rPr lang="pt-PT" dirty="0">
              <a:solidFill>
                <a:srgbClr val="FF0000"/>
              </a:solidFill>
            </a:rPr>
            <a:t>Mercúrio</a:t>
          </a:r>
        </a:p>
      </dgm:t>
    </dgm:pt>
    <dgm:pt modelId="{BD59C006-B08F-4B65-856B-93B3191418D6}" type="parTrans" cxnId="{BCBF3150-8580-4A04-96B0-0648213D9BEB}">
      <dgm:prSet/>
      <dgm:spPr/>
      <dgm:t>
        <a:bodyPr/>
        <a:lstStyle/>
        <a:p>
          <a:endParaRPr lang="pt-PT"/>
        </a:p>
      </dgm:t>
    </dgm:pt>
    <dgm:pt modelId="{9EF54962-4028-498C-8C10-CAA9A5637A4E}" type="sibTrans" cxnId="{BCBF3150-8580-4A04-96B0-0648213D9BEB}">
      <dgm:prSet/>
      <dgm:spPr/>
      <dgm:t>
        <a:bodyPr/>
        <a:lstStyle/>
        <a:p>
          <a:endParaRPr lang="pt-PT"/>
        </a:p>
      </dgm:t>
    </dgm:pt>
    <dgm:pt modelId="{6108B95B-FD24-4D5C-99C2-90DD96B1D8AA}">
      <dgm:prSet/>
      <dgm:spPr/>
      <dgm:t>
        <a:bodyPr/>
        <a:lstStyle/>
        <a:p>
          <a:pPr>
            <a:spcAft>
              <a:spcPct val="15000"/>
            </a:spcAft>
          </a:pPr>
          <a:r>
            <a:rPr lang="pt-PT" sz="1700" dirty="0">
              <a:solidFill>
                <a:srgbClr val="FF0000"/>
              </a:solidFill>
            </a:rPr>
            <a:t>Baixa tensão</a:t>
          </a:r>
        </a:p>
      </dgm:t>
    </dgm:pt>
    <dgm:pt modelId="{E0F4E0D0-A0A3-497C-96E5-5D8A126A98B0}" type="parTrans" cxnId="{ECF8EFE3-75F2-4F98-B185-5CC94576BD52}">
      <dgm:prSet/>
      <dgm:spPr/>
      <dgm:t>
        <a:bodyPr/>
        <a:lstStyle/>
        <a:p>
          <a:endParaRPr lang="pt-PT"/>
        </a:p>
      </dgm:t>
    </dgm:pt>
    <dgm:pt modelId="{D1382C10-DD1A-455A-93A8-DBF78124F86F}" type="sibTrans" cxnId="{ECF8EFE3-75F2-4F98-B185-5CC94576BD52}">
      <dgm:prSet/>
      <dgm:spPr/>
      <dgm:t>
        <a:bodyPr/>
        <a:lstStyle/>
        <a:p>
          <a:endParaRPr lang="pt-PT"/>
        </a:p>
      </dgm:t>
    </dgm:pt>
    <dgm:pt modelId="{F552B9E2-5567-477A-8DDF-D22A2CE84DE2}" type="pres">
      <dgm:prSet presAssocID="{FFC2D4A1-C6FB-43A5-8D02-1A04A85C9BD9}" presName="diagram" presStyleCnt="0">
        <dgm:presLayoutVars>
          <dgm:chPref val="1"/>
          <dgm:dir/>
          <dgm:animOne val="branch"/>
          <dgm:animLvl val="lvl"/>
          <dgm:resizeHandles/>
        </dgm:presLayoutVars>
      </dgm:prSet>
      <dgm:spPr/>
    </dgm:pt>
    <dgm:pt modelId="{83DFB019-A436-4A93-97FC-07FDD7C56DB7}" type="pres">
      <dgm:prSet presAssocID="{89105E4B-4E9D-416D-8DF8-4540CAC9C14C}" presName="root" presStyleCnt="0"/>
      <dgm:spPr/>
    </dgm:pt>
    <dgm:pt modelId="{AA198AED-EE20-4836-BD8D-B9B7D818D621}" type="pres">
      <dgm:prSet presAssocID="{89105E4B-4E9D-416D-8DF8-4540CAC9C14C}" presName="rootComposite" presStyleCnt="0"/>
      <dgm:spPr/>
    </dgm:pt>
    <dgm:pt modelId="{66464C08-71B4-4B48-9F94-394684568084}" type="pres">
      <dgm:prSet presAssocID="{89105E4B-4E9D-416D-8DF8-4540CAC9C14C}" presName="rootText" presStyleLbl="node1" presStyleIdx="0" presStyleCnt="3"/>
      <dgm:spPr/>
    </dgm:pt>
    <dgm:pt modelId="{538369F7-8858-44EC-85E9-D615035F20F5}" type="pres">
      <dgm:prSet presAssocID="{89105E4B-4E9D-416D-8DF8-4540CAC9C14C}" presName="rootConnector" presStyleLbl="node1" presStyleIdx="0" presStyleCnt="3"/>
      <dgm:spPr/>
    </dgm:pt>
    <dgm:pt modelId="{0196F1A7-0C3D-40B4-BAD3-438D9C52C73E}" type="pres">
      <dgm:prSet presAssocID="{89105E4B-4E9D-416D-8DF8-4540CAC9C14C}" presName="childShape" presStyleCnt="0"/>
      <dgm:spPr/>
    </dgm:pt>
    <dgm:pt modelId="{47540991-BD99-4EDC-8D4D-AB7D29C2618A}" type="pres">
      <dgm:prSet presAssocID="{95286974-5A3E-4AB0-87B8-AB4093840483}" presName="Name13" presStyleLbl="parChTrans1D2" presStyleIdx="0" presStyleCnt="6"/>
      <dgm:spPr/>
    </dgm:pt>
    <dgm:pt modelId="{62C1E098-0436-4296-8D4E-B00206207DB7}" type="pres">
      <dgm:prSet presAssocID="{3B578F85-B90A-4ACA-86EE-CDFAD3375708}" presName="childText" presStyleLbl="bgAcc1" presStyleIdx="0" presStyleCnt="6">
        <dgm:presLayoutVars>
          <dgm:bulletEnabled val="1"/>
        </dgm:presLayoutVars>
      </dgm:prSet>
      <dgm:spPr/>
    </dgm:pt>
    <dgm:pt modelId="{EBB7A65C-9F6D-4BF8-967B-E455A83626B2}" type="pres">
      <dgm:prSet presAssocID="{BB888E31-7EB8-469A-BA92-811D0845911A}" presName="Name13" presStyleLbl="parChTrans1D2" presStyleIdx="1" presStyleCnt="6"/>
      <dgm:spPr/>
    </dgm:pt>
    <dgm:pt modelId="{08B48A16-0078-4F84-827A-81A22A21C7B2}" type="pres">
      <dgm:prSet presAssocID="{8047B168-4662-48BF-9887-CFF37D15C494}" presName="childText" presStyleLbl="bgAcc1" presStyleIdx="1" presStyleCnt="6">
        <dgm:presLayoutVars>
          <dgm:bulletEnabled val="1"/>
        </dgm:presLayoutVars>
      </dgm:prSet>
      <dgm:spPr/>
    </dgm:pt>
    <dgm:pt modelId="{80CCAAD8-D2F1-453B-ACE2-CC756B1733AC}" type="pres">
      <dgm:prSet presAssocID="{1F1B02EE-DD6C-43D6-8EBF-942C653001DC}" presName="root" presStyleCnt="0"/>
      <dgm:spPr/>
    </dgm:pt>
    <dgm:pt modelId="{21F9F5A8-AAAB-4270-80DE-9A935281A2E8}" type="pres">
      <dgm:prSet presAssocID="{1F1B02EE-DD6C-43D6-8EBF-942C653001DC}" presName="rootComposite" presStyleCnt="0"/>
      <dgm:spPr/>
    </dgm:pt>
    <dgm:pt modelId="{BBC79BA3-00CD-4CFD-8F19-E01D587A770A}" type="pres">
      <dgm:prSet presAssocID="{1F1B02EE-DD6C-43D6-8EBF-942C653001DC}" presName="rootText" presStyleLbl="node1" presStyleIdx="1" presStyleCnt="3"/>
      <dgm:spPr/>
    </dgm:pt>
    <dgm:pt modelId="{5839973F-DA5F-49AA-B706-2C5BD8C84194}" type="pres">
      <dgm:prSet presAssocID="{1F1B02EE-DD6C-43D6-8EBF-942C653001DC}" presName="rootConnector" presStyleLbl="node1" presStyleIdx="1" presStyleCnt="3"/>
      <dgm:spPr/>
    </dgm:pt>
    <dgm:pt modelId="{C18926F5-1BB8-44EA-851A-F055CAAACFEF}" type="pres">
      <dgm:prSet presAssocID="{1F1B02EE-DD6C-43D6-8EBF-942C653001DC}" presName="childShape" presStyleCnt="0"/>
      <dgm:spPr/>
    </dgm:pt>
    <dgm:pt modelId="{D20FE132-B46B-4C1B-8B20-1242DF9A0AF6}" type="pres">
      <dgm:prSet presAssocID="{5C26271E-71C8-4351-9723-E7B85405E048}" presName="Name13" presStyleLbl="parChTrans1D2" presStyleIdx="2" presStyleCnt="6"/>
      <dgm:spPr/>
    </dgm:pt>
    <dgm:pt modelId="{B79F2A6B-85A8-433B-9A1C-18A6588D2EAD}" type="pres">
      <dgm:prSet presAssocID="{CC7C50C9-EC16-429C-89BC-C0C97A49BE16}" presName="childText" presStyleLbl="bgAcc1" presStyleIdx="2" presStyleCnt="6">
        <dgm:presLayoutVars>
          <dgm:bulletEnabled val="1"/>
        </dgm:presLayoutVars>
      </dgm:prSet>
      <dgm:spPr/>
    </dgm:pt>
    <dgm:pt modelId="{33766092-C2CB-4A65-B414-7453F32B204E}" type="pres">
      <dgm:prSet presAssocID="{DB542535-CC8B-44A4-9734-0B9832C0DFA4}" presName="Name13" presStyleLbl="parChTrans1D2" presStyleIdx="3" presStyleCnt="6"/>
      <dgm:spPr/>
    </dgm:pt>
    <dgm:pt modelId="{B5A8E842-7A2A-4E74-B312-5701FE7A9FB8}" type="pres">
      <dgm:prSet presAssocID="{67F03FA5-9347-47C2-9B59-0A33BC01CBA8}" presName="childText" presStyleLbl="bgAcc1" presStyleIdx="3" presStyleCnt="6">
        <dgm:presLayoutVars>
          <dgm:bulletEnabled val="1"/>
        </dgm:presLayoutVars>
      </dgm:prSet>
      <dgm:spPr/>
    </dgm:pt>
    <dgm:pt modelId="{0F86D69F-FFEA-493E-97E9-E27F8F0D83B4}" type="pres">
      <dgm:prSet presAssocID="{EA455944-EED5-4E81-B476-E06719BE9D04}" presName="root" presStyleCnt="0"/>
      <dgm:spPr/>
    </dgm:pt>
    <dgm:pt modelId="{27125613-5413-49B2-8B1E-B46DFB820011}" type="pres">
      <dgm:prSet presAssocID="{EA455944-EED5-4E81-B476-E06719BE9D04}" presName="rootComposite" presStyleCnt="0"/>
      <dgm:spPr/>
    </dgm:pt>
    <dgm:pt modelId="{161FAE47-B733-4D36-8E75-C61ADAC109F3}" type="pres">
      <dgm:prSet presAssocID="{EA455944-EED5-4E81-B476-E06719BE9D04}" presName="rootText" presStyleLbl="node1" presStyleIdx="2" presStyleCnt="3"/>
      <dgm:spPr/>
    </dgm:pt>
    <dgm:pt modelId="{EE5DCD5E-5E31-4FFF-A3A5-8761A02FF6A4}" type="pres">
      <dgm:prSet presAssocID="{EA455944-EED5-4E81-B476-E06719BE9D04}" presName="rootConnector" presStyleLbl="node1" presStyleIdx="2" presStyleCnt="3"/>
      <dgm:spPr/>
    </dgm:pt>
    <dgm:pt modelId="{5D63AAC9-4D1D-4AB1-B09A-2231881BBA67}" type="pres">
      <dgm:prSet presAssocID="{EA455944-EED5-4E81-B476-E06719BE9D04}" presName="childShape" presStyleCnt="0"/>
      <dgm:spPr/>
    </dgm:pt>
    <dgm:pt modelId="{054AA393-6B8F-4C2A-AEBA-1BA4AFBD5618}" type="pres">
      <dgm:prSet presAssocID="{558B793F-0E80-4E0C-8874-8A5D9E29AC9D}" presName="Name13" presStyleLbl="parChTrans1D2" presStyleIdx="4" presStyleCnt="6"/>
      <dgm:spPr/>
    </dgm:pt>
    <dgm:pt modelId="{4962912D-4977-48E1-B8C9-37957737F085}" type="pres">
      <dgm:prSet presAssocID="{C12E2F2D-2D30-49BE-9E81-2D975D95A121}" presName="childText" presStyleLbl="bgAcc1" presStyleIdx="4" presStyleCnt="6">
        <dgm:presLayoutVars>
          <dgm:bulletEnabled val="1"/>
        </dgm:presLayoutVars>
      </dgm:prSet>
      <dgm:spPr/>
    </dgm:pt>
    <dgm:pt modelId="{9FB6FEA5-61B3-4C8F-B893-0C55AD27EC67}" type="pres">
      <dgm:prSet presAssocID="{4E7C5C7E-37BD-4666-A066-5958A02C3093}" presName="Name13" presStyleLbl="parChTrans1D2" presStyleIdx="5" presStyleCnt="6"/>
      <dgm:spPr/>
    </dgm:pt>
    <dgm:pt modelId="{94A0C8D2-CF96-4CD6-AD27-6E3B26A9B546}" type="pres">
      <dgm:prSet presAssocID="{940CABD6-41F7-4E1C-98EF-FB27728D8AAF}" presName="childText" presStyleLbl="bgAcc1" presStyleIdx="5" presStyleCnt="6">
        <dgm:presLayoutVars>
          <dgm:bulletEnabled val="1"/>
        </dgm:presLayoutVars>
      </dgm:prSet>
      <dgm:spPr/>
    </dgm:pt>
  </dgm:ptLst>
  <dgm:cxnLst>
    <dgm:cxn modelId="{DF619306-4075-4676-842D-6E754C98FE0E}" type="presOf" srcId="{BB888E31-7EB8-469A-BA92-811D0845911A}" destId="{EBB7A65C-9F6D-4BF8-967B-E455A83626B2}" srcOrd="0" destOrd="0" presId="urn:microsoft.com/office/officeart/2005/8/layout/hierarchy3"/>
    <dgm:cxn modelId="{BABD3E08-E2C5-4FBB-9235-9B038796D7BC}" type="presOf" srcId="{1F1B02EE-DD6C-43D6-8EBF-942C653001DC}" destId="{5839973F-DA5F-49AA-B706-2C5BD8C84194}" srcOrd="1" destOrd="0" presId="urn:microsoft.com/office/officeart/2005/8/layout/hierarchy3"/>
    <dgm:cxn modelId="{F66FD408-3A9A-479E-A9A4-41F1935F1A6D}" srcId="{FFC2D4A1-C6FB-43A5-8D02-1A04A85C9BD9}" destId="{EA455944-EED5-4E81-B476-E06719BE9D04}" srcOrd="2" destOrd="0" parTransId="{EE5F5FBC-871D-47EA-ACC0-13DE23DF91CD}" sibTransId="{C404CBFE-5DFC-4ADA-BA7A-8CA99DB532CF}"/>
    <dgm:cxn modelId="{C06CD615-A3FF-4446-B26F-A3E5FEE82432}" type="presOf" srcId="{8047B168-4662-48BF-9887-CFF37D15C494}" destId="{08B48A16-0078-4F84-827A-81A22A21C7B2}" srcOrd="0" destOrd="0" presId="urn:microsoft.com/office/officeart/2005/8/layout/hierarchy3"/>
    <dgm:cxn modelId="{2AC44A19-F241-4823-85DE-14F052A70A9E}" type="presOf" srcId="{3B578F85-B90A-4ACA-86EE-CDFAD3375708}" destId="{62C1E098-0436-4296-8D4E-B00206207DB7}" srcOrd="0" destOrd="0" presId="urn:microsoft.com/office/officeart/2005/8/layout/hierarchy3"/>
    <dgm:cxn modelId="{42E3DD1C-CFBA-4486-BAA7-586E20647B9F}" type="presOf" srcId="{6158D7A5-C057-4E82-B075-CE91CB39BB9D}" destId="{B79F2A6B-85A8-433B-9A1C-18A6588D2EAD}" srcOrd="0" destOrd="1" presId="urn:microsoft.com/office/officeart/2005/8/layout/hierarchy3"/>
    <dgm:cxn modelId="{F14FC11E-5697-42C8-88D4-285EAE9E22D1}" srcId="{FFC2D4A1-C6FB-43A5-8D02-1A04A85C9BD9}" destId="{1F1B02EE-DD6C-43D6-8EBF-942C653001DC}" srcOrd="1" destOrd="0" parTransId="{502D9830-53FE-4F52-B8BE-788D01F13266}" sibTransId="{5F818920-FD18-4560-BA53-68F0CA849088}"/>
    <dgm:cxn modelId="{2324E723-50F3-4870-B3FB-4EEB09C3CB29}" type="presOf" srcId="{DB542535-CC8B-44A4-9734-0B9832C0DFA4}" destId="{33766092-C2CB-4A65-B414-7453F32B204E}" srcOrd="0" destOrd="0" presId="urn:microsoft.com/office/officeart/2005/8/layout/hierarchy3"/>
    <dgm:cxn modelId="{0F84833B-1D46-4906-8187-E85FA27A004E}" srcId="{67F03FA5-9347-47C2-9B59-0A33BC01CBA8}" destId="{399D7EC0-6801-47F3-B2BA-D809446BF434}" srcOrd="0" destOrd="0" parTransId="{D5049E46-FE03-4DB4-8930-D7136D104053}" sibTransId="{96D2E456-F0CA-4FE4-B708-8518E25AE255}"/>
    <dgm:cxn modelId="{BC83823E-A743-4CF9-B74E-A1CBBB5F2021}" srcId="{CC7C50C9-EC16-429C-89BC-C0C97A49BE16}" destId="{6158D7A5-C057-4E82-B075-CE91CB39BB9D}" srcOrd="0" destOrd="0" parTransId="{5C0C843B-AD6A-4F06-8CC5-F9321C4C143A}" sibTransId="{9A4D9565-EFEC-4224-8465-23BF6AC7B941}"/>
    <dgm:cxn modelId="{8914425B-9B5A-4983-BD60-1709A030EE41}" type="presOf" srcId="{95286974-5A3E-4AB0-87B8-AB4093840483}" destId="{47540991-BD99-4EDC-8D4D-AB7D29C2618A}" srcOrd="0" destOrd="0" presId="urn:microsoft.com/office/officeart/2005/8/layout/hierarchy3"/>
    <dgm:cxn modelId="{B53BBC5B-8DB4-4037-B060-C7BA82928B3A}" type="presOf" srcId="{1F1B02EE-DD6C-43D6-8EBF-942C653001DC}" destId="{BBC79BA3-00CD-4CFD-8F19-E01D587A770A}" srcOrd="0" destOrd="0" presId="urn:microsoft.com/office/officeart/2005/8/layout/hierarchy3"/>
    <dgm:cxn modelId="{FA97A15D-85F4-4907-8DAC-9EBCE344803E}" srcId="{89105E4B-4E9D-416D-8DF8-4540CAC9C14C}" destId="{3B578F85-B90A-4ACA-86EE-CDFAD3375708}" srcOrd="0" destOrd="0" parTransId="{95286974-5A3E-4AB0-87B8-AB4093840483}" sibTransId="{33BD1669-5ADD-4863-B464-8FE33686F3D0}"/>
    <dgm:cxn modelId="{EAA4745E-E97E-4378-AB38-284CDDFD231F}" srcId="{8047B168-4662-48BF-9887-CFF37D15C494}" destId="{14DA153F-854F-4E70-8561-B09216E0C421}" srcOrd="0" destOrd="0" parTransId="{E889B1CB-E3DB-47E0-A4DB-BC147515727E}" sibTransId="{2DCA0A09-905C-4E9A-A6AD-DC5BCCAF67F5}"/>
    <dgm:cxn modelId="{FA57C441-D2B3-40E4-9026-6B0F3C40B3A2}" type="presOf" srcId="{399D7EC0-6801-47F3-B2BA-D809446BF434}" destId="{B5A8E842-7A2A-4E74-B312-5701FE7A9FB8}" srcOrd="0" destOrd="1" presId="urn:microsoft.com/office/officeart/2005/8/layout/hierarchy3"/>
    <dgm:cxn modelId="{D7975543-9900-489A-88B3-538A6DD69C05}" srcId="{67F03FA5-9347-47C2-9B59-0A33BC01CBA8}" destId="{20E65F09-F962-46E0-88F7-2EBEBB14D59D}" srcOrd="1" destOrd="0" parTransId="{9BB78D5F-D09B-45C7-A4AE-64D9A054A2C7}" sibTransId="{6A08FBE8-4BF6-493A-A156-26F4D13D417B}"/>
    <dgm:cxn modelId="{E08F4A67-4B2D-4D6F-96C1-11415E688D67}" type="presOf" srcId="{EA455944-EED5-4E81-B476-E06719BE9D04}" destId="{161FAE47-B733-4D36-8E75-C61ADAC109F3}" srcOrd="0" destOrd="0" presId="urn:microsoft.com/office/officeart/2005/8/layout/hierarchy3"/>
    <dgm:cxn modelId="{23055969-8D82-4487-9302-A1419152882E}" type="presOf" srcId="{89105E4B-4E9D-416D-8DF8-4540CAC9C14C}" destId="{66464C08-71B4-4B48-9F94-394684568084}" srcOrd="0" destOrd="0" presId="urn:microsoft.com/office/officeart/2005/8/layout/hierarchy3"/>
    <dgm:cxn modelId="{F266B94C-FB89-44DC-92E3-CD803686057F}" type="presOf" srcId="{CC7C50C9-EC16-429C-89BC-C0C97A49BE16}" destId="{B79F2A6B-85A8-433B-9A1C-18A6588D2EAD}" srcOrd="0" destOrd="0" presId="urn:microsoft.com/office/officeart/2005/8/layout/hierarchy3"/>
    <dgm:cxn modelId="{0869B16E-9836-4725-AAC5-313F541C4C11}" type="presOf" srcId="{EA455944-EED5-4E81-B476-E06719BE9D04}" destId="{EE5DCD5E-5E31-4FFF-A3A5-8761A02FF6A4}" srcOrd="1" destOrd="0" presId="urn:microsoft.com/office/officeart/2005/8/layout/hierarchy3"/>
    <dgm:cxn modelId="{BCBF3150-8580-4A04-96B0-0648213D9BEB}" srcId="{CC7C50C9-EC16-429C-89BC-C0C97A49BE16}" destId="{123D812E-8686-43DC-9EF2-03ADF4BC3B69}" srcOrd="1" destOrd="0" parTransId="{BD59C006-B08F-4B65-856B-93B3191418D6}" sibTransId="{9EF54962-4028-498C-8C10-CAA9A5637A4E}"/>
    <dgm:cxn modelId="{1C03E851-CBDF-421F-9A05-3C6B5406817D}" srcId="{1F1B02EE-DD6C-43D6-8EBF-942C653001DC}" destId="{67F03FA5-9347-47C2-9B59-0A33BC01CBA8}" srcOrd="1" destOrd="0" parTransId="{DB542535-CC8B-44A4-9734-0B9832C0DFA4}" sibTransId="{ED732DFA-26C1-4582-858E-429EA77D586E}"/>
    <dgm:cxn modelId="{332CD652-7491-4276-B4B2-B0CAB93A4617}" type="presOf" srcId="{2224213E-E5D4-4E59-A933-30E6D454395F}" destId="{B79F2A6B-85A8-433B-9A1C-18A6588D2EAD}" srcOrd="0" destOrd="3" presId="urn:microsoft.com/office/officeart/2005/8/layout/hierarchy3"/>
    <dgm:cxn modelId="{6910BF74-EFEE-4883-BEA6-9E403F4AAD85}" srcId="{89105E4B-4E9D-416D-8DF8-4540CAC9C14C}" destId="{8047B168-4662-48BF-9887-CFF37D15C494}" srcOrd="1" destOrd="0" parTransId="{BB888E31-7EB8-469A-BA92-811D0845911A}" sibTransId="{0F629303-5D44-45B0-8AC8-EBB490C5F23F}"/>
    <dgm:cxn modelId="{96936882-17F3-4B84-B44F-00055BA2FC70}" type="presOf" srcId="{FFC2D4A1-C6FB-43A5-8D02-1A04A85C9BD9}" destId="{F552B9E2-5567-477A-8DDF-D22A2CE84DE2}" srcOrd="0" destOrd="0" presId="urn:microsoft.com/office/officeart/2005/8/layout/hierarchy3"/>
    <dgm:cxn modelId="{EA9A4A85-B50F-4853-B64E-F3C3678895DB}" srcId="{CC7C50C9-EC16-429C-89BC-C0C97A49BE16}" destId="{2224213E-E5D4-4E59-A933-30E6D454395F}" srcOrd="2" destOrd="0" parTransId="{C188E851-8E9D-4CDB-906F-97748D5706D6}" sibTransId="{46AA151F-947A-4D36-BD5D-385017686803}"/>
    <dgm:cxn modelId="{E5A1AF90-0BB5-4F37-9574-604AB6E5EB5A}" type="presOf" srcId="{89105E4B-4E9D-416D-8DF8-4540CAC9C14C}" destId="{538369F7-8858-44EC-85E9-D615035F20F5}" srcOrd="1" destOrd="0" presId="urn:microsoft.com/office/officeart/2005/8/layout/hierarchy3"/>
    <dgm:cxn modelId="{9C171C92-76DE-4134-95E9-EB323D6EFE34}" type="presOf" srcId="{67F03FA5-9347-47C2-9B59-0A33BC01CBA8}" destId="{B5A8E842-7A2A-4E74-B312-5701FE7A9FB8}" srcOrd="0" destOrd="0" presId="urn:microsoft.com/office/officeart/2005/8/layout/hierarchy3"/>
    <dgm:cxn modelId="{AA8B9C93-42BE-41EF-AA49-9286F630BEF6}" type="presOf" srcId="{20E65F09-F962-46E0-88F7-2EBEBB14D59D}" destId="{B5A8E842-7A2A-4E74-B312-5701FE7A9FB8}" srcOrd="0" destOrd="2" presId="urn:microsoft.com/office/officeart/2005/8/layout/hierarchy3"/>
    <dgm:cxn modelId="{FF31B09C-E345-4181-9413-948A3E8AF627}" type="presOf" srcId="{14DA153F-854F-4E70-8561-B09216E0C421}" destId="{08B48A16-0078-4F84-827A-81A22A21C7B2}" srcOrd="0" destOrd="1" presId="urn:microsoft.com/office/officeart/2005/8/layout/hierarchy3"/>
    <dgm:cxn modelId="{7547B1A4-6C9C-46C6-BB3F-7214BDC6A387}" type="presOf" srcId="{4E7C5C7E-37BD-4666-A066-5958A02C3093}" destId="{9FB6FEA5-61B3-4C8F-B893-0C55AD27EC67}" srcOrd="0" destOrd="0" presId="urn:microsoft.com/office/officeart/2005/8/layout/hierarchy3"/>
    <dgm:cxn modelId="{41185CA7-8B2D-4FA7-B408-E92D85D222C8}" srcId="{FFC2D4A1-C6FB-43A5-8D02-1A04A85C9BD9}" destId="{89105E4B-4E9D-416D-8DF8-4540CAC9C14C}" srcOrd="0" destOrd="0" parTransId="{EFDE2E81-55C9-4031-893B-7CF335948313}" sibTransId="{67A5821C-B203-42CA-B513-880732D699A7}"/>
    <dgm:cxn modelId="{E11680CA-1348-4D38-AF11-F17C7DD18CC5}" type="presOf" srcId="{123D812E-8686-43DC-9EF2-03ADF4BC3B69}" destId="{B79F2A6B-85A8-433B-9A1C-18A6588D2EAD}" srcOrd="0" destOrd="2" presId="urn:microsoft.com/office/officeart/2005/8/layout/hierarchy3"/>
    <dgm:cxn modelId="{3E3639CD-1CC7-43EB-9274-CB6A7BFEA098}" type="presOf" srcId="{C12E2F2D-2D30-49BE-9E81-2D975D95A121}" destId="{4962912D-4977-48E1-B8C9-37957737F085}" srcOrd="0" destOrd="0" presId="urn:microsoft.com/office/officeart/2005/8/layout/hierarchy3"/>
    <dgm:cxn modelId="{2916A7D7-47B5-4A2D-8EBC-36ED45D81D7E}" srcId="{1F1B02EE-DD6C-43D6-8EBF-942C653001DC}" destId="{CC7C50C9-EC16-429C-89BC-C0C97A49BE16}" srcOrd="0" destOrd="0" parTransId="{5C26271E-71C8-4351-9723-E7B85405E048}" sibTransId="{8C68FEA2-99C4-4AAF-9DE0-7AF87E5FF98E}"/>
    <dgm:cxn modelId="{553CDAD9-11DA-4EB6-9848-0C1265F52C57}" srcId="{EA455944-EED5-4E81-B476-E06719BE9D04}" destId="{C12E2F2D-2D30-49BE-9E81-2D975D95A121}" srcOrd="0" destOrd="0" parTransId="{558B793F-0E80-4E0C-8874-8A5D9E29AC9D}" sibTransId="{A5052B84-0683-41EA-9E22-FE76ED0F2E69}"/>
    <dgm:cxn modelId="{14593ADD-B99B-4B6D-97D8-D4DD76E6A60E}" type="presOf" srcId="{5C26271E-71C8-4351-9723-E7B85405E048}" destId="{D20FE132-B46B-4C1B-8B20-1242DF9A0AF6}" srcOrd="0" destOrd="0" presId="urn:microsoft.com/office/officeart/2005/8/layout/hierarchy3"/>
    <dgm:cxn modelId="{4038DADF-87FE-42BC-B8D7-1275118BAFE6}" type="presOf" srcId="{940CABD6-41F7-4E1C-98EF-FB27728D8AAF}" destId="{94A0C8D2-CF96-4CD6-AD27-6E3B26A9B546}" srcOrd="0" destOrd="0" presId="urn:microsoft.com/office/officeart/2005/8/layout/hierarchy3"/>
    <dgm:cxn modelId="{8599EDE1-0C02-47E3-8B48-9EECF79FCEE0}" type="presOf" srcId="{6108B95B-FD24-4D5C-99C2-90DD96B1D8AA}" destId="{08B48A16-0078-4F84-827A-81A22A21C7B2}" srcOrd="0" destOrd="2" presId="urn:microsoft.com/office/officeart/2005/8/layout/hierarchy3"/>
    <dgm:cxn modelId="{ECF8EFE3-75F2-4F98-B185-5CC94576BD52}" srcId="{8047B168-4662-48BF-9887-CFF37D15C494}" destId="{6108B95B-FD24-4D5C-99C2-90DD96B1D8AA}" srcOrd="1" destOrd="0" parTransId="{E0F4E0D0-A0A3-497C-96E5-5D8A126A98B0}" sibTransId="{D1382C10-DD1A-455A-93A8-DBF78124F86F}"/>
    <dgm:cxn modelId="{F01F7DF0-201B-45FC-A465-C1192F5A8A02}" type="presOf" srcId="{558B793F-0E80-4E0C-8874-8A5D9E29AC9D}" destId="{054AA393-6B8F-4C2A-AEBA-1BA4AFBD5618}" srcOrd="0" destOrd="0" presId="urn:microsoft.com/office/officeart/2005/8/layout/hierarchy3"/>
    <dgm:cxn modelId="{F7D6B5F4-6D72-4C71-833D-A0FDCEC51DFF}" srcId="{EA455944-EED5-4E81-B476-E06719BE9D04}" destId="{940CABD6-41F7-4E1C-98EF-FB27728D8AAF}" srcOrd="1" destOrd="0" parTransId="{4E7C5C7E-37BD-4666-A066-5958A02C3093}" sibTransId="{2E5BD559-2064-4B40-9DFD-2B12EBC183B1}"/>
    <dgm:cxn modelId="{B1AFA2BB-96EE-41F1-AFAA-CCAA4D7300C0}" type="presParOf" srcId="{F552B9E2-5567-477A-8DDF-D22A2CE84DE2}" destId="{83DFB019-A436-4A93-97FC-07FDD7C56DB7}" srcOrd="0" destOrd="0" presId="urn:microsoft.com/office/officeart/2005/8/layout/hierarchy3"/>
    <dgm:cxn modelId="{0D4BB6AC-1418-4A25-A66B-6C01B93496B1}" type="presParOf" srcId="{83DFB019-A436-4A93-97FC-07FDD7C56DB7}" destId="{AA198AED-EE20-4836-BD8D-B9B7D818D621}" srcOrd="0" destOrd="0" presId="urn:microsoft.com/office/officeart/2005/8/layout/hierarchy3"/>
    <dgm:cxn modelId="{BB44032C-782B-4762-BADF-268C2B90E220}" type="presParOf" srcId="{AA198AED-EE20-4836-BD8D-B9B7D818D621}" destId="{66464C08-71B4-4B48-9F94-394684568084}" srcOrd="0" destOrd="0" presId="urn:microsoft.com/office/officeart/2005/8/layout/hierarchy3"/>
    <dgm:cxn modelId="{2F084C04-53B5-4AC4-A9D0-2ED5110B062E}" type="presParOf" srcId="{AA198AED-EE20-4836-BD8D-B9B7D818D621}" destId="{538369F7-8858-44EC-85E9-D615035F20F5}" srcOrd="1" destOrd="0" presId="urn:microsoft.com/office/officeart/2005/8/layout/hierarchy3"/>
    <dgm:cxn modelId="{29152617-4199-45EB-A83F-77000623AC75}" type="presParOf" srcId="{83DFB019-A436-4A93-97FC-07FDD7C56DB7}" destId="{0196F1A7-0C3D-40B4-BAD3-438D9C52C73E}" srcOrd="1" destOrd="0" presId="urn:microsoft.com/office/officeart/2005/8/layout/hierarchy3"/>
    <dgm:cxn modelId="{8CF61001-5247-45B8-B8EF-8E4A294263BA}" type="presParOf" srcId="{0196F1A7-0C3D-40B4-BAD3-438D9C52C73E}" destId="{47540991-BD99-4EDC-8D4D-AB7D29C2618A}" srcOrd="0" destOrd="0" presId="urn:microsoft.com/office/officeart/2005/8/layout/hierarchy3"/>
    <dgm:cxn modelId="{AF925332-C600-4DC6-850D-0575803BFBBE}" type="presParOf" srcId="{0196F1A7-0C3D-40B4-BAD3-438D9C52C73E}" destId="{62C1E098-0436-4296-8D4E-B00206207DB7}" srcOrd="1" destOrd="0" presId="urn:microsoft.com/office/officeart/2005/8/layout/hierarchy3"/>
    <dgm:cxn modelId="{6FF3738C-2AA4-4880-B2B4-616D010352F5}" type="presParOf" srcId="{0196F1A7-0C3D-40B4-BAD3-438D9C52C73E}" destId="{EBB7A65C-9F6D-4BF8-967B-E455A83626B2}" srcOrd="2" destOrd="0" presId="urn:microsoft.com/office/officeart/2005/8/layout/hierarchy3"/>
    <dgm:cxn modelId="{98E16531-4EE7-4DA7-A27D-F71CBB8DAF36}" type="presParOf" srcId="{0196F1A7-0C3D-40B4-BAD3-438D9C52C73E}" destId="{08B48A16-0078-4F84-827A-81A22A21C7B2}" srcOrd="3" destOrd="0" presId="urn:microsoft.com/office/officeart/2005/8/layout/hierarchy3"/>
    <dgm:cxn modelId="{E2D63BA0-BD5D-4779-A12A-9E38921FC3C9}" type="presParOf" srcId="{F552B9E2-5567-477A-8DDF-D22A2CE84DE2}" destId="{80CCAAD8-D2F1-453B-ACE2-CC756B1733AC}" srcOrd="1" destOrd="0" presId="urn:microsoft.com/office/officeart/2005/8/layout/hierarchy3"/>
    <dgm:cxn modelId="{2F1C5C7D-6358-4876-872B-B51EEAEF3B47}" type="presParOf" srcId="{80CCAAD8-D2F1-453B-ACE2-CC756B1733AC}" destId="{21F9F5A8-AAAB-4270-80DE-9A935281A2E8}" srcOrd="0" destOrd="0" presId="urn:microsoft.com/office/officeart/2005/8/layout/hierarchy3"/>
    <dgm:cxn modelId="{39BEBC4C-7E60-4DD3-B79B-F899A26C7F8B}" type="presParOf" srcId="{21F9F5A8-AAAB-4270-80DE-9A935281A2E8}" destId="{BBC79BA3-00CD-4CFD-8F19-E01D587A770A}" srcOrd="0" destOrd="0" presId="urn:microsoft.com/office/officeart/2005/8/layout/hierarchy3"/>
    <dgm:cxn modelId="{7F1352D8-8833-45CC-949B-83B514AA22D0}" type="presParOf" srcId="{21F9F5A8-AAAB-4270-80DE-9A935281A2E8}" destId="{5839973F-DA5F-49AA-B706-2C5BD8C84194}" srcOrd="1" destOrd="0" presId="urn:microsoft.com/office/officeart/2005/8/layout/hierarchy3"/>
    <dgm:cxn modelId="{544B9567-2E6F-4893-90B2-21EC253A4973}" type="presParOf" srcId="{80CCAAD8-D2F1-453B-ACE2-CC756B1733AC}" destId="{C18926F5-1BB8-44EA-851A-F055CAAACFEF}" srcOrd="1" destOrd="0" presId="urn:microsoft.com/office/officeart/2005/8/layout/hierarchy3"/>
    <dgm:cxn modelId="{672511D9-B64D-4C6B-97F6-9023557B3AA9}" type="presParOf" srcId="{C18926F5-1BB8-44EA-851A-F055CAAACFEF}" destId="{D20FE132-B46B-4C1B-8B20-1242DF9A0AF6}" srcOrd="0" destOrd="0" presId="urn:microsoft.com/office/officeart/2005/8/layout/hierarchy3"/>
    <dgm:cxn modelId="{A04E8DF3-B71E-4049-8158-E2C7D0A58211}" type="presParOf" srcId="{C18926F5-1BB8-44EA-851A-F055CAAACFEF}" destId="{B79F2A6B-85A8-433B-9A1C-18A6588D2EAD}" srcOrd="1" destOrd="0" presId="urn:microsoft.com/office/officeart/2005/8/layout/hierarchy3"/>
    <dgm:cxn modelId="{8F9592B3-662D-41B7-B9B9-A1A8FACCC2EC}" type="presParOf" srcId="{C18926F5-1BB8-44EA-851A-F055CAAACFEF}" destId="{33766092-C2CB-4A65-B414-7453F32B204E}" srcOrd="2" destOrd="0" presId="urn:microsoft.com/office/officeart/2005/8/layout/hierarchy3"/>
    <dgm:cxn modelId="{1D60BC64-6C31-4860-BDA2-BDD2FF7B34F6}" type="presParOf" srcId="{C18926F5-1BB8-44EA-851A-F055CAAACFEF}" destId="{B5A8E842-7A2A-4E74-B312-5701FE7A9FB8}" srcOrd="3" destOrd="0" presId="urn:microsoft.com/office/officeart/2005/8/layout/hierarchy3"/>
    <dgm:cxn modelId="{AB1DD7CE-BE07-467E-BACD-00FCFF3E5387}" type="presParOf" srcId="{F552B9E2-5567-477A-8DDF-D22A2CE84DE2}" destId="{0F86D69F-FFEA-493E-97E9-E27F8F0D83B4}" srcOrd="2" destOrd="0" presId="urn:microsoft.com/office/officeart/2005/8/layout/hierarchy3"/>
    <dgm:cxn modelId="{E7C56A91-54E2-4BA5-958B-AAA629C2E126}" type="presParOf" srcId="{0F86D69F-FFEA-493E-97E9-E27F8F0D83B4}" destId="{27125613-5413-49B2-8B1E-B46DFB820011}" srcOrd="0" destOrd="0" presId="urn:microsoft.com/office/officeart/2005/8/layout/hierarchy3"/>
    <dgm:cxn modelId="{87F9A394-78DE-44EC-9C7C-91AC15DCAA5C}" type="presParOf" srcId="{27125613-5413-49B2-8B1E-B46DFB820011}" destId="{161FAE47-B733-4D36-8E75-C61ADAC109F3}" srcOrd="0" destOrd="0" presId="urn:microsoft.com/office/officeart/2005/8/layout/hierarchy3"/>
    <dgm:cxn modelId="{0C643642-8671-4841-A93B-08A3E1653865}" type="presParOf" srcId="{27125613-5413-49B2-8B1E-B46DFB820011}" destId="{EE5DCD5E-5E31-4FFF-A3A5-8761A02FF6A4}" srcOrd="1" destOrd="0" presId="urn:microsoft.com/office/officeart/2005/8/layout/hierarchy3"/>
    <dgm:cxn modelId="{0C23B0F2-05FF-48AF-AEA1-0C3C330054D4}" type="presParOf" srcId="{0F86D69F-FFEA-493E-97E9-E27F8F0D83B4}" destId="{5D63AAC9-4D1D-4AB1-B09A-2231881BBA67}" srcOrd="1" destOrd="0" presId="urn:microsoft.com/office/officeart/2005/8/layout/hierarchy3"/>
    <dgm:cxn modelId="{5DAE34AC-8447-4C6F-A087-3C8816743E2A}" type="presParOf" srcId="{5D63AAC9-4D1D-4AB1-B09A-2231881BBA67}" destId="{054AA393-6B8F-4C2A-AEBA-1BA4AFBD5618}" srcOrd="0" destOrd="0" presId="urn:microsoft.com/office/officeart/2005/8/layout/hierarchy3"/>
    <dgm:cxn modelId="{2D20445D-BC55-407E-A9E9-172BFAF0E853}" type="presParOf" srcId="{5D63AAC9-4D1D-4AB1-B09A-2231881BBA67}" destId="{4962912D-4977-48E1-B8C9-37957737F085}" srcOrd="1" destOrd="0" presId="urn:microsoft.com/office/officeart/2005/8/layout/hierarchy3"/>
    <dgm:cxn modelId="{A00AE17E-6106-418B-92AE-3D39CBBDCE5C}" type="presParOf" srcId="{5D63AAC9-4D1D-4AB1-B09A-2231881BBA67}" destId="{9FB6FEA5-61B3-4C8F-B893-0C55AD27EC67}" srcOrd="2" destOrd="0" presId="urn:microsoft.com/office/officeart/2005/8/layout/hierarchy3"/>
    <dgm:cxn modelId="{9541CBB2-E622-4068-A89B-72AE6E2778F3}" type="presParOf" srcId="{5D63AAC9-4D1D-4AB1-B09A-2231881BBA67}" destId="{94A0C8D2-CF96-4CD6-AD27-6E3B26A9B546}"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64C08-71B4-4B48-9F94-394684568084}">
      <dsp:nvSpPr>
        <dsp:cNvPr id="0" name=""/>
        <dsp:cNvSpPr/>
      </dsp:nvSpPr>
      <dsp:spPr>
        <a:xfrm>
          <a:off x="916" y="186423"/>
          <a:ext cx="2145072" cy="1072536"/>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pt-PT" sz="2200" kern="1200" dirty="0"/>
            <a:t>Incandescentes</a:t>
          </a:r>
        </a:p>
      </dsp:txBody>
      <dsp:txXfrm>
        <a:off x="32330" y="217837"/>
        <a:ext cx="2082244" cy="1009708"/>
      </dsp:txXfrm>
    </dsp:sp>
    <dsp:sp modelId="{47540991-BD99-4EDC-8D4D-AB7D29C2618A}">
      <dsp:nvSpPr>
        <dsp:cNvPr id="0" name=""/>
        <dsp:cNvSpPr/>
      </dsp:nvSpPr>
      <dsp:spPr>
        <a:xfrm>
          <a:off x="215423" y="1258959"/>
          <a:ext cx="214507" cy="804402"/>
        </a:xfrm>
        <a:custGeom>
          <a:avLst/>
          <a:gdLst/>
          <a:ahLst/>
          <a:cxnLst/>
          <a:rect l="0" t="0" r="0" b="0"/>
          <a:pathLst>
            <a:path>
              <a:moveTo>
                <a:pt x="0" y="0"/>
              </a:moveTo>
              <a:lnTo>
                <a:pt x="0" y="804402"/>
              </a:lnTo>
              <a:lnTo>
                <a:pt x="214507" y="8044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C1E098-0436-4296-8D4E-B00206207DB7}">
      <dsp:nvSpPr>
        <dsp:cNvPr id="0" name=""/>
        <dsp:cNvSpPr/>
      </dsp:nvSpPr>
      <dsp:spPr>
        <a:xfrm>
          <a:off x="429931" y="152709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ts val="0"/>
            </a:spcAft>
            <a:buNone/>
          </a:pPr>
          <a:r>
            <a:rPr lang="pt-PT" sz="2100" kern="1200" dirty="0">
              <a:solidFill>
                <a:srgbClr val="FF0000"/>
              </a:solidFill>
            </a:rPr>
            <a:t>Incandescente</a:t>
          </a:r>
        </a:p>
        <a:p>
          <a:pPr marL="0" lvl="0" indent="0" algn="ctr" defTabSz="933450">
            <a:lnSpc>
              <a:spcPct val="90000"/>
            </a:lnSpc>
            <a:spcBef>
              <a:spcPct val="0"/>
            </a:spcBef>
            <a:spcAft>
              <a:spcPts val="0"/>
            </a:spcAft>
            <a:buNone/>
          </a:pPr>
          <a:r>
            <a:rPr lang="pt-PT" sz="1800" kern="1200" dirty="0">
              <a:solidFill>
                <a:srgbClr val="FF0000"/>
              </a:solidFill>
            </a:rPr>
            <a:t>(Convencional)</a:t>
          </a:r>
        </a:p>
      </dsp:txBody>
      <dsp:txXfrm>
        <a:off x="461345" y="1558507"/>
        <a:ext cx="1653229" cy="1009708"/>
      </dsp:txXfrm>
    </dsp:sp>
    <dsp:sp modelId="{EBB7A65C-9F6D-4BF8-967B-E455A83626B2}">
      <dsp:nvSpPr>
        <dsp:cNvPr id="0" name=""/>
        <dsp:cNvSpPr/>
      </dsp:nvSpPr>
      <dsp:spPr>
        <a:xfrm>
          <a:off x="215423" y="1258959"/>
          <a:ext cx="214507" cy="2145072"/>
        </a:xfrm>
        <a:custGeom>
          <a:avLst/>
          <a:gdLst/>
          <a:ahLst/>
          <a:cxnLst/>
          <a:rect l="0" t="0" r="0" b="0"/>
          <a:pathLst>
            <a:path>
              <a:moveTo>
                <a:pt x="0" y="0"/>
              </a:moveTo>
              <a:lnTo>
                <a:pt x="0" y="2145072"/>
              </a:lnTo>
              <a:lnTo>
                <a:pt x="214507" y="214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B48A16-0078-4F84-827A-81A22A21C7B2}">
      <dsp:nvSpPr>
        <dsp:cNvPr id="0" name=""/>
        <dsp:cNvSpPr/>
      </dsp:nvSpPr>
      <dsp:spPr>
        <a:xfrm>
          <a:off x="429931" y="286776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t" anchorCtr="0">
          <a:noAutofit/>
        </a:bodyPr>
        <a:lstStyle/>
        <a:p>
          <a:pPr marL="0" lvl="0" indent="0" algn="l" defTabSz="977900">
            <a:lnSpc>
              <a:spcPct val="90000"/>
            </a:lnSpc>
            <a:spcBef>
              <a:spcPct val="0"/>
            </a:spcBef>
            <a:spcAft>
              <a:spcPts val="0"/>
            </a:spcAft>
            <a:buNone/>
          </a:pPr>
          <a:r>
            <a:rPr lang="pt-PT" sz="2200" kern="1200" dirty="0">
              <a:solidFill>
                <a:srgbClr val="FF0000"/>
              </a:solidFill>
            </a:rPr>
            <a:t>Halogéneo</a:t>
          </a:r>
        </a:p>
        <a:p>
          <a:pPr marL="0" lvl="0" indent="0" algn="l" defTabSz="977900">
            <a:lnSpc>
              <a:spcPct val="90000"/>
            </a:lnSpc>
            <a:spcBef>
              <a:spcPct val="0"/>
            </a:spcBef>
            <a:spcAft>
              <a:spcPts val="0"/>
            </a:spcAft>
            <a:buNone/>
          </a:pPr>
          <a:endParaRPr lang="pt-PT" sz="1800" kern="1200" dirty="0">
            <a:solidFill>
              <a:srgbClr val="FF0000"/>
            </a:solidFill>
          </a:endParaRPr>
        </a:p>
        <a:p>
          <a:pPr marL="171450" lvl="1" indent="-171450" algn="l" defTabSz="755650">
            <a:lnSpc>
              <a:spcPct val="90000"/>
            </a:lnSpc>
            <a:spcBef>
              <a:spcPct val="0"/>
            </a:spcBef>
            <a:spcAft>
              <a:spcPct val="15000"/>
            </a:spcAft>
            <a:buChar char="•"/>
          </a:pPr>
          <a:r>
            <a:rPr lang="pt-PT" sz="1700" kern="1200" dirty="0">
              <a:solidFill>
                <a:srgbClr val="FF0000"/>
              </a:solidFill>
            </a:rPr>
            <a:t>Alta tensão</a:t>
          </a:r>
        </a:p>
        <a:p>
          <a:pPr marL="171450" lvl="1" indent="-171450" algn="l" defTabSz="755650">
            <a:lnSpc>
              <a:spcPct val="90000"/>
            </a:lnSpc>
            <a:spcBef>
              <a:spcPct val="0"/>
            </a:spcBef>
            <a:spcAft>
              <a:spcPct val="15000"/>
            </a:spcAft>
            <a:buChar char="•"/>
          </a:pPr>
          <a:r>
            <a:rPr lang="pt-PT" sz="1700" kern="1200" dirty="0">
              <a:solidFill>
                <a:srgbClr val="FF0000"/>
              </a:solidFill>
            </a:rPr>
            <a:t>Baixa tensão</a:t>
          </a:r>
        </a:p>
      </dsp:txBody>
      <dsp:txXfrm>
        <a:off x="461345" y="2899177"/>
        <a:ext cx="1653229" cy="1009708"/>
      </dsp:txXfrm>
    </dsp:sp>
    <dsp:sp modelId="{BBC79BA3-00CD-4CFD-8F19-E01D587A770A}">
      <dsp:nvSpPr>
        <dsp:cNvPr id="0" name=""/>
        <dsp:cNvSpPr/>
      </dsp:nvSpPr>
      <dsp:spPr>
        <a:xfrm>
          <a:off x="2682257" y="186423"/>
          <a:ext cx="2145072" cy="1072536"/>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pt-PT" sz="2200" kern="1200" dirty="0"/>
            <a:t>Lâmpadas de Descarga</a:t>
          </a:r>
        </a:p>
      </dsp:txBody>
      <dsp:txXfrm>
        <a:off x="2713671" y="217837"/>
        <a:ext cx="2082244" cy="1009708"/>
      </dsp:txXfrm>
    </dsp:sp>
    <dsp:sp modelId="{D20FE132-B46B-4C1B-8B20-1242DF9A0AF6}">
      <dsp:nvSpPr>
        <dsp:cNvPr id="0" name=""/>
        <dsp:cNvSpPr/>
      </dsp:nvSpPr>
      <dsp:spPr>
        <a:xfrm>
          <a:off x="2896764" y="1258959"/>
          <a:ext cx="214507" cy="804402"/>
        </a:xfrm>
        <a:custGeom>
          <a:avLst/>
          <a:gdLst/>
          <a:ahLst/>
          <a:cxnLst/>
          <a:rect l="0" t="0" r="0" b="0"/>
          <a:pathLst>
            <a:path>
              <a:moveTo>
                <a:pt x="0" y="0"/>
              </a:moveTo>
              <a:lnTo>
                <a:pt x="0" y="804402"/>
              </a:lnTo>
              <a:lnTo>
                <a:pt x="214507" y="8044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9F2A6B-85A8-433B-9A1C-18A6588D2EAD}">
      <dsp:nvSpPr>
        <dsp:cNvPr id="0" name=""/>
        <dsp:cNvSpPr/>
      </dsp:nvSpPr>
      <dsp:spPr>
        <a:xfrm>
          <a:off x="3111271" y="152709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t" anchorCtr="0">
          <a:noAutofit/>
        </a:bodyPr>
        <a:lstStyle/>
        <a:p>
          <a:pPr marL="0" lvl="0" indent="0" algn="l" defTabSz="666750">
            <a:lnSpc>
              <a:spcPct val="90000"/>
            </a:lnSpc>
            <a:spcBef>
              <a:spcPct val="0"/>
            </a:spcBef>
            <a:spcAft>
              <a:spcPct val="35000"/>
            </a:spcAft>
            <a:buNone/>
          </a:pPr>
          <a:r>
            <a:rPr lang="pt-PT" sz="1500" kern="1200" dirty="0">
              <a:solidFill>
                <a:srgbClr val="FF0000"/>
              </a:solidFill>
            </a:rPr>
            <a:t>Alta pressão</a:t>
          </a:r>
        </a:p>
        <a:p>
          <a:pPr marL="114300" lvl="1" indent="-114300" algn="l" defTabSz="533400">
            <a:lnSpc>
              <a:spcPct val="90000"/>
            </a:lnSpc>
            <a:spcBef>
              <a:spcPct val="0"/>
            </a:spcBef>
            <a:spcAft>
              <a:spcPct val="15000"/>
            </a:spcAft>
            <a:buFont typeface="Arial" panose="020B0604020202020204" pitchFamily="34" charset="0"/>
            <a:buChar char="•"/>
          </a:pPr>
          <a:r>
            <a:rPr lang="pt-PT" sz="1200" kern="1200" dirty="0"/>
            <a:t>Sódio</a:t>
          </a:r>
        </a:p>
        <a:p>
          <a:pPr marL="114300" lvl="1" indent="-114300" algn="l" defTabSz="533400">
            <a:lnSpc>
              <a:spcPct val="90000"/>
            </a:lnSpc>
            <a:spcBef>
              <a:spcPct val="0"/>
            </a:spcBef>
            <a:spcAft>
              <a:spcPct val="15000"/>
            </a:spcAft>
            <a:buFont typeface="Arial" panose="020B0604020202020204" pitchFamily="34" charset="0"/>
            <a:buChar char="•"/>
          </a:pPr>
          <a:r>
            <a:rPr lang="pt-PT" sz="1200" kern="1200" dirty="0">
              <a:solidFill>
                <a:srgbClr val="FF0000"/>
              </a:solidFill>
            </a:rPr>
            <a:t>Mercúrio</a:t>
          </a:r>
        </a:p>
        <a:p>
          <a:pPr marL="114300" lvl="1" indent="-114300" algn="l" defTabSz="533400">
            <a:lnSpc>
              <a:spcPct val="90000"/>
            </a:lnSpc>
            <a:spcBef>
              <a:spcPct val="0"/>
            </a:spcBef>
            <a:spcAft>
              <a:spcPct val="15000"/>
            </a:spcAft>
            <a:buChar char="•"/>
          </a:pPr>
          <a:r>
            <a:rPr lang="pt-PT" sz="1200" kern="1200" dirty="0">
              <a:solidFill>
                <a:srgbClr val="FF0000"/>
              </a:solidFill>
            </a:rPr>
            <a:t>halogenetos metálicos</a:t>
          </a:r>
        </a:p>
      </dsp:txBody>
      <dsp:txXfrm>
        <a:off x="3142685" y="1558507"/>
        <a:ext cx="1653229" cy="1009708"/>
      </dsp:txXfrm>
    </dsp:sp>
    <dsp:sp modelId="{33766092-C2CB-4A65-B414-7453F32B204E}">
      <dsp:nvSpPr>
        <dsp:cNvPr id="0" name=""/>
        <dsp:cNvSpPr/>
      </dsp:nvSpPr>
      <dsp:spPr>
        <a:xfrm>
          <a:off x="2896764" y="1258959"/>
          <a:ext cx="214507" cy="2145072"/>
        </a:xfrm>
        <a:custGeom>
          <a:avLst/>
          <a:gdLst/>
          <a:ahLst/>
          <a:cxnLst/>
          <a:rect l="0" t="0" r="0" b="0"/>
          <a:pathLst>
            <a:path>
              <a:moveTo>
                <a:pt x="0" y="0"/>
              </a:moveTo>
              <a:lnTo>
                <a:pt x="0" y="2145072"/>
              </a:lnTo>
              <a:lnTo>
                <a:pt x="214507" y="214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A8E842-7A2A-4E74-B312-5701FE7A9FB8}">
      <dsp:nvSpPr>
        <dsp:cNvPr id="0" name=""/>
        <dsp:cNvSpPr/>
      </dsp:nvSpPr>
      <dsp:spPr>
        <a:xfrm>
          <a:off x="3111271" y="286776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t" anchorCtr="0">
          <a:noAutofit/>
        </a:bodyPr>
        <a:lstStyle/>
        <a:p>
          <a:pPr marL="0" lvl="0" indent="0" algn="l" defTabSz="666750">
            <a:lnSpc>
              <a:spcPct val="90000"/>
            </a:lnSpc>
            <a:spcBef>
              <a:spcPct val="0"/>
            </a:spcBef>
            <a:spcAft>
              <a:spcPct val="35000"/>
            </a:spcAft>
            <a:buNone/>
          </a:pPr>
          <a:r>
            <a:rPr lang="pt-PT" sz="1500" kern="1200" dirty="0">
              <a:solidFill>
                <a:srgbClr val="FF0000"/>
              </a:solidFill>
            </a:rPr>
            <a:t>Baixa pressão</a:t>
          </a:r>
        </a:p>
        <a:p>
          <a:pPr marL="114300" lvl="1" indent="-114300" algn="l" defTabSz="533400">
            <a:lnSpc>
              <a:spcPct val="90000"/>
            </a:lnSpc>
            <a:spcBef>
              <a:spcPct val="0"/>
            </a:spcBef>
            <a:spcAft>
              <a:spcPct val="15000"/>
            </a:spcAft>
            <a:buChar char="•"/>
          </a:pPr>
          <a:r>
            <a:rPr lang="pt-PT" sz="1200" kern="1200" dirty="0"/>
            <a:t>Sódio </a:t>
          </a:r>
        </a:p>
        <a:p>
          <a:pPr marL="114300" lvl="1" indent="-114300" algn="l" defTabSz="533400">
            <a:lnSpc>
              <a:spcPct val="90000"/>
            </a:lnSpc>
            <a:spcBef>
              <a:spcPct val="0"/>
            </a:spcBef>
            <a:spcAft>
              <a:spcPct val="15000"/>
            </a:spcAft>
            <a:buChar char="•"/>
          </a:pPr>
          <a:r>
            <a:rPr lang="pt-PT" sz="1200" kern="1200" dirty="0">
              <a:solidFill>
                <a:srgbClr val="FF0000"/>
              </a:solidFill>
            </a:rPr>
            <a:t>Mercúrio (fluorescente)</a:t>
          </a:r>
        </a:p>
      </dsp:txBody>
      <dsp:txXfrm>
        <a:off x="3142685" y="2899177"/>
        <a:ext cx="1653229" cy="1009708"/>
      </dsp:txXfrm>
    </dsp:sp>
    <dsp:sp modelId="{161FAE47-B733-4D36-8E75-C61ADAC109F3}">
      <dsp:nvSpPr>
        <dsp:cNvPr id="0" name=""/>
        <dsp:cNvSpPr/>
      </dsp:nvSpPr>
      <dsp:spPr>
        <a:xfrm>
          <a:off x="5363597" y="186423"/>
          <a:ext cx="2145072" cy="1072536"/>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pt-PT" sz="2200" kern="1200" dirty="0"/>
            <a:t>Estado sólido</a:t>
          </a:r>
        </a:p>
      </dsp:txBody>
      <dsp:txXfrm>
        <a:off x="5395011" y="217837"/>
        <a:ext cx="2082244" cy="1009708"/>
      </dsp:txXfrm>
    </dsp:sp>
    <dsp:sp modelId="{054AA393-6B8F-4C2A-AEBA-1BA4AFBD5618}">
      <dsp:nvSpPr>
        <dsp:cNvPr id="0" name=""/>
        <dsp:cNvSpPr/>
      </dsp:nvSpPr>
      <dsp:spPr>
        <a:xfrm>
          <a:off x="5578105" y="1258959"/>
          <a:ext cx="214507" cy="804402"/>
        </a:xfrm>
        <a:custGeom>
          <a:avLst/>
          <a:gdLst/>
          <a:ahLst/>
          <a:cxnLst/>
          <a:rect l="0" t="0" r="0" b="0"/>
          <a:pathLst>
            <a:path>
              <a:moveTo>
                <a:pt x="0" y="0"/>
              </a:moveTo>
              <a:lnTo>
                <a:pt x="0" y="804402"/>
              </a:lnTo>
              <a:lnTo>
                <a:pt x="214507" y="8044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62912D-4977-48E1-B8C9-37957737F085}">
      <dsp:nvSpPr>
        <dsp:cNvPr id="0" name=""/>
        <dsp:cNvSpPr/>
      </dsp:nvSpPr>
      <dsp:spPr>
        <a:xfrm>
          <a:off x="5792612" y="152709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pt-PT" sz="1500" kern="1200" dirty="0">
              <a:solidFill>
                <a:srgbClr val="FF0000"/>
              </a:solidFill>
            </a:rPr>
            <a:t>LED</a:t>
          </a:r>
        </a:p>
      </dsp:txBody>
      <dsp:txXfrm>
        <a:off x="5824026" y="1558507"/>
        <a:ext cx="1653229" cy="1009708"/>
      </dsp:txXfrm>
    </dsp:sp>
    <dsp:sp modelId="{9FB6FEA5-61B3-4C8F-B893-0C55AD27EC67}">
      <dsp:nvSpPr>
        <dsp:cNvPr id="0" name=""/>
        <dsp:cNvSpPr/>
      </dsp:nvSpPr>
      <dsp:spPr>
        <a:xfrm>
          <a:off x="5578105" y="1258959"/>
          <a:ext cx="214507" cy="2145072"/>
        </a:xfrm>
        <a:custGeom>
          <a:avLst/>
          <a:gdLst/>
          <a:ahLst/>
          <a:cxnLst/>
          <a:rect l="0" t="0" r="0" b="0"/>
          <a:pathLst>
            <a:path>
              <a:moveTo>
                <a:pt x="0" y="0"/>
              </a:moveTo>
              <a:lnTo>
                <a:pt x="0" y="2145072"/>
              </a:lnTo>
              <a:lnTo>
                <a:pt x="214507" y="214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A0C8D2-CF96-4CD6-AD27-6E3B26A9B546}">
      <dsp:nvSpPr>
        <dsp:cNvPr id="0" name=""/>
        <dsp:cNvSpPr/>
      </dsp:nvSpPr>
      <dsp:spPr>
        <a:xfrm>
          <a:off x="5792612" y="2867763"/>
          <a:ext cx="1716057" cy="10725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pt-PT" sz="1500" kern="1200" dirty="0">
              <a:solidFill>
                <a:srgbClr val="FF0000"/>
              </a:solidFill>
            </a:rPr>
            <a:t>OLED</a:t>
          </a:r>
        </a:p>
      </dsp:txBody>
      <dsp:txXfrm>
        <a:off x="5824026" y="2899177"/>
        <a:ext cx="1653229" cy="10097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11AC8D-37E2-43F4-A68D-1FBA6F7A55A2}" type="datetimeFigureOut">
              <a:rPr lang="pt-PT" smtClean="0"/>
              <a:t>07/11/2017</a:t>
            </a:fld>
            <a:endParaRPr lang="pt-PT"/>
          </a:p>
        </p:txBody>
      </p:sp>
      <p:sp>
        <p:nvSpPr>
          <p:cNvPr id="4" name="Marcador de Posição da Imagem do Diapositivo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AEDF3C-7968-41D9-B2A9-3FC730ABC569}" type="slidenum">
              <a:rPr lang="pt-PT" smtClean="0"/>
              <a:t>‹nº›</a:t>
            </a:fld>
            <a:endParaRPr lang="pt-PT"/>
          </a:p>
        </p:txBody>
      </p:sp>
    </p:spTree>
    <p:extLst>
      <p:ext uri="{BB962C8B-B14F-4D97-AF65-F5344CB8AC3E}">
        <p14:creationId xmlns:p14="http://schemas.microsoft.com/office/powerpoint/2010/main" val="3588291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dirty="0" err="1"/>
              <a:t>Lamps</a:t>
            </a:r>
            <a:r>
              <a:rPr lang="pt-PT" dirty="0"/>
              <a:t> are </a:t>
            </a:r>
            <a:r>
              <a:rPr lang="pt-PT" dirty="0" err="1"/>
              <a:t>the</a:t>
            </a:r>
            <a:r>
              <a:rPr lang="pt-PT" dirty="0"/>
              <a:t> </a:t>
            </a:r>
            <a:r>
              <a:rPr lang="pt-PT" dirty="0" err="1"/>
              <a:t>biggest</a:t>
            </a:r>
            <a:r>
              <a:rPr lang="pt-PT" dirty="0"/>
              <a:t> </a:t>
            </a:r>
            <a:r>
              <a:rPr lang="pt-PT" dirty="0" err="1"/>
              <a:t>source</a:t>
            </a:r>
            <a:r>
              <a:rPr lang="pt-PT" dirty="0"/>
              <a:t> </a:t>
            </a:r>
            <a:r>
              <a:rPr lang="pt-PT" dirty="0" err="1"/>
              <a:t>of</a:t>
            </a:r>
            <a:r>
              <a:rPr lang="pt-PT" dirty="0"/>
              <a:t> artificial light </a:t>
            </a:r>
            <a:r>
              <a:rPr lang="pt-PT" dirty="0" err="1"/>
              <a:t>today</a:t>
            </a:r>
            <a:r>
              <a:rPr lang="pt-PT" dirty="0"/>
              <a:t>. </a:t>
            </a:r>
            <a:r>
              <a:rPr lang="pt-PT" dirty="0" err="1"/>
              <a:t>Lamps</a:t>
            </a:r>
            <a:r>
              <a:rPr lang="pt-PT" dirty="0"/>
              <a:t> are </a:t>
            </a:r>
            <a:r>
              <a:rPr lang="pt-PT" dirty="0" err="1"/>
              <a:t>of</a:t>
            </a:r>
            <a:r>
              <a:rPr lang="pt-PT" dirty="0"/>
              <a:t> </a:t>
            </a:r>
            <a:r>
              <a:rPr lang="pt-PT" dirty="0" err="1"/>
              <a:t>three</a:t>
            </a:r>
            <a:r>
              <a:rPr lang="pt-PT" dirty="0"/>
              <a:t> </a:t>
            </a:r>
            <a:r>
              <a:rPr lang="pt-PT" dirty="0" err="1"/>
              <a:t>fundamentally</a:t>
            </a:r>
            <a:r>
              <a:rPr lang="pt-PT" dirty="0"/>
              <a:t> diferente </a:t>
            </a:r>
            <a:r>
              <a:rPr lang="pt-PT" dirty="0" err="1"/>
              <a:t>types</a:t>
            </a:r>
            <a:r>
              <a:rPr lang="pt-PT" dirty="0"/>
              <a:t>: </a:t>
            </a:r>
          </a:p>
          <a:p>
            <a:r>
              <a:rPr lang="pt-PT" u="sng" dirty="0" err="1"/>
              <a:t>Thermal</a:t>
            </a:r>
            <a:r>
              <a:rPr lang="pt-PT" u="sng" dirty="0"/>
              <a:t> </a:t>
            </a:r>
            <a:r>
              <a:rPr lang="pt-PT" u="sng" dirty="0" err="1"/>
              <a:t>Radiators</a:t>
            </a:r>
            <a:r>
              <a:rPr lang="pt-PT" dirty="0"/>
              <a:t>, </a:t>
            </a:r>
            <a:r>
              <a:rPr lang="pt-PT" dirty="0" err="1"/>
              <a:t>Gas</a:t>
            </a:r>
            <a:r>
              <a:rPr lang="pt-PT" dirty="0"/>
              <a:t> </a:t>
            </a:r>
            <a:r>
              <a:rPr lang="pt-PT" dirty="0" err="1"/>
              <a:t>discharge</a:t>
            </a:r>
            <a:r>
              <a:rPr lang="pt-PT" dirty="0"/>
              <a:t> </a:t>
            </a:r>
            <a:r>
              <a:rPr lang="pt-PT" dirty="0" err="1"/>
              <a:t>Radiators</a:t>
            </a:r>
            <a:r>
              <a:rPr lang="pt-PT" dirty="0"/>
              <a:t> </a:t>
            </a:r>
            <a:r>
              <a:rPr lang="pt-PT" dirty="0" err="1"/>
              <a:t>and</a:t>
            </a:r>
            <a:r>
              <a:rPr lang="pt-PT" dirty="0"/>
              <a:t> </a:t>
            </a:r>
            <a:r>
              <a:rPr lang="pt-PT" dirty="0" err="1"/>
              <a:t>Solid-state</a:t>
            </a:r>
            <a:r>
              <a:rPr lang="pt-PT" dirty="0"/>
              <a:t> </a:t>
            </a:r>
            <a:r>
              <a:rPr lang="pt-PT" dirty="0" err="1"/>
              <a:t>Radiators</a:t>
            </a:r>
            <a:r>
              <a:rPr lang="pt-PT" dirty="0"/>
              <a:t>.</a:t>
            </a:r>
          </a:p>
          <a:p>
            <a:r>
              <a:rPr lang="pt-PT" dirty="0" err="1"/>
              <a:t>Thermal</a:t>
            </a:r>
            <a:r>
              <a:rPr lang="pt-PT" dirty="0"/>
              <a:t> </a:t>
            </a:r>
            <a:r>
              <a:rPr lang="pt-PT" dirty="0" err="1"/>
              <a:t>Radiators</a:t>
            </a:r>
            <a:r>
              <a:rPr lang="pt-PT" dirty="0"/>
              <a:t> are bodies </a:t>
            </a:r>
            <a:r>
              <a:rPr lang="pt-PT" dirty="0" err="1"/>
              <a:t>that</a:t>
            </a:r>
            <a:r>
              <a:rPr lang="pt-PT" dirty="0"/>
              <a:t> </a:t>
            </a:r>
            <a:r>
              <a:rPr lang="pt-PT" dirty="0" err="1"/>
              <a:t>emit</a:t>
            </a:r>
            <a:r>
              <a:rPr lang="pt-PT" dirty="0"/>
              <a:t> </a:t>
            </a:r>
            <a:r>
              <a:rPr lang="pt-PT" dirty="0" err="1"/>
              <a:t>electromagnetic</a:t>
            </a:r>
            <a:r>
              <a:rPr lang="pt-PT" dirty="0"/>
              <a:t> </a:t>
            </a:r>
            <a:r>
              <a:rPr lang="pt-PT" dirty="0" err="1"/>
              <a:t>radiation</a:t>
            </a:r>
            <a:r>
              <a:rPr lang="pt-PT" dirty="0"/>
              <a:t> as a </a:t>
            </a:r>
            <a:r>
              <a:rPr lang="pt-PT" dirty="0" err="1"/>
              <a:t>result</a:t>
            </a:r>
            <a:r>
              <a:rPr lang="pt-PT" dirty="0"/>
              <a:t> </a:t>
            </a:r>
            <a:r>
              <a:rPr lang="pt-PT" dirty="0" err="1"/>
              <a:t>of</a:t>
            </a:r>
            <a:r>
              <a:rPr lang="pt-PT" dirty="0"/>
              <a:t> </a:t>
            </a:r>
            <a:r>
              <a:rPr lang="pt-PT" dirty="0" err="1"/>
              <a:t>their</a:t>
            </a:r>
            <a:r>
              <a:rPr lang="pt-PT" dirty="0"/>
              <a:t> </a:t>
            </a:r>
            <a:r>
              <a:rPr lang="pt-PT" dirty="0" err="1"/>
              <a:t>increased</a:t>
            </a:r>
            <a:r>
              <a:rPr lang="pt-PT" dirty="0"/>
              <a:t> </a:t>
            </a:r>
            <a:r>
              <a:rPr lang="pt-PT" dirty="0" err="1"/>
              <a:t>temperature</a:t>
            </a:r>
            <a:r>
              <a:rPr lang="pt-PT" dirty="0"/>
              <a:t>. </a:t>
            </a:r>
            <a:r>
              <a:rPr lang="pt-PT" dirty="0" err="1"/>
              <a:t>Incandescent</a:t>
            </a:r>
            <a:r>
              <a:rPr lang="pt-PT" dirty="0"/>
              <a:t> </a:t>
            </a:r>
            <a:r>
              <a:rPr lang="pt-PT" dirty="0" err="1"/>
              <a:t>lamps</a:t>
            </a:r>
            <a:r>
              <a:rPr lang="pt-PT" dirty="0"/>
              <a:t> </a:t>
            </a:r>
            <a:r>
              <a:rPr lang="pt-PT" dirty="0" err="1"/>
              <a:t>and</a:t>
            </a:r>
            <a:r>
              <a:rPr lang="pt-PT" dirty="0"/>
              <a:t> </a:t>
            </a:r>
            <a:r>
              <a:rPr lang="pt-PT" dirty="0" err="1"/>
              <a:t>Halogen</a:t>
            </a:r>
            <a:r>
              <a:rPr lang="pt-PT" dirty="0"/>
              <a:t> </a:t>
            </a:r>
            <a:r>
              <a:rPr lang="pt-PT" dirty="0" err="1"/>
              <a:t>lamps</a:t>
            </a:r>
            <a:r>
              <a:rPr lang="pt-PT" dirty="0"/>
              <a:t> are </a:t>
            </a:r>
            <a:r>
              <a:rPr lang="pt-PT" dirty="0" err="1"/>
              <a:t>this</a:t>
            </a:r>
            <a:r>
              <a:rPr lang="pt-PT" dirty="0"/>
              <a:t> </a:t>
            </a:r>
            <a:r>
              <a:rPr lang="pt-PT" dirty="0" err="1"/>
              <a:t>kind</a:t>
            </a:r>
            <a:r>
              <a:rPr lang="pt-PT" dirty="0"/>
              <a:t> </a:t>
            </a:r>
            <a:r>
              <a:rPr lang="pt-PT" dirty="0" err="1"/>
              <a:t>of</a:t>
            </a:r>
            <a:r>
              <a:rPr lang="pt-PT" dirty="0"/>
              <a:t> </a:t>
            </a:r>
            <a:r>
              <a:rPr lang="pt-PT" dirty="0" err="1"/>
              <a:t>thermal</a:t>
            </a:r>
            <a:r>
              <a:rPr lang="pt-PT" dirty="0"/>
              <a:t> </a:t>
            </a:r>
            <a:r>
              <a:rPr lang="pt-PT" dirty="0" err="1"/>
              <a:t>lamps</a:t>
            </a:r>
            <a:r>
              <a:rPr lang="pt-PT" dirty="0"/>
              <a:t>. </a:t>
            </a:r>
          </a:p>
          <a:p>
            <a:endParaRPr lang="pt-PT" dirty="0"/>
          </a:p>
          <a:p>
            <a:r>
              <a:rPr lang="pt-PT" u="sng" dirty="0" err="1"/>
              <a:t>Gas</a:t>
            </a:r>
            <a:r>
              <a:rPr lang="pt-PT" u="sng" dirty="0"/>
              <a:t> </a:t>
            </a:r>
            <a:r>
              <a:rPr lang="pt-PT" u="sng" dirty="0" err="1"/>
              <a:t>discharge</a:t>
            </a:r>
            <a:r>
              <a:rPr lang="pt-PT" u="sng" dirty="0"/>
              <a:t> </a:t>
            </a:r>
            <a:r>
              <a:rPr lang="pt-PT" dirty="0" err="1"/>
              <a:t>radiators</a:t>
            </a:r>
            <a:r>
              <a:rPr lang="pt-PT" dirty="0"/>
              <a:t> </a:t>
            </a:r>
            <a:r>
              <a:rPr lang="pt-PT" dirty="0" err="1"/>
              <a:t>emit</a:t>
            </a:r>
            <a:r>
              <a:rPr lang="pt-PT" dirty="0"/>
              <a:t> light as </a:t>
            </a:r>
            <a:r>
              <a:rPr lang="pt-PT" dirty="0" err="1"/>
              <a:t>result</a:t>
            </a:r>
            <a:r>
              <a:rPr lang="pt-PT" dirty="0"/>
              <a:t> </a:t>
            </a:r>
            <a:r>
              <a:rPr lang="pt-PT" dirty="0" err="1"/>
              <a:t>of</a:t>
            </a:r>
            <a:r>
              <a:rPr lang="pt-PT" dirty="0"/>
              <a:t> free-</a:t>
            </a:r>
            <a:r>
              <a:rPr lang="pt-PT" dirty="0" err="1"/>
              <a:t>running</a:t>
            </a:r>
            <a:r>
              <a:rPr lang="pt-PT" dirty="0"/>
              <a:t> </a:t>
            </a:r>
            <a:r>
              <a:rPr lang="pt-PT" dirty="0" err="1"/>
              <a:t>electrons</a:t>
            </a:r>
            <a:r>
              <a:rPr lang="pt-PT" dirty="0"/>
              <a:t> </a:t>
            </a:r>
            <a:r>
              <a:rPr lang="pt-PT" dirty="0" err="1"/>
              <a:t>interaction</a:t>
            </a:r>
            <a:r>
              <a:rPr lang="pt-PT" dirty="0"/>
              <a:t> </a:t>
            </a:r>
            <a:r>
              <a:rPr lang="pt-PT" dirty="0" err="1"/>
              <a:t>with</a:t>
            </a:r>
            <a:r>
              <a:rPr lang="pt-PT" dirty="0"/>
              <a:t> </a:t>
            </a:r>
            <a:r>
              <a:rPr lang="pt-PT" dirty="0" err="1"/>
              <a:t>gas</a:t>
            </a:r>
            <a:r>
              <a:rPr lang="pt-PT" dirty="0"/>
              <a:t> </a:t>
            </a:r>
            <a:r>
              <a:rPr lang="pt-PT" dirty="0" err="1"/>
              <a:t>atoms</a:t>
            </a:r>
            <a:r>
              <a:rPr lang="pt-PT" dirty="0"/>
              <a:t>. They can be high or low pressure and both can work with a small quantities of sodium or mercury. Fluorescent lamps are a</a:t>
            </a:r>
            <a:r>
              <a:rPr lang="pt-PT" baseline="0" dirty="0"/>
              <a:t> common</a:t>
            </a:r>
            <a:r>
              <a:rPr lang="pt-PT" dirty="0"/>
              <a:t> example of a a gas discharge lamp.</a:t>
            </a:r>
          </a:p>
          <a:p>
            <a:endParaRPr lang="pt-PT" dirty="0"/>
          </a:p>
          <a:p>
            <a:r>
              <a:rPr lang="pt-PT" dirty="0" err="1"/>
              <a:t>The</a:t>
            </a:r>
            <a:r>
              <a:rPr lang="pt-PT" dirty="0"/>
              <a:t> </a:t>
            </a:r>
            <a:r>
              <a:rPr lang="pt-PT" dirty="0" err="1"/>
              <a:t>term</a:t>
            </a:r>
            <a:r>
              <a:rPr lang="pt-PT" dirty="0"/>
              <a:t> </a:t>
            </a:r>
            <a:r>
              <a:rPr lang="pt-PT" u="sng" dirty="0" err="1"/>
              <a:t>Solid</a:t>
            </a:r>
            <a:r>
              <a:rPr lang="pt-PT" u="sng" dirty="0"/>
              <a:t> </a:t>
            </a:r>
            <a:r>
              <a:rPr lang="pt-PT" u="sng" dirty="0" err="1"/>
              <a:t>State</a:t>
            </a:r>
            <a:r>
              <a:rPr lang="pt-PT" u="sng" dirty="0"/>
              <a:t> </a:t>
            </a:r>
            <a:r>
              <a:rPr lang="pt-PT" dirty="0" err="1"/>
              <a:t>refers</a:t>
            </a:r>
            <a:r>
              <a:rPr lang="pt-PT" dirty="0"/>
              <a:t> </a:t>
            </a:r>
            <a:r>
              <a:rPr lang="pt-PT" dirty="0" err="1"/>
              <a:t>commonly</a:t>
            </a:r>
            <a:r>
              <a:rPr lang="pt-PT" dirty="0"/>
              <a:t> to light </a:t>
            </a:r>
            <a:r>
              <a:rPr lang="pt-PT" dirty="0" err="1"/>
              <a:t>emitted</a:t>
            </a:r>
            <a:r>
              <a:rPr lang="pt-PT" dirty="0"/>
              <a:t> </a:t>
            </a:r>
            <a:r>
              <a:rPr lang="pt-PT" dirty="0" err="1"/>
              <a:t>by</a:t>
            </a:r>
            <a:r>
              <a:rPr lang="pt-PT" dirty="0"/>
              <a:t> </a:t>
            </a:r>
            <a:r>
              <a:rPr lang="pt-PT" dirty="0" err="1"/>
              <a:t>solid-state</a:t>
            </a:r>
            <a:r>
              <a:rPr lang="pt-PT" dirty="0"/>
              <a:t> </a:t>
            </a:r>
            <a:r>
              <a:rPr lang="pt-PT" dirty="0" err="1"/>
              <a:t>electroluminescence</a:t>
            </a:r>
            <a:r>
              <a:rPr lang="pt-PT" dirty="0"/>
              <a:t>, as </a:t>
            </a:r>
            <a:r>
              <a:rPr lang="pt-PT" dirty="0" err="1"/>
              <a:t>opposed</a:t>
            </a:r>
            <a:r>
              <a:rPr lang="pt-PT" dirty="0"/>
              <a:t> to </a:t>
            </a:r>
            <a:r>
              <a:rPr lang="pt-PT" dirty="0" err="1"/>
              <a:t>thermal</a:t>
            </a:r>
            <a:r>
              <a:rPr lang="pt-PT" dirty="0"/>
              <a:t> </a:t>
            </a:r>
            <a:r>
              <a:rPr lang="pt-PT" dirty="0" err="1"/>
              <a:t>lamps</a:t>
            </a:r>
            <a:r>
              <a:rPr lang="pt-PT" dirty="0"/>
              <a:t> </a:t>
            </a:r>
            <a:r>
              <a:rPr lang="pt-PT" dirty="0" err="1"/>
              <a:t>or</a:t>
            </a:r>
            <a:r>
              <a:rPr lang="pt-PT" dirty="0"/>
              <a:t> Lâmpadas de descarga . Solid-state lighting (SSL) refers to a type of lighting that uses semiconductor light-emitting diodes (LEDs) or organic light-emitting diodes (OLED) as sources of illumination rather than electrical filaments</a:t>
            </a:r>
            <a:r>
              <a:rPr lang="pt-PT" baseline="0" dirty="0"/>
              <a:t> </a:t>
            </a:r>
            <a:r>
              <a:rPr lang="pt-PT" dirty="0"/>
              <a:t> or gas.</a:t>
            </a:r>
          </a:p>
          <a:p>
            <a:endParaRPr lang="pt-PT" dirty="0"/>
          </a:p>
          <a:p>
            <a:r>
              <a:rPr lang="pt-PT" dirty="0"/>
              <a:t>All </a:t>
            </a:r>
            <a:r>
              <a:rPr lang="pt-PT" dirty="0" err="1"/>
              <a:t>these</a:t>
            </a:r>
            <a:r>
              <a:rPr lang="pt-PT" dirty="0"/>
              <a:t> Tipos de Lâmpadas are individually presented on the following slides. </a:t>
            </a:r>
          </a:p>
          <a:p>
            <a:endParaRPr lang="pt-PT" dirty="0"/>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a:t>
            </a:fld>
            <a:endParaRPr lang="pt-PT"/>
          </a:p>
        </p:txBody>
      </p:sp>
    </p:spTree>
    <p:extLst>
      <p:ext uri="{BB962C8B-B14F-4D97-AF65-F5344CB8AC3E}">
        <p14:creationId xmlns:p14="http://schemas.microsoft.com/office/powerpoint/2010/main" val="968269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Such lamps were originally introduced with the idea of replacing GLS (General Lighting Service)</a:t>
            </a:r>
          </a:p>
          <a:p>
            <a:r>
              <a:rPr lang="en-US" sz="1200" b="0" i="0" u="none" strike="noStrike" kern="1200" baseline="0" dirty="0">
                <a:solidFill>
                  <a:schemeClr val="tx1"/>
                </a:solidFill>
                <a:latin typeface="+mn-lt"/>
                <a:ea typeface="+mn-ea"/>
                <a:cs typeface="+mn-cs"/>
              </a:rPr>
              <a:t>tungsten filament lamps, but the range has now been greatly extended so that the largest of them are used </a:t>
            </a:r>
            <a:r>
              <a:rPr lang="pt-PT" sz="1200" b="0" i="0" u="none" strike="noStrike" kern="1200" baseline="0" dirty="0">
                <a:solidFill>
                  <a:schemeClr val="tx1"/>
                </a:solidFill>
                <a:latin typeface="+mn-lt"/>
                <a:ea typeface="+mn-ea"/>
                <a:cs typeface="+mn-cs"/>
              </a:rPr>
              <a:t>in modular Luminárias. </a:t>
            </a:r>
            <a:r>
              <a:rPr lang="en-US" sz="1200" b="0" i="0" u="none" strike="noStrike" kern="1200" baseline="0" dirty="0">
                <a:solidFill>
                  <a:schemeClr val="tx1"/>
                </a:solidFill>
                <a:latin typeface="+mn-lt"/>
                <a:ea typeface="+mn-ea"/>
                <a:cs typeface="+mn-cs"/>
              </a:rPr>
              <a:t>Compact fluorescent lamps designed for the direct replacement of GLS lamps are two terminal devices, and have an internal electronic ballast. </a:t>
            </a:r>
          </a:p>
          <a:p>
            <a:endParaRPr lang="en-US" sz="1200" b="0" i="0" u="none" strike="noStrike" kern="1200" baseline="0" dirty="0">
              <a:solidFill>
                <a:schemeClr val="tx1"/>
              </a:solidFill>
              <a:latin typeface="+mn-lt"/>
              <a:ea typeface="+mn-ea"/>
              <a:cs typeface="+mn-cs"/>
            </a:endParaRPr>
          </a:p>
          <a:p>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table</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gives an indication of the input power needed to achieve a given number of lumens using either incandescent </a:t>
            </a:r>
            <a:r>
              <a:rPr lang="pt-PT" sz="1200" b="0" i="0" u="none" strike="noStrike" kern="1200" baseline="0" dirty="0" err="1">
                <a:solidFill>
                  <a:schemeClr val="tx1"/>
                </a:solidFill>
                <a:latin typeface="+mn-lt"/>
                <a:ea typeface="+mn-ea"/>
                <a:cs typeface="+mn-cs"/>
              </a:rPr>
              <a:t>or</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compact</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fluorescent</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lamps</a:t>
            </a:r>
            <a:r>
              <a:rPr lang="pt-PT" sz="1200" b="0" i="0" u="none" strike="noStrike" kern="1200" baseline="0" dirty="0">
                <a:solidFill>
                  <a:schemeClr val="tx1"/>
                </a:solidFill>
                <a:latin typeface="+mn-lt"/>
                <a:ea typeface="+mn-ea"/>
                <a:cs typeface="+mn-cs"/>
              </a:rPr>
              <a:t>.</a:t>
            </a:r>
          </a:p>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3068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high efficacy of fluorescent lamps resulted in many attempts to create different shaped lamps to allow greater flexibility in luminaire design.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9038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Notas 1">
            <a:extLst>
              <a:ext uri="{FF2B5EF4-FFF2-40B4-BE49-F238E27FC236}">
                <a16:creationId xmlns:a16="http://schemas.microsoft.com/office/drawing/2014/main" id="{4BD12F2D-12E9-4FCB-9AF2-8530194CE2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physical constitution explanation: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high pressure sodium is highly corrosive, and neither glass nor silica can be used. The arc tube is made of a ceramic, polycrystalline alumina, which is a translucent material transmitting about 90% of the light. The alumina is difficult to work, and cracks easily, making connection to the tungsten electrodes difficult. A ceramic plug is fitted into each end of the arc tube, through which a niobium connection is made. The plug is able to bond with both the alumina </a:t>
            </a:r>
            <a:r>
              <a:rPr lang="pt-PT" sz="1200" b="0" i="0" u="none" strike="noStrike" kern="1200" baseline="0" dirty="0" err="1">
                <a:solidFill>
                  <a:schemeClr val="tx1"/>
                </a:solidFill>
                <a:latin typeface="+mn-lt"/>
                <a:ea typeface="+mn-ea"/>
                <a:cs typeface="+mn-cs"/>
              </a:rPr>
              <a:t>and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niobium</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Once again the arc tube is itself mounted in an evacuated outer envelope. Sometimes the outer envelope has a diffusing internal surface to create a larger, lower point brightness, source.</a:t>
            </a:r>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pt-PT" sz="1200" b="0" i="0" kern="1200" dirty="0">
              <a:solidFill>
                <a:schemeClr val="tx1"/>
              </a:solidFill>
              <a:effectLst/>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pt-PT" dirty="0"/>
          </a:p>
        </p:txBody>
      </p:sp>
    </p:spTree>
    <p:extLst>
      <p:ext uri="{BB962C8B-B14F-4D97-AF65-F5344CB8AC3E}">
        <p14:creationId xmlns:p14="http://schemas.microsoft.com/office/powerpoint/2010/main" val="1204445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Notas 1">
            <a:extLst>
              <a:ext uri="{FF2B5EF4-FFF2-40B4-BE49-F238E27FC236}">
                <a16:creationId xmlns:a16="http://schemas.microsoft.com/office/drawing/2014/main" id="{4BD12F2D-12E9-4FCB-9AF2-8530194CE24D}"/>
              </a:ext>
            </a:extLst>
          </p:cNvPr>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main </a:t>
            </a:r>
            <a:r>
              <a:rPr lang="en-US" sz="1200" b="0" i="0" u="none" strike="noStrike" kern="1200" baseline="0" dirty="0" err="1">
                <a:solidFill>
                  <a:schemeClr val="tx1"/>
                </a:solidFill>
                <a:latin typeface="+mn-lt"/>
                <a:ea typeface="+mn-ea"/>
                <a:cs typeface="+mn-cs"/>
              </a:rPr>
              <a:t>Característicass</a:t>
            </a:r>
            <a:r>
              <a:rPr lang="en-US" sz="1200" b="0" i="0" u="none" strike="noStrike" kern="1200" baseline="0" dirty="0">
                <a:solidFill>
                  <a:schemeClr val="tx1"/>
                </a:solidFill>
                <a:latin typeface="+mn-lt"/>
                <a:ea typeface="+mn-ea"/>
                <a:cs typeface="+mn-cs"/>
              </a:rPr>
              <a:t> are presented.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physical constitution explanation: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high pressure sodium is highly corrosive, and neither glass nor silica can be used. The arc tube is made of a ceramic, polycrystalline alumina, which is a translucent material transmitting about 90% of the light. The alumina is difficult to work, and cracks easily, making connection to the tungsten electrodes difficult. A ceramic plug is fitted into each end of the arc tube, through which a niobium connection is made. The plug is able to bond with both the alumina </a:t>
            </a:r>
            <a:r>
              <a:rPr lang="pt-PT" sz="1200" b="0" i="0" u="none" strike="noStrike" kern="1200" baseline="0" dirty="0" err="1">
                <a:solidFill>
                  <a:schemeClr val="tx1"/>
                </a:solidFill>
                <a:latin typeface="+mn-lt"/>
                <a:ea typeface="+mn-ea"/>
                <a:cs typeface="+mn-cs"/>
              </a:rPr>
              <a:t>and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niobium</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Once again the arc tube is itself mounted in an evacuated outer envelope. Sometimes the outer envelope has a diffusing internal surface to create a larger, lower point brightness, source.</a:t>
            </a:r>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pt-PT" dirty="0"/>
          </a:p>
        </p:txBody>
      </p:sp>
    </p:spTree>
    <p:extLst>
      <p:ext uri="{BB962C8B-B14F-4D97-AF65-F5344CB8AC3E}">
        <p14:creationId xmlns:p14="http://schemas.microsoft.com/office/powerpoint/2010/main" val="1899969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Metal Halide lamps are considered as a variant of the high pressure mercury vapor lamps. In addition to mercury vapor and argon, these lamps contain metal halides. The halides can be a mixture of rare earth halides, usually iodides, or a mixture of sodium and scandium iodide.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Metal halide lamps have efficacies in the range 75–125 lm/W. </a:t>
            </a:r>
            <a:r>
              <a:rPr lang="en-US" sz="1200" b="0" i="0" u="none" strike="noStrike" kern="1200" baseline="0" dirty="0" err="1">
                <a:solidFill>
                  <a:schemeClr val="tx1"/>
                </a:solidFill>
                <a:latin typeface="+mn-lt"/>
                <a:ea typeface="+mn-ea"/>
                <a:cs typeface="+mn-cs"/>
              </a:rPr>
              <a:t>Colour</a:t>
            </a:r>
            <a:r>
              <a:rPr lang="en-US" sz="1200" b="0" i="0" u="none" strike="noStrike" kern="1200" baseline="0" dirty="0">
                <a:solidFill>
                  <a:schemeClr val="tx1"/>
                </a:solidFill>
                <a:latin typeface="+mn-lt"/>
                <a:ea typeface="+mn-ea"/>
                <a:cs typeface="+mn-cs"/>
              </a:rPr>
              <a:t> rendering is significantly better</a:t>
            </a:r>
          </a:p>
          <a:p>
            <a:r>
              <a:rPr lang="en-US" sz="1200" b="0" i="0" u="none" strike="noStrike" kern="1200" baseline="0" dirty="0">
                <a:solidFill>
                  <a:schemeClr val="tx1"/>
                </a:solidFill>
                <a:latin typeface="+mn-lt"/>
                <a:ea typeface="+mn-ea"/>
                <a:cs typeface="+mn-cs"/>
              </a:rPr>
              <a:t>than mercury vapor, and can be tailored by the choice of halides. Life is in the range 6,000 to 20,000</a:t>
            </a:r>
          </a:p>
          <a:p>
            <a:r>
              <a:rPr lang="en-US" sz="1200" b="0" i="0" u="none" strike="noStrike" kern="1200" baseline="0" dirty="0">
                <a:solidFill>
                  <a:schemeClr val="tx1"/>
                </a:solidFill>
                <a:latin typeface="+mn-lt"/>
                <a:ea typeface="+mn-ea"/>
                <a:cs typeface="+mn-cs"/>
              </a:rPr>
              <a:t>hours, and ratings range from 35W to 20,000W.</a:t>
            </a:r>
          </a:p>
          <a:p>
            <a:endParaRPr lang="pt-PT" sz="1200" b="0" i="0" u="none" strike="noStrike" kern="1200" baseline="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7977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8654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That may not seem like a huge difference between LEDs and OLEDs, but unlike LEDs, OLEDs can be made to be extremely thin, flexible, and remarkably small. In fact OLEDs can be so small that they can be used as individual pixels, millions of which occupy your TV screen, lighting up and shutting off totally independently. Because of this flexibility, when OLED’s pixels are shut off, they are completely off — completely black.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efficacy of good LED solutions is more than 100lm/W and the efficacy continues to increase year by year.</a:t>
            </a:r>
          </a:p>
          <a:p>
            <a:endParaRPr lang="en-US" sz="1200" b="0" i="0" kern="1200" dirty="0">
              <a:solidFill>
                <a:schemeClr val="tx1"/>
              </a:solidFill>
              <a:effectLst/>
              <a:latin typeface="+mn-lt"/>
              <a:ea typeface="+mn-ea"/>
              <a:cs typeface="+mn-cs"/>
            </a:endParaRPr>
          </a:p>
          <a:p>
            <a:r>
              <a:rPr lang="en-US" sz="1200" b="0" i="0" u="none" strike="noStrike" kern="1200" baseline="0" dirty="0">
                <a:solidFill>
                  <a:schemeClr val="tx1"/>
                </a:solidFill>
                <a:latin typeface="+mn-lt"/>
                <a:ea typeface="+mn-ea"/>
                <a:cs typeface="+mn-cs"/>
              </a:rPr>
              <a:t>Still a large part of the indoor lighting systems used in the private and public service sector are based on inefficient technology as T8 fluorescent tubes with </a:t>
            </a:r>
            <a:r>
              <a:rPr lang="en-US" sz="1200" b="0" i="0" u="none" strike="noStrike" kern="1200" baseline="0" dirty="0" err="1">
                <a:solidFill>
                  <a:schemeClr val="tx1"/>
                </a:solidFill>
                <a:latin typeface="+mn-lt"/>
                <a:ea typeface="+mn-ea"/>
                <a:cs typeface="+mn-cs"/>
              </a:rPr>
              <a:t>electroBalastros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magnéticosand</a:t>
            </a:r>
            <a:r>
              <a:rPr lang="en-US" sz="1200" b="0" i="0" u="none" strike="noStrike" kern="1200" baseline="0" dirty="0">
                <a:solidFill>
                  <a:schemeClr val="tx1"/>
                </a:solidFill>
                <a:latin typeface="+mn-lt"/>
                <a:ea typeface="+mn-ea"/>
                <a:cs typeface="+mn-cs"/>
              </a:rPr>
              <a:t> halogen lamps. These technologies can with benefits be replaced by LED lighting systems with effective control features. In an increasing amount of cases, T5 fluorescent tubes can also be replaced beneficially.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8821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5423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 100W general service lamp operates with a filament color temperature of 2700 K to 2800 K, emitting most of its energy in the form of infrared radiation, or heat. This is why incandescent lamps are so inefficient in terms of the amount of light emitted compared to the energy consumed. Only roughly 5% of the energy consumed by an incandescent lamp is converted into visible radiation or light.</a:t>
            </a:r>
            <a:endParaRPr lang="pt-PT" sz="1200" dirty="0"/>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4</a:t>
            </a:fld>
            <a:endParaRPr lang="pt-PT"/>
          </a:p>
        </p:txBody>
      </p:sp>
    </p:spTree>
    <p:extLst>
      <p:ext uri="{BB962C8B-B14F-4D97-AF65-F5344CB8AC3E}">
        <p14:creationId xmlns:p14="http://schemas.microsoft.com/office/powerpoint/2010/main" val="1416452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0584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dirty="0"/>
              <a:t>http://www.lighting.philips.com/main/education/lighting-university/lighting-university-browser/video/the-basics-of-lighting-Luminárias</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24</a:t>
            </a:fld>
            <a:endParaRPr lang="pt-PT"/>
          </a:p>
        </p:txBody>
      </p:sp>
    </p:spTree>
    <p:extLst>
      <p:ext uri="{BB962C8B-B14F-4D97-AF65-F5344CB8AC3E}">
        <p14:creationId xmlns:p14="http://schemas.microsoft.com/office/powerpoint/2010/main" val="4034441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dirty="0"/>
              <a:t>http://www.lighting.philips.com/main/education/lighting-university/lighting-university-browser/video/the-basics-of-lighting-Luminárias</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25</a:t>
            </a:fld>
            <a:endParaRPr lang="pt-PT"/>
          </a:p>
        </p:txBody>
      </p:sp>
    </p:spTree>
    <p:extLst>
      <p:ext uri="{BB962C8B-B14F-4D97-AF65-F5344CB8AC3E}">
        <p14:creationId xmlns:p14="http://schemas.microsoft.com/office/powerpoint/2010/main" val="2317235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dirty="0" err="1"/>
              <a:t>Tippically</a:t>
            </a:r>
            <a:r>
              <a:rPr lang="pt-PT" dirty="0"/>
              <a:t> </a:t>
            </a:r>
            <a:r>
              <a:rPr lang="pt-PT" dirty="0" err="1"/>
              <a:t>what</a:t>
            </a:r>
            <a:r>
              <a:rPr lang="pt-PT" dirty="0"/>
              <a:t> a </a:t>
            </a:r>
            <a:r>
              <a:rPr lang="pt-PT" dirty="0" err="1"/>
              <a:t>luminaire</a:t>
            </a:r>
            <a:r>
              <a:rPr lang="pt-PT" dirty="0"/>
              <a:t> </a:t>
            </a:r>
            <a:r>
              <a:rPr lang="pt-PT" dirty="0" err="1"/>
              <a:t>is</a:t>
            </a:r>
            <a:r>
              <a:rPr lang="pt-PT" dirty="0"/>
              <a:t> </a:t>
            </a:r>
            <a:r>
              <a:rPr lang="pt-PT" dirty="0" err="1"/>
              <a:t>used</a:t>
            </a:r>
            <a:r>
              <a:rPr lang="pt-PT" dirty="0"/>
              <a:t> for, </a:t>
            </a:r>
            <a:r>
              <a:rPr lang="pt-PT" dirty="0" err="1"/>
              <a:t>is</a:t>
            </a:r>
            <a:r>
              <a:rPr lang="pt-PT" dirty="0"/>
              <a:t> to </a:t>
            </a:r>
            <a:r>
              <a:rPr lang="pt-PT" dirty="0" err="1"/>
              <a:t>control</a:t>
            </a:r>
            <a:r>
              <a:rPr lang="pt-PT" dirty="0"/>
              <a:t> </a:t>
            </a:r>
            <a:r>
              <a:rPr lang="pt-PT" dirty="0" err="1"/>
              <a:t>the</a:t>
            </a:r>
            <a:r>
              <a:rPr lang="pt-PT" dirty="0"/>
              <a:t> light </a:t>
            </a:r>
            <a:r>
              <a:rPr lang="pt-PT" dirty="0" err="1"/>
              <a:t>given</a:t>
            </a:r>
            <a:r>
              <a:rPr lang="pt-PT" dirty="0"/>
              <a:t> </a:t>
            </a:r>
            <a:r>
              <a:rPr lang="pt-PT" dirty="0" err="1"/>
              <a:t>off</a:t>
            </a:r>
            <a:r>
              <a:rPr lang="pt-PT" dirty="0"/>
              <a:t> </a:t>
            </a:r>
            <a:r>
              <a:rPr lang="pt-PT" dirty="0" err="1"/>
              <a:t>by</a:t>
            </a:r>
            <a:r>
              <a:rPr lang="pt-PT" dirty="0"/>
              <a:t> </a:t>
            </a:r>
            <a:r>
              <a:rPr lang="pt-PT" dirty="0" err="1"/>
              <a:t>the</a:t>
            </a:r>
            <a:r>
              <a:rPr lang="pt-PT" dirty="0"/>
              <a:t> </a:t>
            </a:r>
            <a:r>
              <a:rPr lang="pt-PT" dirty="0" err="1"/>
              <a:t>source</a:t>
            </a:r>
            <a:r>
              <a:rPr lang="pt-PT" dirty="0"/>
              <a:t> to </a:t>
            </a:r>
            <a:r>
              <a:rPr lang="pt-PT" dirty="0" err="1"/>
              <a:t>deliver</a:t>
            </a:r>
            <a:r>
              <a:rPr lang="pt-PT" dirty="0"/>
              <a:t> </a:t>
            </a:r>
            <a:r>
              <a:rPr lang="pt-PT" dirty="0" err="1"/>
              <a:t>it</a:t>
            </a:r>
            <a:r>
              <a:rPr lang="pt-PT" dirty="0"/>
              <a:t> to </a:t>
            </a:r>
            <a:r>
              <a:rPr lang="pt-PT" dirty="0" err="1"/>
              <a:t>the</a:t>
            </a:r>
            <a:r>
              <a:rPr lang="pt-PT" dirty="0"/>
              <a:t> </a:t>
            </a:r>
            <a:r>
              <a:rPr lang="pt-PT" dirty="0" err="1"/>
              <a:t>task</a:t>
            </a:r>
            <a:r>
              <a:rPr lang="pt-PT" dirty="0"/>
              <a:t> </a:t>
            </a:r>
            <a:r>
              <a:rPr lang="pt-PT" dirty="0" err="1"/>
              <a:t>so</a:t>
            </a:r>
            <a:r>
              <a:rPr lang="pt-PT" dirty="0"/>
              <a:t> </a:t>
            </a:r>
            <a:r>
              <a:rPr lang="pt-PT" dirty="0" err="1"/>
              <a:t>that</a:t>
            </a:r>
            <a:r>
              <a:rPr lang="pt-PT" dirty="0"/>
              <a:t> </a:t>
            </a:r>
            <a:r>
              <a:rPr lang="pt-PT" dirty="0" err="1"/>
              <a:t>the</a:t>
            </a:r>
            <a:r>
              <a:rPr lang="pt-PT" dirty="0"/>
              <a:t> </a:t>
            </a:r>
            <a:r>
              <a:rPr lang="pt-PT" dirty="0" err="1"/>
              <a:t>individuals</a:t>
            </a:r>
            <a:r>
              <a:rPr lang="pt-PT" dirty="0"/>
              <a:t> in </a:t>
            </a:r>
            <a:r>
              <a:rPr lang="pt-PT" dirty="0" err="1"/>
              <a:t>this</a:t>
            </a:r>
            <a:r>
              <a:rPr lang="pt-PT" dirty="0"/>
              <a:t> </a:t>
            </a:r>
            <a:r>
              <a:rPr lang="pt-PT" dirty="0" err="1"/>
              <a:t>space</a:t>
            </a:r>
            <a:r>
              <a:rPr lang="pt-PT" dirty="0"/>
              <a:t> can do </a:t>
            </a:r>
            <a:r>
              <a:rPr lang="pt-PT" dirty="0" err="1"/>
              <a:t>the</a:t>
            </a:r>
            <a:r>
              <a:rPr lang="pt-PT" dirty="0"/>
              <a:t> </a:t>
            </a:r>
            <a:r>
              <a:rPr lang="pt-PT" dirty="0" err="1"/>
              <a:t>tasks</a:t>
            </a:r>
            <a:r>
              <a:rPr lang="pt-PT" dirty="0"/>
              <a:t> </a:t>
            </a:r>
            <a:r>
              <a:rPr lang="pt-PT" dirty="0" err="1"/>
              <a:t>that</a:t>
            </a:r>
            <a:r>
              <a:rPr lang="pt-PT" dirty="0"/>
              <a:t> are </a:t>
            </a:r>
            <a:r>
              <a:rPr lang="pt-PT" dirty="0" err="1"/>
              <a:t>required</a:t>
            </a:r>
            <a:r>
              <a:rPr lang="pt-PT" dirty="0"/>
              <a:t>.</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26</a:t>
            </a:fld>
            <a:endParaRPr lang="pt-PT"/>
          </a:p>
        </p:txBody>
      </p:sp>
    </p:spTree>
    <p:extLst>
      <p:ext uri="{BB962C8B-B14F-4D97-AF65-F5344CB8AC3E}">
        <p14:creationId xmlns:p14="http://schemas.microsoft.com/office/powerpoint/2010/main" val="1563442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Luminaire efficiency is important because while you can have a very efficient lamp-ballast system, if the luminaire itself is not efficient at delivering lumens, then the lighting system overall is not either. Factors that affect the efficiency of the luminaire include its shape, the reflectance of its materials, how many lamps are inside the luminaire (and how close they are to each other), and whether shielding material such as a lens or louver is used to soften or scatter the light.</a:t>
            </a:r>
          </a:p>
          <a:p>
            <a:endParaRPr lang="en-US" sz="1200" b="0" i="0" kern="1200" dirty="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27</a:t>
            </a:fld>
            <a:endParaRPr lang="pt-PT"/>
          </a:p>
        </p:txBody>
      </p:sp>
    </p:spTree>
    <p:extLst>
      <p:ext uri="{BB962C8B-B14F-4D97-AF65-F5344CB8AC3E}">
        <p14:creationId xmlns:p14="http://schemas.microsoft.com/office/powerpoint/2010/main" val="277945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en-US" sz="1200" b="0" i="1" kern="1200" dirty="0">
                <a:solidFill>
                  <a:schemeClr val="tx1"/>
                </a:solidFill>
                <a:effectLst/>
                <a:latin typeface="+mn-lt"/>
                <a:ea typeface="+mn-ea"/>
                <a:cs typeface="+mn-cs"/>
              </a:rPr>
              <a:t>Luminaire efficacy</a:t>
            </a:r>
            <a:r>
              <a:rPr lang="en-US" sz="1200" b="0" i="0" kern="1200" dirty="0">
                <a:solidFill>
                  <a:schemeClr val="tx1"/>
                </a:solidFill>
                <a:effectLst/>
                <a:latin typeface="+mn-lt"/>
                <a:ea typeface="+mn-ea"/>
                <a:cs typeface="+mn-cs"/>
              </a:rPr>
              <a:t> describes the efficacy of the entire luminaire, including the light source, ballast and luminaire losses. The </a:t>
            </a:r>
            <a:r>
              <a:rPr lang="en-US" sz="1200" b="0" i="1" kern="1200" dirty="0">
                <a:solidFill>
                  <a:schemeClr val="tx1"/>
                </a:solidFill>
                <a:effectLst/>
                <a:latin typeface="+mn-lt"/>
                <a:ea typeface="+mn-ea"/>
                <a:cs typeface="+mn-cs"/>
              </a:rPr>
              <a:t>Luminaire Efficacy Rating (LER)</a:t>
            </a:r>
            <a:r>
              <a:rPr lang="en-US" sz="1200" b="0" i="0" kern="1200" dirty="0">
                <a:solidFill>
                  <a:schemeClr val="tx1"/>
                </a:solidFill>
                <a:effectLst/>
                <a:latin typeface="+mn-lt"/>
                <a:ea typeface="+mn-ea"/>
                <a:cs typeface="+mn-cs"/>
              </a:rPr>
              <a:t> provides a metric for comparing the relative energy efficiency of fluorescent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Initiated in response to the Energy Policy Act of 1992, LER offers a voluntary rating standard for several categories of commercial and industrial fluorescent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such as 2×4 recessed lensed and louvered </a:t>
            </a:r>
            <a:r>
              <a:rPr lang="en-US" sz="1200" b="0" i="0" kern="1200" dirty="0" err="1">
                <a:solidFill>
                  <a:schemeClr val="tx1"/>
                </a:solidFill>
                <a:effectLst/>
                <a:latin typeface="+mn-lt"/>
                <a:ea typeface="+mn-ea"/>
                <a:cs typeface="+mn-cs"/>
              </a:rPr>
              <a:t>Luminárias</a:t>
            </a:r>
            <a:r>
              <a:rPr lang="en-US" sz="1200" b="0" i="0" kern="1200" dirty="0">
                <a:solidFill>
                  <a:schemeClr val="tx1"/>
                </a:solidFill>
                <a:effectLst/>
                <a:latin typeface="+mn-lt"/>
                <a:ea typeface="+mn-ea"/>
                <a:cs typeface="+mn-cs"/>
              </a:rPr>
              <a:t>, plastic wraparounds and </a:t>
            </a:r>
            <a:r>
              <a:rPr lang="en-US" sz="1200" b="0" i="0" kern="1200" dirty="0" err="1">
                <a:solidFill>
                  <a:schemeClr val="tx1"/>
                </a:solidFill>
                <a:effectLst/>
                <a:latin typeface="+mn-lt"/>
                <a:ea typeface="+mn-ea"/>
                <a:cs typeface="+mn-cs"/>
              </a:rPr>
              <a:t>striplights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28</a:t>
            </a:fld>
            <a:endParaRPr lang="pt-PT"/>
          </a:p>
        </p:txBody>
      </p:sp>
    </p:spTree>
    <p:extLst>
      <p:ext uri="{BB962C8B-B14F-4D97-AF65-F5344CB8AC3E}">
        <p14:creationId xmlns:p14="http://schemas.microsoft.com/office/powerpoint/2010/main" val="3220472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29</a:t>
            </a:fld>
            <a:endParaRPr lang="pt-PT"/>
          </a:p>
        </p:txBody>
      </p:sp>
    </p:spTree>
    <p:extLst>
      <p:ext uri="{BB962C8B-B14F-4D97-AF65-F5344CB8AC3E}">
        <p14:creationId xmlns:p14="http://schemas.microsoft.com/office/powerpoint/2010/main" val="2680814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30</a:t>
            </a:fld>
            <a:endParaRPr lang="pt-PT"/>
          </a:p>
        </p:txBody>
      </p:sp>
    </p:spTree>
    <p:extLst>
      <p:ext uri="{BB962C8B-B14F-4D97-AF65-F5344CB8AC3E}">
        <p14:creationId xmlns:p14="http://schemas.microsoft.com/office/powerpoint/2010/main" val="1461412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Why do we need a ballast? </a:t>
            </a:r>
            <a:r>
              <a:rPr lang="en-US" sz="1200" b="0" i="0" kern="1200" dirty="0">
                <a:solidFill>
                  <a:schemeClr val="tx1"/>
                </a:solidFill>
                <a:effectLst/>
                <a:latin typeface="+mn-lt"/>
                <a:ea typeface="+mn-ea"/>
                <a:cs typeface="+mn-cs"/>
              </a:rPr>
              <a:t>As current forms an arc through the lamp, it ionizes a higher percent of gas molecules. The more molecules are ionized, the lower the resistance of the gas. We know that no resistance will equal a short. So without the ballast to control the current, current would rise so high that the lamp would melt and destroy itself.</a:t>
            </a:r>
            <a:endParaRPr lang="en-US" sz="1200" b="1"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2055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5</a:t>
            </a:fld>
            <a:endParaRPr lang="pt-PT"/>
          </a:p>
        </p:txBody>
      </p:sp>
    </p:spTree>
    <p:extLst>
      <p:ext uri="{BB962C8B-B14F-4D97-AF65-F5344CB8AC3E}">
        <p14:creationId xmlns:p14="http://schemas.microsoft.com/office/powerpoint/2010/main" val="3266955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CELMA, the European lighting trade body, have developed an Energy Efficiency Index (EEI) for ballast-lamp combinations72 in accordance with Directive 2000/55/EC on energy efficiency requirements for </a:t>
            </a:r>
            <a:r>
              <a:rPr lang="en-US" dirty="0" err="1"/>
              <a:t>Balastros</a:t>
            </a:r>
            <a:r>
              <a:rPr lang="en-US" dirty="0"/>
              <a:t> for fluorescent lighting. This Directive is related to the eco-design directive and demonstrates the kind of labelling available for lighting products. The Index indicates how efficient the output is from a ballast-lamp combination for fluorescent lighting normally used in office situations. It is defined as the corrected total input power of the ballast-lamp circuit. There are seven </a:t>
            </a:r>
            <a:r>
              <a:rPr lang="en-US" dirty="0" err="1"/>
              <a:t>Classees</a:t>
            </a:r>
            <a:r>
              <a:rPr lang="en-US" dirty="0"/>
              <a:t> from A1 to D, of which </a:t>
            </a:r>
            <a:r>
              <a:rPr lang="en-US" dirty="0" err="1"/>
              <a:t>Classees</a:t>
            </a:r>
            <a:r>
              <a:rPr lang="en-US" dirty="0"/>
              <a:t> C and D have already been phased out.</a:t>
            </a:r>
          </a:p>
          <a:p>
            <a:endParaRPr lang="en-US" dirty="0"/>
          </a:p>
          <a:p>
            <a:r>
              <a:rPr lang="en-US" dirty="0"/>
              <a:t>The </a:t>
            </a:r>
            <a:r>
              <a:rPr lang="en-US" dirty="0" err="1"/>
              <a:t>Classeification</a:t>
            </a:r>
            <a:r>
              <a:rPr lang="en-US" dirty="0"/>
              <a:t> is independent from technology but </a:t>
            </a:r>
            <a:r>
              <a:rPr lang="en-US" dirty="0" err="1"/>
              <a:t>Classees</a:t>
            </a:r>
            <a:r>
              <a:rPr lang="en-US" dirty="0"/>
              <a:t> A1, A2 and A3 relate to </a:t>
            </a:r>
            <a:r>
              <a:rPr lang="en-US" dirty="0" err="1"/>
              <a:t>Balastros</a:t>
            </a:r>
            <a:r>
              <a:rPr lang="en-US" dirty="0"/>
              <a:t> </a:t>
            </a:r>
            <a:r>
              <a:rPr lang="en-US" dirty="0" err="1"/>
              <a:t>eletrónicos</a:t>
            </a:r>
            <a:r>
              <a:rPr lang="en-US" dirty="0"/>
              <a:t> which are more energy efficient than magnetic </a:t>
            </a:r>
            <a:r>
              <a:rPr lang="en-US" dirty="0" err="1"/>
              <a:t>Balastros</a:t>
            </a:r>
            <a:r>
              <a:rPr lang="en-US" dirty="0"/>
              <a:t>, which currently typically fall into </a:t>
            </a:r>
            <a:r>
              <a:rPr lang="en-US" dirty="0" err="1"/>
              <a:t>Classees</a:t>
            </a:r>
            <a:r>
              <a:rPr lang="en-US" dirty="0"/>
              <a:t> B1 and B2 (</a:t>
            </a:r>
            <a:r>
              <a:rPr lang="en-US" dirty="0" err="1"/>
              <a:t>Classees</a:t>
            </a:r>
            <a:r>
              <a:rPr lang="en-US" dirty="0"/>
              <a:t> D and C were phased out in 2002 and 2005 by the Directive 2000/55/EC). Category A1 is intended for dimmable </a:t>
            </a:r>
            <a:r>
              <a:rPr lang="en-US" dirty="0" err="1"/>
              <a:t>Balastros</a:t>
            </a:r>
            <a:r>
              <a:rPr lang="en-US" dirty="0"/>
              <a:t> and lamps to operate at lower powers. </a:t>
            </a:r>
          </a:p>
          <a:p>
            <a:endParaRPr lang="en-US" dirty="0"/>
          </a:p>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63942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Source</a:t>
            </a:r>
            <a:r>
              <a:rPr lang="pt-PT" dirty="0"/>
              <a:t>: http://ec.europa.eu/environment/gpp/pdf/tbr/indoor_lighting_tbr.pdf</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33</a:t>
            </a:fld>
            <a:endParaRPr lang="pt-PT"/>
          </a:p>
        </p:txBody>
      </p:sp>
    </p:spTree>
    <p:extLst>
      <p:ext uri="{BB962C8B-B14F-4D97-AF65-F5344CB8AC3E}">
        <p14:creationId xmlns:p14="http://schemas.microsoft.com/office/powerpoint/2010/main" val="22982459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Source</a:t>
            </a:r>
            <a:r>
              <a:rPr lang="pt-PT" dirty="0"/>
              <a:t>: http://ec.europa.eu/environment/gpp/pdf/tbr/indoor_lighting_tbr.pdf</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34</a:t>
            </a:fld>
            <a:endParaRPr lang="pt-PT"/>
          </a:p>
        </p:txBody>
      </p:sp>
    </p:spTree>
    <p:extLst>
      <p:ext uri="{BB962C8B-B14F-4D97-AF65-F5344CB8AC3E}">
        <p14:creationId xmlns:p14="http://schemas.microsoft.com/office/powerpoint/2010/main" val="2977741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6515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6</a:t>
            </a:fld>
            <a:endParaRPr lang="pt-PT"/>
          </a:p>
        </p:txBody>
      </p:sp>
    </p:spTree>
    <p:extLst>
      <p:ext uri="{BB962C8B-B14F-4D97-AF65-F5344CB8AC3E}">
        <p14:creationId xmlns:p14="http://schemas.microsoft.com/office/powerpoint/2010/main" val="2382113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pPr algn="just"/>
            <a:endParaRPr lang="en-GB" sz="1200" dirty="0"/>
          </a:p>
          <a:p>
            <a:pPr algn="l"/>
            <a:r>
              <a:rPr lang="pt-PT" sz="1200" b="0" i="0" kern="1200" dirty="0">
                <a:solidFill>
                  <a:schemeClr val="tx1"/>
                </a:solidFill>
                <a:effectLst/>
                <a:latin typeface="+mn-lt"/>
                <a:ea typeface="+mn-ea"/>
                <a:cs typeface="+mn-cs"/>
              </a:rPr>
              <a:t>A </a:t>
            </a:r>
            <a:r>
              <a:rPr lang="pt-PT" sz="1200" b="1" i="0" kern="1200" dirty="0" err="1">
                <a:solidFill>
                  <a:schemeClr val="tx1"/>
                </a:solidFill>
                <a:effectLst/>
                <a:latin typeface="+mn-lt"/>
                <a:ea typeface="+mn-ea"/>
                <a:cs typeface="+mn-cs"/>
              </a:rPr>
              <a:t>halogen</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is</a:t>
            </a:r>
            <a:r>
              <a:rPr lang="pt-PT" sz="1200" b="0" i="0" kern="1200" dirty="0">
                <a:solidFill>
                  <a:schemeClr val="tx1"/>
                </a:solidFill>
                <a:effectLst/>
                <a:latin typeface="+mn-lt"/>
                <a:ea typeface="+mn-ea"/>
                <a:cs typeface="+mn-cs"/>
              </a:rPr>
              <a:t> a </a:t>
            </a:r>
            <a:r>
              <a:rPr lang="pt-PT" sz="1200" b="0" i="0" kern="1200" dirty="0" err="1">
                <a:solidFill>
                  <a:schemeClr val="tx1"/>
                </a:solidFill>
                <a:effectLst/>
                <a:latin typeface="+mn-lt"/>
                <a:ea typeface="+mn-ea"/>
                <a:cs typeface="+mn-cs"/>
              </a:rPr>
              <a:t>monovalent</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element</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which</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readily</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forms</a:t>
            </a:r>
            <a:r>
              <a:rPr lang="pt-PT" sz="1200" b="0" i="0" kern="1200" dirty="0">
                <a:solidFill>
                  <a:schemeClr val="tx1"/>
                </a:solidFill>
                <a:effectLst/>
                <a:latin typeface="+mn-lt"/>
                <a:ea typeface="+mn-ea"/>
                <a:cs typeface="+mn-cs"/>
              </a:rPr>
              <a:t> negative </a:t>
            </a:r>
            <a:r>
              <a:rPr lang="pt-PT" sz="1200" b="0" i="0" kern="1200" dirty="0" err="1">
                <a:solidFill>
                  <a:schemeClr val="tx1"/>
                </a:solidFill>
                <a:effectLst/>
                <a:latin typeface="+mn-lt"/>
                <a:ea typeface="+mn-ea"/>
                <a:cs typeface="+mn-cs"/>
              </a:rPr>
              <a:t>ions</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There</a:t>
            </a:r>
            <a:r>
              <a:rPr lang="pt-PT" sz="1200" b="0" i="0" kern="1200" dirty="0">
                <a:solidFill>
                  <a:schemeClr val="tx1"/>
                </a:solidFill>
                <a:effectLst/>
                <a:latin typeface="+mn-lt"/>
                <a:ea typeface="+mn-ea"/>
                <a:cs typeface="+mn-cs"/>
              </a:rPr>
              <a:t> are 5 </a:t>
            </a:r>
            <a:r>
              <a:rPr lang="pt-PT" sz="1200" b="0" i="0" kern="1200" dirty="0" err="1">
                <a:solidFill>
                  <a:schemeClr val="tx1"/>
                </a:solidFill>
                <a:effectLst/>
                <a:latin typeface="+mn-lt"/>
                <a:ea typeface="+mn-ea"/>
                <a:cs typeface="+mn-cs"/>
              </a:rPr>
              <a:t>halogens</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fluorine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chlorine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bromine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iodine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and</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astatine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Only</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Iodine</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and</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Bromine</a:t>
            </a:r>
            <a:r>
              <a:rPr lang="pt-PT" sz="1200" b="0" i="0" kern="1200" dirty="0">
                <a:solidFill>
                  <a:schemeClr val="tx1"/>
                </a:solidFill>
                <a:effectLst/>
                <a:latin typeface="+mn-lt"/>
                <a:ea typeface="+mn-ea"/>
                <a:cs typeface="+mn-cs"/>
              </a:rPr>
              <a:t> are </a:t>
            </a:r>
            <a:r>
              <a:rPr lang="pt-PT" sz="1200" b="0" i="0" kern="1200" dirty="0" err="1">
                <a:solidFill>
                  <a:schemeClr val="tx1"/>
                </a:solidFill>
                <a:effectLst/>
                <a:latin typeface="+mn-lt"/>
                <a:ea typeface="+mn-ea"/>
                <a:cs typeface="+mn-cs"/>
              </a:rPr>
              <a:t>used</a:t>
            </a:r>
            <a:r>
              <a:rPr lang="pt-PT" sz="1200" b="0" i="0" kern="1200" dirty="0">
                <a:solidFill>
                  <a:schemeClr val="tx1"/>
                </a:solidFill>
                <a:effectLst/>
                <a:latin typeface="+mn-lt"/>
                <a:ea typeface="+mn-ea"/>
                <a:cs typeface="+mn-cs"/>
              </a:rPr>
              <a:t> in </a:t>
            </a:r>
            <a:r>
              <a:rPr lang="pt-PT" sz="1200" b="0" i="0" kern="1200" dirty="0" err="1">
                <a:solidFill>
                  <a:schemeClr val="tx1"/>
                </a:solidFill>
                <a:effectLst/>
                <a:latin typeface="+mn-lt"/>
                <a:ea typeface="+mn-ea"/>
                <a:cs typeface="+mn-cs"/>
              </a:rPr>
              <a:t>halogen</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tungsten</a:t>
            </a:r>
            <a:r>
              <a:rPr lang="pt-PT" sz="1200" b="0" i="0" kern="1200" dirty="0">
                <a:solidFill>
                  <a:schemeClr val="tx1"/>
                </a:solidFill>
                <a:effectLst/>
                <a:latin typeface="+mn-lt"/>
                <a:ea typeface="+mn-ea"/>
                <a:cs typeface="+mn-cs"/>
              </a:rPr>
              <a:t> </a:t>
            </a:r>
            <a:r>
              <a:rPr lang="pt-PT" sz="1200" b="0" i="0" kern="1200" dirty="0" err="1">
                <a:solidFill>
                  <a:schemeClr val="tx1"/>
                </a:solidFill>
                <a:effectLst/>
                <a:latin typeface="+mn-lt"/>
                <a:ea typeface="+mn-ea"/>
                <a:cs typeface="+mn-cs"/>
              </a:rPr>
              <a:t>lamps</a:t>
            </a:r>
            <a:r>
              <a:rPr lang="pt-PT" sz="1200" b="0" i="0" kern="1200" dirty="0">
                <a:solidFill>
                  <a:schemeClr val="tx1"/>
                </a:solidFill>
                <a:effectLst/>
                <a:latin typeface="+mn-lt"/>
                <a:ea typeface="+mn-ea"/>
                <a:cs typeface="+mn-cs"/>
              </a:rPr>
              <a:t>.</a:t>
            </a:r>
            <a:br>
              <a:rPr lang="pt-PT" sz="1200" b="0" i="0" kern="1200" dirty="0">
                <a:solidFill>
                  <a:schemeClr val="tx1"/>
                </a:solidFill>
                <a:effectLst/>
                <a:latin typeface="+mn-lt"/>
                <a:ea typeface="+mn-ea"/>
                <a:cs typeface="+mn-cs"/>
              </a:rPr>
            </a:br>
            <a:endParaRPr lang="en-GB" sz="1200" dirty="0"/>
          </a:p>
          <a:p>
            <a:pPr algn="just"/>
            <a:endParaRPr lang="en-GB" sz="1200"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7</a:t>
            </a:fld>
            <a:endParaRPr lang="pt-PT"/>
          </a:p>
        </p:txBody>
      </p:sp>
    </p:spTree>
    <p:extLst>
      <p:ext uri="{BB962C8B-B14F-4D97-AF65-F5344CB8AC3E}">
        <p14:creationId xmlns:p14="http://schemas.microsoft.com/office/powerpoint/2010/main" val="1561545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8</a:t>
            </a:fld>
            <a:endParaRPr lang="pt-PT"/>
          </a:p>
        </p:txBody>
      </p:sp>
    </p:spTree>
    <p:extLst>
      <p:ext uri="{BB962C8B-B14F-4D97-AF65-F5344CB8AC3E}">
        <p14:creationId xmlns:p14="http://schemas.microsoft.com/office/powerpoint/2010/main" val="285650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dirty="0" err="1"/>
              <a:t>Sources</a:t>
            </a:r>
            <a:r>
              <a:rPr lang="pt-PT" dirty="0"/>
              <a:t>: [1] – </a:t>
            </a:r>
            <a:r>
              <a:rPr lang="pt-PT" dirty="0" err="1"/>
              <a:t>Pages</a:t>
            </a:r>
            <a:r>
              <a:rPr lang="pt-PT" dirty="0"/>
              <a:t>: 21</a:t>
            </a:r>
          </a:p>
          <a:p>
            <a:r>
              <a:rPr lang="pt-PT" dirty="0"/>
              <a:t>              [2] – </a:t>
            </a:r>
            <a:r>
              <a:rPr lang="pt-PT" dirty="0" err="1"/>
              <a:t>Pages</a:t>
            </a:r>
            <a:r>
              <a:rPr lang="pt-PT" dirty="0"/>
              <a:t>: 113</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9</a:t>
            </a:fld>
            <a:endParaRPr lang="pt-PT"/>
          </a:p>
        </p:txBody>
      </p:sp>
    </p:spTree>
    <p:extLst>
      <p:ext uri="{BB962C8B-B14F-4D97-AF65-F5344CB8AC3E}">
        <p14:creationId xmlns:p14="http://schemas.microsoft.com/office/powerpoint/2010/main" val="4188419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5851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fluorescent lamp is the most familiar of the large </a:t>
            </a:r>
            <a:r>
              <a:rPr lang="en-US" dirty="0" err="1"/>
              <a:t>Classe</a:t>
            </a:r>
            <a:r>
              <a:rPr lang="en-US" dirty="0"/>
              <a:t> of lamps referred to as discharge lamps.</a:t>
            </a:r>
          </a:p>
          <a:p>
            <a:pPr marL="0" indent="0">
              <a:buFont typeface="Arial" panose="020B0604020202020204" pitchFamily="34" charset="0"/>
              <a:buNone/>
            </a:pPr>
            <a:r>
              <a:rPr lang="en-US" dirty="0"/>
              <a:t>Like other </a:t>
            </a:r>
            <a:r>
              <a:rPr lang="en-US" dirty="0" err="1"/>
              <a:t>Lâmpadas</a:t>
            </a:r>
            <a:r>
              <a:rPr lang="en-US" dirty="0"/>
              <a:t> de </a:t>
            </a:r>
            <a:r>
              <a:rPr lang="en-US" dirty="0" err="1"/>
              <a:t>descarga</a:t>
            </a:r>
            <a:r>
              <a:rPr lang="en-US" dirty="0"/>
              <a:t> , in these lamps light is created by an electrical discharge within a gas or vapor.</a:t>
            </a:r>
          </a:p>
          <a:p>
            <a:pPr marL="0" indent="0">
              <a:buFont typeface="Arial" panose="020B0604020202020204" pitchFamily="34" charset="0"/>
              <a:buNone/>
            </a:pPr>
            <a:r>
              <a:rPr lang="en-US" dirty="0"/>
              <a:t>There are two different </a:t>
            </a:r>
            <a:r>
              <a:rPr lang="en-US" dirty="0" err="1"/>
              <a:t>famillies</a:t>
            </a:r>
            <a:r>
              <a:rPr lang="en-US" dirty="0"/>
              <a:t> of fluorescent lamps: Linear and Compact Fluorescent Lamps.</a:t>
            </a:r>
          </a:p>
          <a:p>
            <a:pPr marL="0" indent="0">
              <a:buFont typeface="Arial" panose="020B0604020202020204" pitchFamily="34" charset="0"/>
              <a:buNone/>
            </a:pPr>
            <a:r>
              <a:rPr lang="pt-PT" dirty="0"/>
              <a:t>In the figure a standard linear Fluorescent lamp</a:t>
            </a:r>
            <a:r>
              <a:rPr lang="pt-PT" baseline="0" dirty="0"/>
              <a:t> </a:t>
            </a:r>
            <a:r>
              <a:rPr lang="pt-PT" dirty="0"/>
              <a:t>is presented </a:t>
            </a:r>
          </a:p>
          <a:p>
            <a:pPr marL="0" indent="0">
              <a:buFont typeface="Arial" panose="020B0604020202020204" pitchFamily="34" charset="0"/>
              <a:buNone/>
            </a:pPr>
            <a:endParaRPr lang="pt-PT" dirty="0"/>
          </a:p>
          <a:p>
            <a:r>
              <a:rPr lang="en-US" sz="1200" dirty="0"/>
              <a:t>This lamp consists of a glass tube filled with an inert gas (usually argon) at low pressure. On each side of the tube you will find a tungsten electrode - cathodes. </a:t>
            </a:r>
            <a:r>
              <a:rPr lang="en-US" sz="1200" b="0" i="0" u="none" strike="noStrike" kern="1200" baseline="0" dirty="0">
                <a:solidFill>
                  <a:schemeClr val="tx1"/>
                </a:solidFill>
                <a:latin typeface="+mn-lt"/>
                <a:ea typeface="+mn-ea"/>
                <a:cs typeface="+mn-cs"/>
              </a:rPr>
              <a:t>When heated to around 1,100°C the</a:t>
            </a:r>
          </a:p>
          <a:p>
            <a:r>
              <a:rPr lang="en-US" sz="1200" b="0" i="0" u="none" strike="noStrike" kern="1200" baseline="0" dirty="0">
                <a:solidFill>
                  <a:schemeClr val="tx1"/>
                </a:solidFill>
                <a:latin typeface="+mn-lt"/>
                <a:ea typeface="+mn-ea"/>
                <a:cs typeface="+mn-cs"/>
              </a:rPr>
              <a:t>cathodes emit copious electrons. An anode</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can attract these electrons, creating a current between anode </a:t>
            </a:r>
            <a:r>
              <a:rPr lang="pt-PT" sz="1200" b="0" i="0" u="none" strike="noStrike" kern="1200" baseline="0" dirty="0" err="1">
                <a:solidFill>
                  <a:schemeClr val="tx1"/>
                </a:solidFill>
                <a:latin typeface="+mn-lt"/>
                <a:ea typeface="+mn-ea"/>
                <a:cs typeface="+mn-cs"/>
              </a:rPr>
              <a:t>and</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cathode</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the tube itself there is a gas filling. The active constituent is mercury vapor at low pressure (around 1.07 Pa or 0.00016 </a:t>
            </a:r>
            <a:r>
              <a:rPr lang="en-US" sz="1200" b="0" i="0" u="none" strike="noStrike" kern="1200" baseline="0" dirty="0" err="1">
                <a:solidFill>
                  <a:schemeClr val="tx1"/>
                </a:solidFill>
                <a:latin typeface="+mn-lt"/>
                <a:ea typeface="+mn-ea"/>
                <a:cs typeface="+mn-cs"/>
              </a:rPr>
              <a:t>lb</a:t>
            </a:r>
            <a:r>
              <a:rPr lang="en-US" sz="1200" b="0" i="0" u="none" strike="noStrike" kern="1200" baseline="0" dirty="0">
                <a:solidFill>
                  <a:schemeClr val="tx1"/>
                </a:solidFill>
                <a:latin typeface="+mn-lt"/>
                <a:ea typeface="+mn-ea"/>
                <a:cs typeface="+mn-cs"/>
              </a:rPr>
              <a:t>/in2) with the addition of Argon (or a mixture of inert gases) at around 200 Pa to </a:t>
            </a:r>
            <a:r>
              <a:rPr lang="pt-PT" sz="1200" b="0" i="0" u="none" strike="noStrike" kern="1200" baseline="0" dirty="0" err="1">
                <a:solidFill>
                  <a:schemeClr val="tx1"/>
                </a:solidFill>
                <a:latin typeface="+mn-lt"/>
                <a:ea typeface="+mn-ea"/>
                <a:cs typeface="+mn-cs"/>
              </a:rPr>
              <a:t>help</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initial</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discharge</a:t>
            </a:r>
            <a:r>
              <a:rPr lang="pt-PT" sz="1200" b="0" i="0" u="none" strike="noStrike" kern="1200" baseline="0" dirty="0">
                <a:solidFill>
                  <a:schemeClr val="tx1"/>
                </a:solidFill>
                <a:latin typeface="+mn-lt"/>
                <a:ea typeface="+mn-ea"/>
                <a:cs typeface="+mn-cs"/>
              </a:rPr>
              <a:t>.</a:t>
            </a:r>
          </a:p>
          <a:p>
            <a:pPr marL="0" indent="0">
              <a:buFont typeface="Arial" panose="020B0604020202020204" pitchFamily="34" charset="0"/>
              <a:buNone/>
            </a:pPr>
            <a:endParaRPr lang="pt-PT" dirty="0"/>
          </a:p>
          <a:p>
            <a:pPr marL="0" marR="0" lvl="0" indent="0" algn="l" defTabSz="914400" rtl="0" eaLnBrk="1" fontAlgn="auto" latinLnBrk="0" hangingPunct="1">
              <a:lnSpc>
                <a:spcPct val="100000"/>
              </a:lnSpc>
              <a:spcBef>
                <a:spcPts val="0"/>
              </a:spcBef>
              <a:spcAft>
                <a:spcPts val="0"/>
              </a:spcAft>
              <a:buClrTx/>
              <a:buSzTx/>
              <a:buFontTx/>
              <a:buNone/>
              <a:tabLst/>
              <a:defRPr/>
            </a:pPr>
            <a:r>
              <a:rPr lang="pt-PT" sz="1200" b="0" i="0" u="none" strike="noStrike" kern="1200" baseline="0" dirty="0">
                <a:solidFill>
                  <a:schemeClr val="tx1"/>
                </a:solidFill>
                <a:latin typeface="+mn-lt"/>
                <a:ea typeface="+mn-ea"/>
                <a:cs typeface="+mn-cs"/>
              </a:rPr>
              <a:t>This </a:t>
            </a:r>
            <a:r>
              <a:rPr lang="en-US" sz="1200" b="0" i="0" u="none" strike="noStrike" kern="1200" baseline="0" dirty="0">
                <a:solidFill>
                  <a:schemeClr val="tx1"/>
                </a:solidFill>
                <a:latin typeface="+mn-lt"/>
                <a:ea typeface="+mn-ea"/>
                <a:cs typeface="+mn-cs"/>
              </a:rPr>
              <a:t>lamps are designated by their nominal length, which includes the thickness of standard lamp holders, and by their diameter. The diameter is specified as a “T number” which is the diameter measured in eighths of an inch (never mind the metric system! but an eighth of an inch is just over 3mm). </a:t>
            </a:r>
            <a:r>
              <a:rPr lang="pt-PT" sz="1200" b="0" i="0" u="none" strike="noStrike" kern="1200" baseline="0" dirty="0" err="1">
                <a:solidFill>
                  <a:schemeClr val="tx1"/>
                </a:solidFill>
                <a:latin typeface="+mn-lt"/>
                <a:ea typeface="+mn-ea"/>
                <a:cs typeface="+mn-cs"/>
              </a:rPr>
              <a:t>So</a:t>
            </a:r>
            <a:r>
              <a:rPr lang="pt-PT" sz="1200" b="0" i="0" u="none" strike="noStrike" kern="1200" baseline="0" dirty="0">
                <a:solidFill>
                  <a:schemeClr val="tx1"/>
                </a:solidFill>
                <a:latin typeface="+mn-lt"/>
                <a:ea typeface="+mn-ea"/>
                <a:cs typeface="+mn-cs"/>
              </a:rPr>
              <a:t> a T12 tube </a:t>
            </a:r>
            <a:r>
              <a:rPr lang="pt-PT" sz="1200" b="0" i="0" u="none" strike="noStrike" kern="1200" baseline="0" dirty="0" err="1">
                <a:solidFill>
                  <a:schemeClr val="tx1"/>
                </a:solidFill>
                <a:latin typeface="+mn-lt"/>
                <a:ea typeface="+mn-ea"/>
                <a:cs typeface="+mn-cs"/>
              </a:rPr>
              <a:t>is</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1.5in (38mm) diameter, a T8 is 1in (26mm) diameter and a T5 is five eighths of an inch (16mm) diameter.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T8 versions are around 10% more efficient, typically having an efficacy of 80-95 </a:t>
            </a:r>
            <a:r>
              <a:rPr lang="en-US" dirty="0" err="1"/>
              <a:t>lm</a:t>
            </a:r>
            <a:r>
              <a:rPr lang="en-US" dirty="0"/>
              <a:t>/W, and can be used to replace T12 lamps in most existing fittings, in particular those with switch start </a:t>
            </a:r>
            <a:r>
              <a:rPr lang="en-US" dirty="0" err="1"/>
              <a:t>Balastros</a:t>
            </a:r>
            <a:r>
              <a:rPr lang="en-US" dirty="0"/>
              <a:t> (these fittings have a small cylindrical starter). Some other old types of control gear may not work with T8 lamps however. T5 tubular lamps are designed to run hotter than the T8 lamps, giving improved efficiency in enclosed </a:t>
            </a:r>
            <a:r>
              <a:rPr lang="en-US" dirty="0" err="1"/>
              <a:t>Luminárias</a:t>
            </a:r>
            <a:r>
              <a:rPr lang="en-US" dirty="0"/>
              <a:t>. Compared with T8 lamps they are shorter in length, allowing them to be used in fittings that fit into smaller ceiling grids. </a:t>
            </a:r>
            <a:r>
              <a:rPr lang="en-US" dirty="0" err="1"/>
              <a:t>Luminárias</a:t>
            </a:r>
            <a:r>
              <a:rPr lang="en-US" dirty="0"/>
              <a:t> designed specifically for the T5 lamp tend to be more efficient because of the reduced source size. A drawback is the increased brightness of the lamp wall; good glare control is essential. For all these reasons, T5 lamps cannot be simply retrofit into existing T8 and T12 </a:t>
            </a:r>
            <a:r>
              <a:rPr lang="en-US" dirty="0" err="1"/>
              <a:t>Luminárias</a:t>
            </a:r>
            <a:r>
              <a:rPr lang="en-US" dirty="0"/>
              <a:t> without a special conversion kit. Source: http://ec.europa.eu/environment/gpp/pdf/tbr/indoor_lighting_tbr.pdf page 10</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Fluorescent lamps have long lives, typically 6,000 to 15,000 hours. However, life is affected by operating conditions. Frequent switch starting and unsuitable cathode heating circuitry can reduce life.</a:t>
            </a:r>
          </a:p>
          <a:p>
            <a:r>
              <a:rPr lang="en-US" sz="1200" b="0" i="0" u="none" strike="noStrike" kern="1200" baseline="0" dirty="0">
                <a:solidFill>
                  <a:schemeClr val="tx1"/>
                </a:solidFill>
                <a:latin typeface="+mn-lt"/>
                <a:ea typeface="+mn-ea"/>
                <a:cs typeface="+mn-cs"/>
              </a:rPr>
              <a:t>The performance of fluorescent lamps is greatly enhanced by the use of </a:t>
            </a:r>
            <a:r>
              <a:rPr lang="en-US" sz="1200" b="0" i="0" u="none" strike="noStrike" kern="1200" baseline="0" dirty="0" err="1">
                <a:solidFill>
                  <a:schemeClr val="tx1"/>
                </a:solidFill>
                <a:latin typeface="+mn-lt"/>
                <a:ea typeface="+mn-ea"/>
                <a:cs typeface="+mn-cs"/>
              </a:rPr>
              <a:t>Balastros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eletrónicos</a:t>
            </a:r>
            <a:r>
              <a:rPr lang="en-US" sz="1200" b="0" i="0" u="none" strike="noStrike" kern="1200" baseline="0" dirty="0">
                <a:solidFill>
                  <a:schemeClr val="tx1"/>
                </a:solidFill>
                <a:latin typeface="+mn-lt"/>
                <a:ea typeface="+mn-ea"/>
                <a:cs typeface="+mn-cs"/>
              </a:rPr>
              <a:t> in place of </a:t>
            </a:r>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traditional</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electromagnetic</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ballast</a:t>
            </a:r>
            <a:r>
              <a:rPr lang="pt-PT" sz="1200" b="0" i="0" u="none" strike="noStrike" kern="1200" baseline="0" dirty="0">
                <a:solidFill>
                  <a:schemeClr val="tx1"/>
                </a:solidFill>
                <a:latin typeface="+mn-lt"/>
                <a:ea typeface="+mn-ea"/>
                <a:cs typeface="+mn-cs"/>
              </a:rPr>
              <a:t>.</a:t>
            </a:r>
          </a:p>
          <a:p>
            <a:endParaRPr lang="en-US" sz="1200" b="0" i="0" kern="1200" dirty="0">
              <a:solidFill>
                <a:schemeClr val="tx1"/>
              </a:solidFill>
              <a:effectLst/>
              <a:latin typeface="+mn-lt"/>
              <a:ea typeface="+mn-ea"/>
              <a:cs typeface="+mn-cs"/>
            </a:endParaRPr>
          </a:p>
          <a:p>
            <a:r>
              <a:rPr lang="pt-PT" sz="1200" b="0" i="0" kern="1200" dirty="0">
                <a:solidFill>
                  <a:schemeClr val="tx1"/>
                </a:solidFill>
                <a:effectLst/>
                <a:latin typeface="+mn-lt"/>
                <a:ea typeface="+mn-ea"/>
                <a:cs typeface="+mn-cs"/>
              </a:rPr>
              <a:t>http://www.edisontechcenter.org/Fluorescent.html</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0647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8" y="6406518"/>
            <a:ext cx="75406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r" defTabSz="685800" rtl="0" eaLnBrk="1" fontAlgn="auto" latinLnBrk="0" hangingPunct="1">
              <a:lnSpc>
                <a:spcPct val="100000"/>
              </a:lnSpc>
              <a:spcBef>
                <a:spcPct val="50000"/>
              </a:spcBef>
              <a:spcAft>
                <a:spcPts val="0"/>
              </a:spcAft>
              <a:buClrTx/>
              <a:buSzTx/>
              <a:buFontTx/>
              <a:buNone/>
              <a:tabLst/>
              <a:defRPr/>
            </a:pPr>
            <a:fld id="{AA39F9B6-8327-CB47-BEEA-8B503213E9D8}" type="slidenum">
              <a:rPr kumimoji="0" lang="de-DE" sz="900" b="0" i="0" u="none" strike="noStrike" kern="1200" cap="none" spc="0" normalizeH="0" baseline="0" noProof="0">
                <a:ln>
                  <a:noFill/>
                </a:ln>
                <a:solidFill>
                  <a:prstClr val="black"/>
                </a:solidFill>
                <a:effectLst/>
                <a:uLnTx/>
                <a:uFillTx/>
                <a:latin typeface="Arial"/>
                <a:ea typeface="+mn-ea"/>
                <a:cs typeface="+mn-cs"/>
              </a:rPr>
              <a:pPr marL="0" marR="0" lvl="0" indent="0" algn="r" defTabSz="685800" rtl="0" eaLnBrk="1" fontAlgn="auto" latinLnBrk="0" hangingPunct="1">
                <a:lnSpc>
                  <a:spcPct val="100000"/>
                </a:lnSpc>
                <a:spcBef>
                  <a:spcPct val="50000"/>
                </a:spcBef>
                <a:spcAft>
                  <a:spcPts val="0"/>
                </a:spcAft>
                <a:buClrTx/>
                <a:buSzTx/>
                <a:buFontTx/>
                <a:buNone/>
                <a:tabLst/>
                <a:defRPr/>
              </a:pPr>
              <a:t>‹nº›</a:t>
            </a:fld>
            <a:endParaRPr kumimoji="0" lang="de-DE" sz="9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000529"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cstate="hqprint">
            <a:extLst>
              <a:ext uri="{28A0092B-C50C-407E-A947-70E740481C1C}">
                <a14:useLocalDpi xmlns:a14="http://schemas.microsoft.com/office/drawing/2010/main" val="0"/>
              </a:ext>
            </a:extLst>
          </a:blip>
          <a:stretch>
            <a:fillRect/>
          </a:stretch>
        </p:blipFill>
        <p:spPr>
          <a:xfrm>
            <a:off x="457201" y="6274756"/>
            <a:ext cx="1108856" cy="406400"/>
          </a:xfrm>
          <a:prstGeom prst="rect">
            <a:avLst/>
          </a:prstGeom>
        </p:spPr>
      </p:pic>
    </p:spTree>
    <p:extLst>
      <p:ext uri="{BB962C8B-B14F-4D97-AF65-F5344CB8AC3E}">
        <p14:creationId xmlns:p14="http://schemas.microsoft.com/office/powerpoint/2010/main" val="738051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44215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3957615"/>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342900" rtl="0" eaLnBrk="1" latinLnBrk="0" hangingPunct="1">
        <a:spcBef>
          <a:spcPct val="0"/>
        </a:spcBef>
        <a:buNone/>
        <a:defRPr sz="1800" b="1" kern="1200">
          <a:solidFill>
            <a:schemeClr val="accent1"/>
          </a:solidFill>
          <a:latin typeface="+mj-lt"/>
          <a:ea typeface="+mj-ea"/>
          <a:cs typeface="+mj-cs"/>
        </a:defRPr>
      </a:lvl1pPr>
    </p:titleStyle>
    <p:bodyStyle>
      <a:lvl1pPr marL="0" indent="0" algn="l" defTabSz="342900" rtl="0" eaLnBrk="1" latinLnBrk="0" hangingPunct="1">
        <a:spcBef>
          <a:spcPct val="20000"/>
        </a:spcBef>
        <a:buFont typeface="Arial"/>
        <a:buNone/>
        <a:defRPr sz="1500" kern="1200">
          <a:solidFill>
            <a:schemeClr val="tx1"/>
          </a:solidFill>
          <a:latin typeface="+mn-lt"/>
          <a:ea typeface="+mn-ea"/>
          <a:cs typeface="+mn-cs"/>
        </a:defRPr>
      </a:lvl1pPr>
      <a:lvl2pPr marL="418500" indent="-202500" algn="l" defTabSz="342900" rtl="0" eaLnBrk="1" latinLnBrk="0" hangingPunct="1">
        <a:spcBef>
          <a:spcPct val="20000"/>
        </a:spcBef>
        <a:buClr>
          <a:schemeClr val="accent1"/>
        </a:buClr>
        <a:buFont typeface="Arial"/>
        <a:buChar char="•"/>
        <a:defRPr sz="1500" kern="1200">
          <a:solidFill>
            <a:schemeClr val="tx1"/>
          </a:solidFill>
          <a:latin typeface="+mn-lt"/>
          <a:ea typeface="+mn-ea"/>
          <a:cs typeface="+mn-cs"/>
        </a:defRPr>
      </a:lvl2pPr>
      <a:lvl3pPr marL="804600" indent="-145800" algn="l" defTabSz="342900" rtl="0" eaLnBrk="1" latinLnBrk="0" hangingPunct="1">
        <a:spcBef>
          <a:spcPct val="20000"/>
        </a:spcBef>
        <a:buFont typeface="Arial"/>
        <a:buChar char="•"/>
        <a:defRPr sz="1350" kern="1200">
          <a:solidFill>
            <a:schemeClr val="tx1"/>
          </a:solidFill>
          <a:latin typeface="+mn-lt"/>
          <a:ea typeface="+mn-ea"/>
          <a:cs typeface="+mn-cs"/>
        </a:defRPr>
      </a:lvl3pPr>
      <a:lvl4pPr marL="1147500" indent="-172800" algn="l" defTabSz="342900" rtl="0" eaLnBrk="1" latinLnBrk="0" hangingPunct="1">
        <a:spcBef>
          <a:spcPct val="20000"/>
        </a:spcBef>
        <a:buFont typeface="Arial"/>
        <a:buChar char="–"/>
        <a:defRPr sz="1350" kern="1200">
          <a:solidFill>
            <a:schemeClr val="tx1">
              <a:lumMod val="95000"/>
              <a:lumOff val="5000"/>
            </a:schemeClr>
          </a:solidFill>
          <a:latin typeface="+mn-lt"/>
          <a:ea typeface="+mn-ea"/>
          <a:cs typeface="+mn-cs"/>
        </a:defRPr>
      </a:lvl4pPr>
      <a:lvl5pPr marL="1490400" indent="-145800" algn="l" defTabSz="342900" rtl="0" eaLnBrk="1" latinLnBrk="0" hangingPunct="1">
        <a:spcBef>
          <a:spcPct val="20000"/>
        </a:spcBef>
        <a:buFont typeface="Arial"/>
        <a:buChar char="»"/>
        <a:defRPr sz="1200" kern="1200">
          <a:solidFill>
            <a:schemeClr val="tx1">
              <a:lumMod val="95000"/>
              <a:lumOff val="5000"/>
            </a:schemeClr>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de-DE"/>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9.png"/><Relationship Id="rId7"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0.png"/><Relationship Id="rId4" Type="http://schemas.microsoft.com/office/2007/relationships/hdphoto" Target="../media/hdphoto2.wdp"/><Relationship Id="rId9"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30.pn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3.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22.jp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2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1.jpg"/><Relationship Id="rId4" Type="http://schemas.openxmlformats.org/officeDocument/2006/relationships/image" Target="../media/image50.jp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1.jpeg"/><Relationship Id="rId7"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en-US" sz="3600" b="1" dirty="0" err="1">
                <a:latin typeface="+mj-lt"/>
              </a:rPr>
              <a:t>Iluminação</a:t>
            </a:r>
            <a:r>
              <a:rPr lang="en-US" sz="3600" b="1" dirty="0">
                <a:latin typeface="+mj-lt"/>
              </a:rPr>
              <a:t> Artificial</a:t>
            </a:r>
            <a:br>
              <a:rPr lang="en-US" sz="3600" b="1" dirty="0">
                <a:latin typeface="+mj-lt"/>
              </a:rPr>
            </a:br>
            <a:r>
              <a:rPr lang="en-US" sz="3600" b="1" i="1" dirty="0">
                <a:latin typeface="+mj-lt"/>
              </a:rPr>
              <a:t>Interior</a:t>
            </a:r>
            <a:endParaRPr lang="de-DE" sz="3600" b="1" i="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a:solidFill>
                  <a:srgbClr val="595959"/>
                </a:solidFill>
                <a:latin typeface="Arial"/>
              </a:rPr>
              <a:t>Prepared by ISR – University of 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de-DE" sz="1400" b="0" i="0" u="none" strike="noStrike" kern="1200" cap="none" spc="0" normalizeH="0" baseline="0" noProof="0" dirty="0">
                <a:ln>
                  <a:noFill/>
                </a:ln>
                <a:solidFill>
                  <a:srgbClr val="595959"/>
                </a:solidFill>
                <a:effectLst/>
                <a:uLnTx/>
                <a:uFillTx/>
                <a:latin typeface="Arial"/>
                <a:ea typeface="+mn-ea"/>
                <a:cs typeface="+mn-cs"/>
              </a:rPr>
              <a:t>July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16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a:t>
            </a:r>
          </a:p>
        </p:txBody>
      </p:sp>
      <mc:AlternateContent xmlns:mc="http://schemas.openxmlformats.org/markup-compatibility/2006">
        <mc:Choice xmlns:a14="http://schemas.microsoft.com/office/drawing/2010/main" Requires="a14">
          <p:sp>
            <p:nvSpPr>
              <p:cNvPr id="3" name="CaixaDeTexto 2">
                <a:extLst>
                  <a:ext uri="{FF2B5EF4-FFF2-40B4-BE49-F238E27FC236}">
                    <a16:creationId xmlns:a16="http://schemas.microsoft.com/office/drawing/2014/main" id="{DC251BF2-EE64-4798-A659-20755B5E33EA}"/>
                  </a:ext>
                </a:extLst>
              </p:cNvPr>
              <p:cNvSpPr txBox="1"/>
              <p:nvPr/>
            </p:nvSpPr>
            <p:spPr>
              <a:xfrm>
                <a:off x="724395" y="3066205"/>
                <a:ext cx="3728852" cy="3049809"/>
              </a:xfrm>
              <a:prstGeom prst="rect">
                <a:avLst/>
              </a:prstGeom>
              <a:noFill/>
            </p:spPr>
            <p:txBody>
              <a:bodyPr wrap="square" rtlCol="0">
                <a:spAutoFit/>
              </a:bodyPr>
              <a:lstStyle/>
              <a:p>
                <a:pPr marL="285750" indent="-285750">
                  <a:buFont typeface="Arial" panose="020B0604020202020204" pitchFamily="34" charset="0"/>
                  <a:buChar char="•"/>
                </a:pPr>
                <a:r>
                  <a:rPr lang="pt-PT" sz="1600" dirty="0"/>
                  <a:t>A pressão do gás dentro do tubo de descarga é próxima do vácuo (cerca de </a:t>
                </a:r>
                <a14:m>
                  <m:oMath xmlns:m="http://schemas.openxmlformats.org/officeDocument/2006/math">
                    <m:sSup>
                      <m:sSupPr>
                        <m:ctrlPr>
                          <a:rPr lang="en-US" sz="1600" i="1">
                            <a:latin typeface="Cambria Math" panose="02040503050406030204" pitchFamily="18" charset="0"/>
                          </a:rPr>
                        </m:ctrlPr>
                      </m:sSupPr>
                      <m:e>
                        <m:r>
                          <a:rPr lang="pt-PT" sz="1600" i="1">
                            <a:latin typeface="Cambria Math" panose="02040503050406030204" pitchFamily="18" charset="0"/>
                          </a:rPr>
                          <m:t>10</m:t>
                        </m:r>
                      </m:e>
                      <m:sup>
                        <m:r>
                          <a:rPr lang="pt-PT" sz="1600" i="1">
                            <a:latin typeface="Cambria Math" panose="02040503050406030204" pitchFamily="18" charset="0"/>
                          </a:rPr>
                          <m:t>−5</m:t>
                        </m:r>
                      </m:sup>
                    </m:sSup>
                  </m:oMath>
                </a14:m>
                <a:r>
                  <a:rPr lang="pt-PT" sz="1600" dirty="0"/>
                  <a:t> de uma atmosfera).</a:t>
                </a:r>
              </a:p>
              <a:p>
                <a:pPr marL="285750" indent="-285750">
                  <a:buFont typeface="Arial" panose="020B0604020202020204" pitchFamily="34" charset="0"/>
                  <a:buChar char="•"/>
                </a:pPr>
                <a:r>
                  <a:rPr lang="pt-PT" sz="1600" dirty="0"/>
                  <a:t>A temperatura de funcionamento é relativamente baixa e a vida da lâmpada é relativamente longa.</a:t>
                </a:r>
              </a:p>
              <a:p>
                <a:pPr marL="285750" indent="-285750">
                  <a:buFont typeface="Arial" panose="020B0604020202020204" pitchFamily="34" charset="0"/>
                  <a:buChar char="•"/>
                </a:pPr>
                <a:r>
                  <a:rPr lang="pt-PT" sz="1600" dirty="0"/>
                  <a:t>Exemplos:</a:t>
                </a:r>
              </a:p>
              <a:p>
                <a:pPr marL="742950" lvl="1" indent="-285750">
                  <a:buFont typeface="Arial" panose="020B0604020202020204" pitchFamily="34" charset="0"/>
                  <a:buChar char="•"/>
                </a:pPr>
                <a:r>
                  <a:rPr lang="pt-PT" sz="1600" dirty="0"/>
                  <a:t>Lâmpadas de sódio de baixa pressão</a:t>
                </a:r>
              </a:p>
              <a:p>
                <a:pPr marL="742950" lvl="1" indent="-285750">
                  <a:buFont typeface="Arial" panose="020B0604020202020204" pitchFamily="34" charset="0"/>
                  <a:buChar char="•"/>
                </a:pPr>
                <a:r>
                  <a:rPr lang="pt-PT" sz="1600" dirty="0"/>
                  <a:t>Fluorescente (mercúrio de baixa pressão)</a:t>
                </a:r>
              </a:p>
              <a:p>
                <a:pPr marL="742950" lvl="1" indent="-285750">
                  <a:buFont typeface="Arial" panose="020B0604020202020204" pitchFamily="34" charset="0"/>
                  <a:buChar char="•"/>
                </a:pPr>
                <a:r>
                  <a:rPr lang="pt-PT" sz="1600" dirty="0"/>
                  <a:t>Néon</a:t>
                </a:r>
                <a:endParaRPr lang="en-US" sz="1600" dirty="0"/>
              </a:p>
            </p:txBody>
          </p:sp>
        </mc:Choice>
        <mc:Fallback>
          <p:sp>
            <p:nvSpPr>
              <p:cNvPr id="3" name="CaixaDeTexto 2">
                <a:extLst>
                  <a:ext uri="{FF2B5EF4-FFF2-40B4-BE49-F238E27FC236}">
                    <a16:creationId xmlns:a16="http://schemas.microsoft.com/office/drawing/2014/main" id="{DC251BF2-EE64-4798-A659-20755B5E33EA}"/>
                  </a:ext>
                </a:extLst>
              </p:cNvPr>
              <p:cNvSpPr txBox="1">
                <a:spLocks noRot="1" noChangeAspect="1" noMove="1" noResize="1" noEditPoints="1" noAdjustHandles="1" noChangeArrowheads="1" noChangeShapeType="1" noTextEdit="1"/>
              </p:cNvSpPr>
              <p:nvPr/>
            </p:nvSpPr>
            <p:spPr>
              <a:xfrm>
                <a:off x="724395" y="3066205"/>
                <a:ext cx="3728852" cy="3049809"/>
              </a:xfrm>
              <a:prstGeom prst="rect">
                <a:avLst/>
              </a:prstGeom>
              <a:blipFill>
                <a:blip r:embed="rId3"/>
                <a:stretch>
                  <a:fillRect l="-654" t="-600" r="-1307" b="-1800"/>
                </a:stretch>
              </a:blipFill>
            </p:spPr>
            <p:txBody>
              <a:bodyPr/>
              <a:lstStyle/>
              <a:p>
                <a:r>
                  <a:rPr lang="pt-PT">
                    <a:noFill/>
                  </a:rPr>
                  <a:t> </a:t>
                </a:r>
              </a:p>
            </p:txBody>
          </p:sp>
        </mc:Fallback>
      </mc:AlternateContent>
      <p:sp>
        <p:nvSpPr>
          <p:cNvPr id="6" name="CaixaDeTexto 5">
            <a:extLst>
              <a:ext uri="{FF2B5EF4-FFF2-40B4-BE49-F238E27FC236}">
                <a16:creationId xmlns:a16="http://schemas.microsoft.com/office/drawing/2014/main" id="{8D3B85C8-6272-476A-81AD-FFE465EA0576}"/>
              </a:ext>
            </a:extLst>
          </p:cNvPr>
          <p:cNvSpPr txBox="1"/>
          <p:nvPr/>
        </p:nvSpPr>
        <p:spPr>
          <a:xfrm>
            <a:off x="4453247" y="3066205"/>
            <a:ext cx="3966358" cy="2862322"/>
          </a:xfrm>
          <a:prstGeom prst="rect">
            <a:avLst/>
          </a:prstGeom>
          <a:noFill/>
        </p:spPr>
        <p:txBody>
          <a:bodyPr wrap="square" rtlCol="0">
            <a:spAutoFit/>
          </a:bodyPr>
          <a:lstStyle/>
          <a:p>
            <a:pPr marL="285750" indent="-285750">
              <a:buFont typeface="Arial" panose="020B0604020202020204" pitchFamily="34" charset="0"/>
              <a:buChar char="•"/>
            </a:pPr>
            <a:r>
              <a:rPr lang="pt-PT" sz="1600" dirty="0"/>
              <a:t>Pressão do gás de 5 kPa para maior pressão atmosférica</a:t>
            </a:r>
          </a:p>
          <a:p>
            <a:pPr marL="285750" indent="-285750">
              <a:buFont typeface="Arial" panose="020B0604020202020204" pitchFamily="34" charset="0"/>
              <a:buChar char="•"/>
            </a:pPr>
            <a:r>
              <a:rPr lang="pt-PT" sz="1600" dirty="0"/>
              <a:t>Exemplos:</a:t>
            </a:r>
          </a:p>
          <a:p>
            <a:pPr marL="742950" lvl="1" indent="-285750">
              <a:buFont typeface="Arial" panose="020B0604020202020204" pitchFamily="34" charset="0"/>
              <a:buChar char="•"/>
            </a:pPr>
            <a:r>
              <a:rPr lang="pt-PT" sz="1600" dirty="0"/>
              <a:t>lâmpadas de halogenetos metálicos</a:t>
            </a:r>
          </a:p>
          <a:p>
            <a:pPr marL="742950" lvl="1" indent="-285750">
              <a:buFont typeface="Arial" panose="020B0604020202020204" pitchFamily="34" charset="0"/>
              <a:buChar char="•"/>
            </a:pPr>
            <a:r>
              <a:rPr lang="pt-PT" sz="1600" dirty="0"/>
              <a:t>lâmpadas de sódio de alta pressão</a:t>
            </a:r>
          </a:p>
          <a:p>
            <a:pPr marL="742950" lvl="1" indent="-285750">
              <a:buFont typeface="Arial" panose="020B0604020202020204" pitchFamily="34" charset="0"/>
              <a:buChar char="•"/>
            </a:pPr>
            <a:r>
              <a:rPr lang="pt-PT" sz="1600" dirty="0"/>
              <a:t>lâmpadas de vapor de mercúrio de alta pressão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pt-PT" dirty="0"/>
          </a:p>
        </p:txBody>
      </p:sp>
      <p:sp>
        <p:nvSpPr>
          <p:cNvPr id="5" name="CaixaDeTexto 4">
            <a:extLst>
              <a:ext uri="{FF2B5EF4-FFF2-40B4-BE49-F238E27FC236}">
                <a16:creationId xmlns:a16="http://schemas.microsoft.com/office/drawing/2014/main" id="{4F51A1DA-3292-45CB-B473-8C9574AE64ED}"/>
              </a:ext>
            </a:extLst>
          </p:cNvPr>
          <p:cNvSpPr txBox="1"/>
          <p:nvPr/>
        </p:nvSpPr>
        <p:spPr>
          <a:xfrm>
            <a:off x="926274" y="2579318"/>
            <a:ext cx="3296809" cy="369332"/>
          </a:xfrm>
          <a:prstGeom prst="rect">
            <a:avLst/>
          </a:prstGeom>
          <a:noFill/>
        </p:spPr>
        <p:txBody>
          <a:bodyPr wrap="square" rtlCol="0">
            <a:spAutoFit/>
          </a:bodyPr>
          <a:lstStyle/>
          <a:p>
            <a:r>
              <a:rPr lang="pt-PT" b="1" dirty="0"/>
              <a:t>Lâmpadas de baixa pressão</a:t>
            </a:r>
          </a:p>
        </p:txBody>
      </p:sp>
      <p:sp>
        <p:nvSpPr>
          <p:cNvPr id="8" name="CaixaDeTexto 7">
            <a:extLst>
              <a:ext uri="{FF2B5EF4-FFF2-40B4-BE49-F238E27FC236}">
                <a16:creationId xmlns:a16="http://schemas.microsoft.com/office/drawing/2014/main" id="{07A226DF-11F9-4A78-8A54-0490F4180CCB}"/>
              </a:ext>
            </a:extLst>
          </p:cNvPr>
          <p:cNvSpPr txBox="1"/>
          <p:nvPr/>
        </p:nvSpPr>
        <p:spPr>
          <a:xfrm>
            <a:off x="4831277" y="2579318"/>
            <a:ext cx="3350822" cy="369332"/>
          </a:xfrm>
          <a:prstGeom prst="rect">
            <a:avLst/>
          </a:prstGeom>
          <a:noFill/>
        </p:spPr>
        <p:txBody>
          <a:bodyPr wrap="square" rtlCol="0">
            <a:spAutoFit/>
          </a:bodyPr>
          <a:lstStyle/>
          <a:p>
            <a:r>
              <a:rPr lang="pt-PT" b="1" dirty="0"/>
              <a:t>Lâmpadas de alta pressão</a:t>
            </a:r>
          </a:p>
        </p:txBody>
      </p:sp>
      <p:sp>
        <p:nvSpPr>
          <p:cNvPr id="7" name="TextBox 6"/>
          <p:cNvSpPr txBox="1"/>
          <p:nvPr/>
        </p:nvSpPr>
        <p:spPr>
          <a:xfrm>
            <a:off x="591392" y="1507292"/>
            <a:ext cx="8095408" cy="646331"/>
          </a:xfrm>
          <a:prstGeom prst="rect">
            <a:avLst/>
          </a:prstGeom>
          <a:noFill/>
        </p:spPr>
        <p:txBody>
          <a:bodyPr wrap="square" rtlCol="0">
            <a:spAutoFit/>
          </a:bodyPr>
          <a:lstStyle/>
          <a:p>
            <a:r>
              <a:rPr lang="pt-PT" dirty="0"/>
              <a:t>Uma lâmpada de descarga de gás é uma fonte de luz que gera luz criando uma descarga elétrica através de um gás ionizado, um plasma.</a:t>
            </a:r>
            <a:endParaRPr lang="en-US" dirty="0"/>
          </a:p>
        </p:txBody>
      </p:sp>
    </p:spTree>
    <p:extLst>
      <p:ext uri="{BB962C8B-B14F-4D97-AF65-F5344CB8AC3E}">
        <p14:creationId xmlns:p14="http://schemas.microsoft.com/office/powerpoint/2010/main" val="3036930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ultado de imagem para tubular fluorescent lamps">
            <a:extLst>
              <a:ext uri="{FF2B5EF4-FFF2-40B4-BE49-F238E27FC236}">
                <a16:creationId xmlns:a16="http://schemas.microsoft.com/office/drawing/2014/main" id="{B2C01FDD-CB88-4E03-9106-060D6FEC98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334" y="2491647"/>
            <a:ext cx="2025666" cy="202566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m 1"/>
          <p:cNvPicPr>
            <a:picLocks noChangeAspect="1"/>
          </p:cNvPicPr>
          <p:nvPr/>
        </p:nvPicPr>
        <p:blipFill>
          <a:blip r:embed="rId4">
            <a:clrChange>
              <a:clrFrom>
                <a:srgbClr val="EDECF6"/>
              </a:clrFrom>
              <a:clrTo>
                <a:srgbClr val="EDECF6">
                  <a:alpha val="0"/>
                </a:srgbClr>
              </a:clrTo>
            </a:clrChange>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457200" y="4178670"/>
            <a:ext cx="8229600" cy="1905904"/>
          </a:xfrm>
          <a:prstGeom prst="rect">
            <a:avLst/>
          </a:prstGeom>
        </p:spPr>
      </p:pic>
      <p:sp>
        <p:nvSpPr>
          <p:cNvPr id="4" name="Título 3"/>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 Lâmpadas Fluorescentes</a:t>
            </a:r>
          </a:p>
        </p:txBody>
      </p:sp>
      <p:sp>
        <p:nvSpPr>
          <p:cNvPr id="5" name="Rectangle 14">
            <a:extLst>
              <a:ext uri="{FF2B5EF4-FFF2-40B4-BE49-F238E27FC236}">
                <a16:creationId xmlns:a16="http://schemas.microsoft.com/office/drawing/2014/main" id="{4D831A75-D580-4D8C-B9B0-FD4477E63129}"/>
              </a:ext>
            </a:extLst>
          </p:cNvPr>
          <p:cNvSpPr/>
          <p:nvPr/>
        </p:nvSpPr>
        <p:spPr>
          <a:xfrm>
            <a:off x="4643608" y="1688598"/>
            <a:ext cx="4314105" cy="1631216"/>
          </a:xfrm>
          <a:prstGeom prst="rect">
            <a:avLst/>
          </a:prstGeom>
        </p:spPr>
        <p:txBody>
          <a:bodyPr wrap="square">
            <a:spAutoFit/>
          </a:bodyPr>
          <a:lstStyle/>
          <a:p>
            <a:r>
              <a:rPr lang="pt-PT" dirty="0"/>
              <a:t>De acordo com o diâmetro do tubo, podem ser </a:t>
            </a:r>
            <a:r>
              <a:rPr lang="pt-PT" sz="1600" dirty="0">
                <a:solidFill>
                  <a:prstClr val="black"/>
                </a:solidFill>
              </a:rPr>
              <a:t>:</a:t>
            </a:r>
          </a:p>
          <a:p>
            <a:endParaRPr lang="pt-PT" sz="1600" dirty="0">
              <a:solidFill>
                <a:prstClr val="black"/>
              </a:solidFill>
            </a:endParaRPr>
          </a:p>
          <a:p>
            <a:r>
              <a:rPr lang="pt-PT" sz="1600" dirty="0">
                <a:solidFill>
                  <a:srgbClr val="4F81BD">
                    <a:lumMod val="60000"/>
                    <a:lumOff val="40000"/>
                  </a:srgbClr>
                </a:solidFill>
              </a:rPr>
              <a:t>• </a:t>
            </a:r>
            <a:r>
              <a:rPr lang="pt-PT" sz="1600" dirty="0">
                <a:solidFill>
                  <a:prstClr val="black"/>
                </a:solidFill>
              </a:rPr>
              <a:t>T5 </a:t>
            </a:r>
            <a:r>
              <a:rPr lang="pt-PT" sz="1600" dirty="0">
                <a:solidFill>
                  <a:srgbClr val="4F81BD"/>
                </a:solidFill>
              </a:rPr>
              <a:t>|</a:t>
            </a:r>
            <a:r>
              <a:rPr lang="pt-PT" sz="1600" dirty="0">
                <a:solidFill>
                  <a:prstClr val="black"/>
                </a:solidFill>
              </a:rPr>
              <a:t> 16 mm</a:t>
            </a:r>
          </a:p>
          <a:p>
            <a:r>
              <a:rPr lang="pt-PT" sz="1600" dirty="0">
                <a:solidFill>
                  <a:srgbClr val="4F81BD">
                    <a:lumMod val="60000"/>
                    <a:lumOff val="40000"/>
                  </a:srgbClr>
                </a:solidFill>
              </a:rPr>
              <a:t>• </a:t>
            </a:r>
            <a:r>
              <a:rPr lang="pt-PT" sz="1600" dirty="0">
                <a:solidFill>
                  <a:prstClr val="black"/>
                </a:solidFill>
              </a:rPr>
              <a:t>T8 </a:t>
            </a:r>
            <a:r>
              <a:rPr lang="pt-PT" sz="1600" dirty="0">
                <a:solidFill>
                  <a:srgbClr val="4F81BD"/>
                </a:solidFill>
              </a:rPr>
              <a:t>|</a:t>
            </a:r>
            <a:r>
              <a:rPr lang="pt-PT" sz="1600" dirty="0">
                <a:solidFill>
                  <a:prstClr val="black"/>
                </a:solidFill>
              </a:rPr>
              <a:t> 25.4 mm </a:t>
            </a:r>
          </a:p>
          <a:p>
            <a:r>
              <a:rPr lang="pt-PT" sz="1600" dirty="0">
                <a:solidFill>
                  <a:srgbClr val="4F81BD">
                    <a:lumMod val="60000"/>
                    <a:lumOff val="40000"/>
                  </a:srgbClr>
                </a:solidFill>
              </a:rPr>
              <a:t>• </a:t>
            </a:r>
            <a:r>
              <a:rPr lang="pt-PT" sz="1600" dirty="0">
                <a:solidFill>
                  <a:prstClr val="black"/>
                </a:solidFill>
              </a:rPr>
              <a:t>T12 </a:t>
            </a:r>
            <a:r>
              <a:rPr lang="pt-PT" sz="1600" dirty="0">
                <a:solidFill>
                  <a:srgbClr val="4F81BD"/>
                </a:solidFill>
              </a:rPr>
              <a:t>|</a:t>
            </a:r>
            <a:r>
              <a:rPr lang="pt-PT" sz="1600" dirty="0">
                <a:solidFill>
                  <a:prstClr val="black"/>
                </a:solidFill>
              </a:rPr>
              <a:t> 38.1 mm</a:t>
            </a:r>
          </a:p>
        </p:txBody>
      </p:sp>
      <p:sp>
        <p:nvSpPr>
          <p:cNvPr id="7" name="Rectangle 13">
            <a:extLst>
              <a:ext uri="{FF2B5EF4-FFF2-40B4-BE49-F238E27FC236}">
                <a16:creationId xmlns:a16="http://schemas.microsoft.com/office/drawing/2014/main" id="{3D913FCA-797A-4176-855C-0E37CE5B1E7D}"/>
              </a:ext>
            </a:extLst>
          </p:cNvPr>
          <p:cNvSpPr/>
          <p:nvPr/>
        </p:nvSpPr>
        <p:spPr>
          <a:xfrm>
            <a:off x="457200" y="1688598"/>
            <a:ext cx="3788104" cy="1323439"/>
          </a:xfrm>
          <a:prstGeom prst="rect">
            <a:avLst/>
          </a:prstGeom>
        </p:spPr>
        <p:txBody>
          <a:bodyPr wrap="square">
            <a:spAutoFit/>
          </a:bodyPr>
          <a:lstStyle/>
          <a:p>
            <a:pPr marL="285750" indent="-285750">
              <a:buFont typeface="Arial" panose="020B0604020202020204" pitchFamily="34" charset="0"/>
              <a:buChar char="•"/>
            </a:pPr>
            <a:r>
              <a:rPr lang="pt-PT" sz="1600" b="1" dirty="0">
                <a:solidFill>
                  <a:prstClr val="black"/>
                </a:solidFill>
              </a:rPr>
              <a:t>As lâmpadas fluorescentes lineares </a:t>
            </a:r>
            <a:r>
              <a:rPr lang="pt-PT" sz="1600" dirty="0">
                <a:solidFill>
                  <a:prstClr val="black"/>
                </a:solidFill>
              </a:rPr>
              <a:t>são amplamente utilizadas em edifícios de serviços, devido à sua elevada eficiência, boa rendição de cores e distribuição de luz.</a:t>
            </a:r>
          </a:p>
        </p:txBody>
      </p:sp>
    </p:spTree>
    <p:extLst>
      <p:ext uri="{BB962C8B-B14F-4D97-AF65-F5344CB8AC3E}">
        <p14:creationId xmlns:p14="http://schemas.microsoft.com/office/powerpoint/2010/main" val="1590570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17500" y="1482811"/>
            <a:ext cx="5997292" cy="1323439"/>
          </a:xfrm>
          <a:prstGeom prst="rect">
            <a:avLst/>
          </a:prstGeom>
        </p:spPr>
        <p:txBody>
          <a:bodyPr wrap="square">
            <a:spAutoFit/>
          </a:bodyPr>
          <a:lstStyle/>
          <a:p>
            <a:r>
              <a:rPr lang="en-US" sz="1600" b="1" dirty="0" err="1">
                <a:solidFill>
                  <a:prstClr val="black"/>
                </a:solidFill>
              </a:rPr>
              <a:t>Lâmpadas</a:t>
            </a:r>
            <a:r>
              <a:rPr lang="en-US" sz="1600" b="1" dirty="0">
                <a:solidFill>
                  <a:prstClr val="black"/>
                </a:solidFill>
              </a:rPr>
              <a:t> </a:t>
            </a:r>
            <a:r>
              <a:rPr lang="en-US" sz="1600" b="1" dirty="0" err="1">
                <a:solidFill>
                  <a:prstClr val="black"/>
                </a:solidFill>
              </a:rPr>
              <a:t>fluorescentes</a:t>
            </a:r>
            <a:r>
              <a:rPr lang="en-US" sz="1600" b="1" dirty="0">
                <a:solidFill>
                  <a:prstClr val="black"/>
                </a:solidFill>
              </a:rPr>
              <a:t> </a:t>
            </a:r>
            <a:r>
              <a:rPr lang="en-US" sz="1600" b="1" dirty="0" err="1">
                <a:solidFill>
                  <a:prstClr val="black"/>
                </a:solidFill>
              </a:rPr>
              <a:t>compactas</a:t>
            </a:r>
            <a:r>
              <a:rPr lang="en-US" sz="1600" b="1" dirty="0">
                <a:solidFill>
                  <a:prstClr val="black"/>
                </a:solidFill>
              </a:rPr>
              <a:t> (CFLs) </a:t>
            </a:r>
            <a:r>
              <a:rPr lang="pt-PT" sz="1600" dirty="0">
                <a:solidFill>
                  <a:prstClr val="black"/>
                </a:solidFill>
              </a:rPr>
              <a:t>consistem em tubos de lâmpadas fluorescentes, para os quais o balastro não é vendido como um item separado, como nas lineares, mas é integrado na lâmpada, que as torna numa solução eficaz de substituição para lâmpadas incandescentes.</a:t>
            </a:r>
            <a:endParaRPr lang="en-US" sz="1275" dirty="0">
              <a:solidFill>
                <a:prstClr val="black"/>
              </a:solidFill>
              <a:latin typeface="Calibri"/>
            </a:endParaRPr>
          </a:p>
        </p:txBody>
      </p:sp>
      <p:pic>
        <p:nvPicPr>
          <p:cNvPr id="2" name="Imagem 1"/>
          <p:cNvPicPr>
            <a:picLocks noChangeAspect="1"/>
          </p:cNvPicPr>
          <p:nvPr/>
        </p:nvPicPr>
        <p:blipFill>
          <a:blip r:embed="rId3">
            <a:clrChange>
              <a:clrFrom>
                <a:srgbClr val="EDECF6"/>
              </a:clrFrom>
              <a:clrTo>
                <a:srgbClr val="EDECF6">
                  <a:alpha val="0"/>
                </a:srgbClr>
              </a:clrTo>
            </a:clrChange>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383312" y="2794027"/>
            <a:ext cx="4596461" cy="2409795"/>
          </a:xfrm>
          <a:prstGeom prst="rect">
            <a:avLst/>
          </a:prstGeom>
        </p:spPr>
      </p:pic>
      <p:sp>
        <p:nvSpPr>
          <p:cNvPr id="4" name="CaixaDeTexto 3"/>
          <p:cNvSpPr txBox="1"/>
          <p:nvPr/>
        </p:nvSpPr>
        <p:spPr>
          <a:xfrm>
            <a:off x="317500" y="5241612"/>
            <a:ext cx="4386649" cy="523220"/>
          </a:xfrm>
          <a:prstGeom prst="rect">
            <a:avLst/>
          </a:prstGeom>
          <a:noFill/>
        </p:spPr>
        <p:txBody>
          <a:bodyPr wrap="square" rtlCol="0">
            <a:spAutoFit/>
          </a:bodyPr>
          <a:lstStyle/>
          <a:p>
            <a:pPr algn="ctr"/>
            <a:r>
              <a:rPr lang="pt-PT" sz="1400" b="1" dirty="0"/>
              <a:t>Esquema de um CFL destinado a substituir as lâmpadas incandescentes.</a:t>
            </a:r>
          </a:p>
        </p:txBody>
      </p:sp>
      <p:sp>
        <p:nvSpPr>
          <p:cNvPr id="3" name="Título 2"/>
          <p:cNvSpPr>
            <a:spLocks noGrp="1"/>
          </p:cNvSpPr>
          <p:nvPr>
            <p:ph type="title"/>
          </p:nvPr>
        </p:nvSpPr>
        <p:spPr>
          <a:xfrm>
            <a:off x="457200" y="274638"/>
            <a:ext cx="8470232" cy="985992"/>
          </a:xfrm>
        </p:spPr>
        <p:txBody>
          <a:bodyPr>
            <a:normAutofit fontScale="90000"/>
          </a:bodyPr>
          <a:lstStyle/>
          <a:p>
            <a:r>
              <a:rPr lang="pt-PT" sz="2400" dirty="0"/>
              <a:t>1. Tipos de Lâmpadas</a:t>
            </a:r>
            <a:br>
              <a:rPr lang="pt-PT" sz="2400" dirty="0"/>
            </a:br>
            <a:r>
              <a:rPr lang="pt-PT" sz="2400" dirty="0" err="1"/>
              <a:t>Lâmpadas</a:t>
            </a:r>
            <a:r>
              <a:rPr lang="pt-PT" sz="2400" dirty="0"/>
              <a:t> de descarga - Lâmpadas fluorescentes compactas</a:t>
            </a:r>
          </a:p>
        </p:txBody>
      </p:sp>
      <p:pic>
        <p:nvPicPr>
          <p:cNvPr id="15" name="Imagem 14"/>
          <p:cNvPicPr>
            <a:picLocks noChangeAspect="1"/>
          </p:cNvPicPr>
          <p:nvPr/>
        </p:nvPicPr>
        <p:blipFill>
          <a:blip r:embed="rId5">
            <a:duotone>
              <a:prstClr val="black"/>
              <a:schemeClr val="bg2">
                <a:lumMod val="90000"/>
                <a:tint val="45000"/>
                <a:satMod val="400000"/>
              </a:schemeClr>
            </a:duotone>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4975917" y="2863971"/>
            <a:ext cx="3786206" cy="2709646"/>
          </a:xfrm>
          <a:prstGeom prst="rect">
            <a:avLst/>
          </a:prstGeom>
        </p:spPr>
      </p:pic>
      <p:sp>
        <p:nvSpPr>
          <p:cNvPr id="17" name="CaixaDeTexto 16"/>
          <p:cNvSpPr txBox="1"/>
          <p:nvPr/>
        </p:nvSpPr>
        <p:spPr>
          <a:xfrm>
            <a:off x="4708370" y="5540710"/>
            <a:ext cx="4321300" cy="954107"/>
          </a:xfrm>
          <a:prstGeom prst="rect">
            <a:avLst/>
          </a:prstGeom>
          <a:noFill/>
        </p:spPr>
        <p:txBody>
          <a:bodyPr wrap="square" rtlCol="0">
            <a:spAutoFit/>
          </a:bodyPr>
          <a:lstStyle/>
          <a:p>
            <a:pPr algn="ctr"/>
            <a:r>
              <a:rPr lang="pt-PT" sz="1400" b="1" dirty="0"/>
              <a:t>Potência de entrada necessária para alcançar um determinado número de </a:t>
            </a:r>
            <a:r>
              <a:rPr lang="pt-PT" sz="1400" b="1" dirty="0" err="1"/>
              <a:t>lúmens</a:t>
            </a:r>
            <a:r>
              <a:rPr lang="pt-PT" sz="1400" b="1" dirty="0"/>
              <a:t> usando lâmpadas fluorescentes incandescentes ou compactas.</a:t>
            </a:r>
          </a:p>
        </p:txBody>
      </p:sp>
      <p:pic>
        <p:nvPicPr>
          <p:cNvPr id="1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14792" y="1337969"/>
            <a:ext cx="1319840" cy="1319840"/>
          </a:xfrm>
          <a:prstGeom prst="rect">
            <a:avLst/>
          </a:prstGeom>
        </p:spPr>
      </p:pic>
      <p:pic>
        <p:nvPicPr>
          <p:cNvPr id="20"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91442" y="1418824"/>
            <a:ext cx="770681" cy="1158128"/>
          </a:xfrm>
          <a:prstGeom prst="rect">
            <a:avLst/>
          </a:prstGeom>
        </p:spPr>
      </p:pic>
      <p:pic>
        <p:nvPicPr>
          <p:cNvPr id="21"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07664" y="1402380"/>
            <a:ext cx="853936" cy="1191016"/>
          </a:xfrm>
          <a:prstGeom prst="rect">
            <a:avLst/>
          </a:prstGeom>
        </p:spPr>
      </p:pic>
    </p:spTree>
    <p:extLst>
      <p:ext uri="{BB962C8B-B14F-4D97-AF65-F5344CB8AC3E}">
        <p14:creationId xmlns:p14="http://schemas.microsoft.com/office/powerpoint/2010/main" val="1967676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44501" y="1681232"/>
            <a:ext cx="8160350" cy="1569660"/>
          </a:xfrm>
          <a:prstGeom prst="rect">
            <a:avLst/>
          </a:prstGeom>
        </p:spPr>
        <p:txBody>
          <a:bodyPr wrap="square">
            <a:spAutoFit/>
          </a:bodyPr>
          <a:lstStyle/>
          <a:p>
            <a:pPr marL="171450" indent="-171450" algn="just">
              <a:buFont typeface="Arial" panose="020B0604020202020204" pitchFamily="34" charset="0"/>
              <a:buChar char="•"/>
            </a:pPr>
            <a:r>
              <a:rPr lang="pt-PT" sz="1600" dirty="0">
                <a:solidFill>
                  <a:prstClr val="black"/>
                </a:solidFill>
              </a:rPr>
              <a:t>Outras </a:t>
            </a:r>
            <a:r>
              <a:rPr lang="pt-PT" sz="1600" b="1" dirty="0">
                <a:solidFill>
                  <a:prstClr val="black"/>
                </a:solidFill>
              </a:rPr>
              <a:t>lâmpadas fluorescentes</a:t>
            </a:r>
            <a:r>
              <a:rPr lang="pt-PT" sz="1600" dirty="0">
                <a:solidFill>
                  <a:prstClr val="black"/>
                </a:solidFill>
              </a:rPr>
              <a:t> são usadas principalmente no setor de serviços, especialmente em edifícios de escritórios. Mas, apesar disso, elas são muito menos comuns que as outras lâmpadas fluorescentes. Estas lâmpadas são vendidas sem o balastro em duas peças separadas. Desta forma, os custos de manutenção são reduzidos, uma vez que a vida útil do balastro é até cinco vezes maior que o da própria lâmpada.</a:t>
            </a:r>
          </a:p>
        </p:txBody>
      </p:sp>
      <p:sp>
        <p:nvSpPr>
          <p:cNvPr id="15" name="Rectangle 14"/>
          <p:cNvSpPr/>
          <p:nvPr/>
        </p:nvSpPr>
        <p:spPr>
          <a:xfrm>
            <a:off x="444501" y="3769790"/>
            <a:ext cx="4563126" cy="1762021"/>
          </a:xfrm>
          <a:prstGeom prst="rect">
            <a:avLst/>
          </a:prstGeom>
        </p:spPr>
        <p:txBody>
          <a:bodyPr wrap="square">
            <a:spAutoFit/>
          </a:bodyPr>
          <a:lstStyle/>
          <a:p>
            <a:pPr marL="171450" indent="-171450">
              <a:spcAft>
                <a:spcPts val="450"/>
              </a:spcAft>
              <a:buFont typeface="Arial" panose="020B0604020202020204" pitchFamily="34" charset="0"/>
              <a:buChar char="•"/>
            </a:pPr>
            <a:r>
              <a:rPr lang="pt-PT" sz="1600" dirty="0">
                <a:solidFill>
                  <a:prstClr val="black"/>
                </a:solidFill>
              </a:rPr>
              <a:t>Este tipo de lâmpada fluorescente possui as seguintes formas:</a:t>
            </a:r>
          </a:p>
          <a:p>
            <a:pPr marL="628650" lvl="1" indent="-171450">
              <a:spcAft>
                <a:spcPts val="450"/>
              </a:spcAft>
              <a:buFont typeface="Arial" panose="020B0604020202020204" pitchFamily="34" charset="0"/>
              <a:buChar char="•"/>
            </a:pPr>
            <a:r>
              <a:rPr lang="pt-PT" sz="1600" dirty="0">
                <a:solidFill>
                  <a:prstClr val="black"/>
                </a:solidFill>
              </a:rPr>
              <a:t>Bastão</a:t>
            </a:r>
          </a:p>
          <a:p>
            <a:pPr marL="628650" lvl="1" indent="-171450">
              <a:spcAft>
                <a:spcPts val="450"/>
              </a:spcAft>
              <a:buFont typeface="Arial" panose="020B0604020202020204" pitchFamily="34" charset="0"/>
              <a:buChar char="•"/>
            </a:pPr>
            <a:r>
              <a:rPr lang="pt-PT" sz="1600" dirty="0">
                <a:solidFill>
                  <a:prstClr val="black"/>
                </a:solidFill>
              </a:rPr>
              <a:t>Circular | o T9 (29 mm) é o exemplo mais comum</a:t>
            </a:r>
          </a:p>
          <a:p>
            <a:pPr marL="628650" lvl="1" indent="-171450">
              <a:spcAft>
                <a:spcPts val="450"/>
              </a:spcAft>
              <a:buFont typeface="Arial" panose="020B0604020202020204" pitchFamily="34" charset="0"/>
              <a:buChar char="•"/>
            </a:pPr>
            <a:r>
              <a:rPr lang="pt-PT" sz="1600" dirty="0">
                <a:solidFill>
                  <a:prstClr val="black"/>
                </a:solidFill>
              </a:rPr>
              <a:t>Quadrado</a:t>
            </a:r>
            <a:endParaRPr lang="en-US" sz="1600" dirty="0">
              <a:solidFill>
                <a:prstClr val="black"/>
              </a:solidFill>
            </a:endParaRPr>
          </a:p>
        </p:txBody>
      </p:sp>
      <p:pic>
        <p:nvPicPr>
          <p:cNvPr id="8" name="Picture 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0447684">
            <a:off x="5027822" y="4824193"/>
            <a:ext cx="2822400" cy="1651199"/>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9533" y="3585984"/>
            <a:ext cx="1622264" cy="1622264"/>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9074" y="3425273"/>
            <a:ext cx="1744042" cy="1744042"/>
          </a:xfrm>
          <a:prstGeom prst="rect">
            <a:avLst/>
          </a:prstGeom>
        </p:spPr>
      </p:pic>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 Lâmpadas Fluorescentes</a:t>
            </a:r>
          </a:p>
        </p:txBody>
      </p:sp>
    </p:spTree>
    <p:extLst>
      <p:ext uri="{BB962C8B-B14F-4D97-AF65-F5344CB8AC3E}">
        <p14:creationId xmlns:p14="http://schemas.microsoft.com/office/powerpoint/2010/main" val="1066277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a:t>Gas Discharge – Low Pressure</a:t>
            </a:r>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2899624412"/>
              </p:ext>
            </p:extLst>
          </p:nvPr>
        </p:nvGraphicFramePr>
        <p:xfrm>
          <a:off x="216128" y="2052082"/>
          <a:ext cx="8711740" cy="3922285"/>
        </p:xfrm>
        <a:graphic>
          <a:graphicData uri="http://schemas.openxmlformats.org/drawingml/2006/table">
            <a:tbl>
              <a:tblPr firstRow="1" bandRow="1">
                <a:tableStyleId>{5940675A-B579-460E-94D1-54222C63F5DA}</a:tableStyleId>
              </a:tblPr>
              <a:tblGrid>
                <a:gridCol w="2177935">
                  <a:extLst>
                    <a:ext uri="{9D8B030D-6E8A-4147-A177-3AD203B41FA5}">
                      <a16:colId xmlns:a16="http://schemas.microsoft.com/office/drawing/2014/main" val="2822232253"/>
                    </a:ext>
                  </a:extLst>
                </a:gridCol>
                <a:gridCol w="2177935">
                  <a:extLst>
                    <a:ext uri="{9D8B030D-6E8A-4147-A177-3AD203B41FA5}">
                      <a16:colId xmlns:a16="http://schemas.microsoft.com/office/drawing/2014/main" val="1768054813"/>
                    </a:ext>
                  </a:extLst>
                </a:gridCol>
                <a:gridCol w="2177935">
                  <a:extLst>
                    <a:ext uri="{9D8B030D-6E8A-4147-A177-3AD203B41FA5}">
                      <a16:colId xmlns:a16="http://schemas.microsoft.com/office/drawing/2014/main" val="2004969484"/>
                    </a:ext>
                  </a:extLst>
                </a:gridCol>
                <a:gridCol w="2177935">
                  <a:extLst>
                    <a:ext uri="{9D8B030D-6E8A-4147-A177-3AD203B41FA5}">
                      <a16:colId xmlns:a16="http://schemas.microsoft.com/office/drawing/2014/main" val="1598746379"/>
                    </a:ext>
                  </a:extLst>
                </a:gridCol>
              </a:tblGrid>
              <a:tr h="702779">
                <a:tc>
                  <a:txBody>
                    <a:bodyPr/>
                    <a:lstStyle/>
                    <a:p>
                      <a:pPr algn="ctr"/>
                      <a:r>
                        <a:rPr lang="pt-PT" sz="1800" b="1" dirty="0">
                          <a:solidFill>
                            <a:schemeClr val="bg1"/>
                          </a:solidFill>
                        </a:rPr>
                        <a:t>Características</a:t>
                      </a:r>
                    </a:p>
                  </a:txBody>
                  <a:tcPr anchor="ctr">
                    <a:solidFill>
                      <a:schemeClr val="accent1">
                        <a:lumMod val="75000"/>
                      </a:schemeClr>
                    </a:solidFill>
                  </a:tcPr>
                </a:tc>
                <a:tc>
                  <a:txBody>
                    <a:bodyPr/>
                    <a:lstStyle/>
                    <a:p>
                      <a:pPr algn="ctr"/>
                      <a:r>
                        <a:rPr lang="pt-PT" sz="1800" b="1" dirty="0">
                          <a:solidFill>
                            <a:schemeClr val="bg1"/>
                          </a:solidFill>
                        </a:rPr>
                        <a:t>CFL</a:t>
                      </a:r>
                    </a:p>
                  </a:txBody>
                  <a:tcPr anchor="ctr">
                    <a:solidFill>
                      <a:schemeClr val="accent1">
                        <a:lumMod val="75000"/>
                      </a:schemeClr>
                    </a:solidFill>
                  </a:tcPr>
                </a:tc>
                <a:tc>
                  <a:txBody>
                    <a:bodyPr/>
                    <a:lstStyle/>
                    <a:p>
                      <a:pPr algn="ctr"/>
                      <a:r>
                        <a:rPr lang="pt-PT" sz="1800" b="1" dirty="0">
                          <a:solidFill>
                            <a:schemeClr val="bg1"/>
                          </a:solidFill>
                        </a:rPr>
                        <a:t>LFL</a:t>
                      </a:r>
                    </a:p>
                  </a:txBody>
                  <a:tcPr anchor="ctr">
                    <a:solidFill>
                      <a:schemeClr val="accent1">
                        <a:lumMod val="75000"/>
                      </a:schemeClr>
                    </a:solidFill>
                  </a:tcPr>
                </a:tc>
                <a:tc>
                  <a:txBody>
                    <a:bodyPr/>
                    <a:lstStyle/>
                    <a:p>
                      <a:pPr algn="ctr"/>
                      <a:r>
                        <a:rPr lang="pt-PT" sz="1800" b="1" dirty="0">
                          <a:solidFill>
                            <a:schemeClr val="bg1"/>
                          </a:solidFill>
                        </a:rPr>
                        <a:t>Low-pressure Sodium </a:t>
                      </a: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800" b="1" dirty="0"/>
                        <a:t>Eficiência Luminosa </a:t>
                      </a:r>
                    </a:p>
                  </a:txBody>
                  <a:tcPr anchor="ctr">
                    <a:solidFill>
                      <a:schemeClr val="accent2">
                        <a:lumMod val="60000"/>
                        <a:lumOff val="40000"/>
                      </a:schemeClr>
                    </a:solidFill>
                  </a:tcPr>
                </a:tc>
                <a:tc>
                  <a:txBody>
                    <a:bodyPr/>
                    <a:lstStyle/>
                    <a:p>
                      <a:pPr algn="ctr"/>
                      <a:r>
                        <a:rPr lang="pt-PT" sz="1800" dirty="0"/>
                        <a:t>50 - 70 lm/W</a:t>
                      </a:r>
                    </a:p>
                  </a:txBody>
                  <a:tcPr anchor="ctr"/>
                </a:tc>
                <a:tc>
                  <a:txBody>
                    <a:bodyPr/>
                    <a:lstStyle/>
                    <a:p>
                      <a:pPr algn="ctr"/>
                      <a:r>
                        <a:rPr lang="pt-PT" sz="1800" dirty="0"/>
                        <a:t>80 - 110 lm/W</a:t>
                      </a:r>
                    </a:p>
                  </a:txBody>
                  <a:tcPr anchor="ctr"/>
                </a:tc>
                <a:tc>
                  <a:txBody>
                    <a:bodyPr/>
                    <a:lstStyle/>
                    <a:p>
                      <a:pPr algn="ctr"/>
                      <a:r>
                        <a:rPr lang="pt-PT" sz="1800" dirty="0"/>
                        <a:t>150 – 200 lm/W</a:t>
                      </a:r>
                    </a:p>
                  </a:txBody>
                  <a:tcPr anchor="ctr"/>
                </a:tc>
                <a:extLst>
                  <a:ext uri="{0D108BD9-81ED-4DB2-BD59-A6C34878D82A}">
                    <a16:rowId xmlns:a16="http://schemas.microsoft.com/office/drawing/2014/main" val="723632275"/>
                  </a:ext>
                </a:extLst>
              </a:tr>
              <a:tr h="471089">
                <a:tc>
                  <a:txBody>
                    <a:bodyPr/>
                    <a:lstStyle/>
                    <a:p>
                      <a:pPr algn="ctr"/>
                      <a:r>
                        <a:rPr lang="pt-PT" sz="1800" b="1" dirty="0"/>
                        <a:t>Tempo de vida</a:t>
                      </a:r>
                    </a:p>
                  </a:txBody>
                  <a:tcPr anchor="ctr">
                    <a:solidFill>
                      <a:schemeClr val="accent2">
                        <a:lumMod val="60000"/>
                        <a:lumOff val="40000"/>
                      </a:schemeClr>
                    </a:solidFill>
                  </a:tcPr>
                </a:tc>
                <a:tc>
                  <a:txBody>
                    <a:bodyPr/>
                    <a:lstStyle/>
                    <a:p>
                      <a:pPr algn="ctr"/>
                      <a:r>
                        <a:rPr lang="pt-PT" sz="1800" dirty="0"/>
                        <a:t>6</a:t>
                      </a:r>
                      <a:r>
                        <a:rPr lang="pt-PT" sz="1800" baseline="0" dirty="0"/>
                        <a:t> </a:t>
                      </a:r>
                      <a:r>
                        <a:rPr lang="pt-PT" sz="1800" dirty="0"/>
                        <a:t>000 – 15</a:t>
                      </a:r>
                      <a:r>
                        <a:rPr lang="pt-PT" sz="1800" baseline="0" dirty="0"/>
                        <a:t> </a:t>
                      </a:r>
                      <a:r>
                        <a:rPr lang="pt-PT" sz="1800" dirty="0"/>
                        <a:t>000 hr</a:t>
                      </a:r>
                    </a:p>
                  </a:txBody>
                  <a:tcPr anchor="ctr"/>
                </a:tc>
                <a:tc>
                  <a:txBody>
                    <a:bodyPr/>
                    <a:lstStyle/>
                    <a:p>
                      <a:pPr algn="ctr"/>
                      <a:r>
                        <a:rPr lang="pt-PT" sz="1800" dirty="0"/>
                        <a:t>15</a:t>
                      </a:r>
                      <a:r>
                        <a:rPr lang="pt-PT" sz="1800" baseline="0" dirty="0"/>
                        <a:t> </a:t>
                      </a:r>
                      <a:r>
                        <a:rPr lang="pt-PT" sz="1800" dirty="0"/>
                        <a:t>000 – 30</a:t>
                      </a:r>
                      <a:r>
                        <a:rPr lang="pt-PT" sz="1800" baseline="0" dirty="0"/>
                        <a:t> </a:t>
                      </a:r>
                      <a:r>
                        <a:rPr lang="pt-PT" sz="1800" dirty="0"/>
                        <a:t>000 hr</a:t>
                      </a:r>
                    </a:p>
                  </a:txBody>
                  <a:tcPr anchor="ctr"/>
                </a:tc>
                <a:tc>
                  <a:txBody>
                    <a:bodyPr/>
                    <a:lstStyle/>
                    <a:p>
                      <a:pPr algn="ctr"/>
                      <a:r>
                        <a:rPr lang="pt-PT" sz="1800" dirty="0"/>
                        <a:t>16 000 –</a:t>
                      </a:r>
                      <a:r>
                        <a:rPr lang="pt-PT" sz="1800" baseline="0" dirty="0"/>
                        <a:t> </a:t>
                      </a:r>
                      <a:r>
                        <a:rPr lang="pt-PT" sz="1800" dirty="0"/>
                        <a:t>23 000 hr </a:t>
                      </a:r>
                    </a:p>
                  </a:txBody>
                  <a:tcPr anchor="ctr"/>
                </a:tc>
                <a:extLst>
                  <a:ext uri="{0D108BD9-81ED-4DB2-BD59-A6C34878D82A}">
                    <a16:rowId xmlns:a16="http://schemas.microsoft.com/office/drawing/2014/main" val="3357801597"/>
                  </a:ext>
                </a:extLst>
              </a:tr>
              <a:tr h="702779">
                <a:tc>
                  <a:txBody>
                    <a:bodyPr/>
                    <a:lstStyle/>
                    <a:p>
                      <a:pPr algn="ctr"/>
                      <a:r>
                        <a:rPr lang="pt-PT" sz="1800" b="1" dirty="0"/>
                        <a:t>Índice de rendição de cor</a:t>
                      </a:r>
                    </a:p>
                  </a:txBody>
                  <a:tcPr anchor="ctr">
                    <a:solidFill>
                      <a:schemeClr val="accent2">
                        <a:lumMod val="60000"/>
                        <a:lumOff val="40000"/>
                      </a:schemeClr>
                    </a:solidFill>
                  </a:tcPr>
                </a:tc>
                <a:tc>
                  <a:txBody>
                    <a:bodyPr/>
                    <a:lstStyle/>
                    <a:p>
                      <a:pPr algn="ctr"/>
                      <a:r>
                        <a:rPr lang="pt-PT" sz="1800" dirty="0"/>
                        <a:t>70 - 85</a:t>
                      </a:r>
                    </a:p>
                  </a:txBody>
                  <a:tcPr anchor="ctr"/>
                </a:tc>
                <a:tc>
                  <a:txBody>
                    <a:bodyPr/>
                    <a:lstStyle/>
                    <a:p>
                      <a:pPr algn="ctr"/>
                      <a:r>
                        <a:rPr lang="pt-PT" sz="1800" dirty="0"/>
                        <a:t>60 - 95</a:t>
                      </a:r>
                    </a:p>
                  </a:txBody>
                  <a:tcPr anchor="ctr"/>
                </a:tc>
                <a:tc>
                  <a:txBody>
                    <a:bodyPr/>
                    <a:lstStyle/>
                    <a:p>
                      <a:pPr algn="ctr"/>
                      <a:r>
                        <a:rPr lang="pt-PT" sz="1800" dirty="0"/>
                        <a:t>&lt;5</a:t>
                      </a:r>
                    </a:p>
                  </a:txBody>
                  <a:tcPr anchor="ctr"/>
                </a:tc>
                <a:extLst>
                  <a:ext uri="{0D108BD9-81ED-4DB2-BD59-A6C34878D82A}">
                    <a16:rowId xmlns:a16="http://schemas.microsoft.com/office/drawing/2014/main" val="3514018395"/>
                  </a:ext>
                </a:extLst>
              </a:tr>
              <a:tr h="702779">
                <a:tc>
                  <a:txBody>
                    <a:bodyPr/>
                    <a:lstStyle/>
                    <a:p>
                      <a:pPr algn="ctr"/>
                      <a:r>
                        <a:rPr lang="pt-PT" sz="1800" b="1" dirty="0"/>
                        <a:t>Temperatura de cor</a:t>
                      </a:r>
                    </a:p>
                  </a:txBody>
                  <a:tcPr anchor="ctr">
                    <a:solidFill>
                      <a:schemeClr val="accent2">
                        <a:lumMod val="60000"/>
                        <a:lumOff val="40000"/>
                      </a:schemeClr>
                    </a:solidFill>
                  </a:tcPr>
                </a:tc>
                <a:tc>
                  <a:txBody>
                    <a:bodyPr/>
                    <a:lstStyle/>
                    <a:p>
                      <a:pPr algn="ctr"/>
                      <a:r>
                        <a:rPr lang="pt-PT" sz="1800" dirty="0"/>
                        <a:t>2</a:t>
                      </a:r>
                      <a:r>
                        <a:rPr lang="pt-PT" sz="1800" baseline="0" dirty="0"/>
                        <a:t> </a:t>
                      </a:r>
                      <a:r>
                        <a:rPr lang="pt-PT" sz="1800" dirty="0"/>
                        <a:t>500 – 6</a:t>
                      </a:r>
                      <a:r>
                        <a:rPr lang="pt-PT" sz="1800" baseline="0" dirty="0"/>
                        <a:t> </a:t>
                      </a:r>
                      <a:r>
                        <a:rPr lang="pt-PT" sz="1800" dirty="0"/>
                        <a:t>500 K</a:t>
                      </a:r>
                    </a:p>
                  </a:txBody>
                  <a:tcPr anchor="ctr"/>
                </a:tc>
                <a:tc>
                  <a:txBody>
                    <a:bodyPr/>
                    <a:lstStyle/>
                    <a:p>
                      <a:pPr algn="ctr"/>
                      <a:r>
                        <a:rPr lang="pt-PT" sz="1800" dirty="0"/>
                        <a:t>2</a:t>
                      </a:r>
                      <a:r>
                        <a:rPr lang="pt-PT" sz="1800" baseline="0" dirty="0"/>
                        <a:t> </a:t>
                      </a:r>
                      <a:r>
                        <a:rPr lang="pt-PT" sz="1800" dirty="0"/>
                        <a:t>700 – 6</a:t>
                      </a:r>
                      <a:r>
                        <a:rPr lang="pt-PT" sz="1800" baseline="0" dirty="0"/>
                        <a:t> </a:t>
                      </a:r>
                      <a:r>
                        <a:rPr lang="pt-PT" sz="1800" dirty="0"/>
                        <a:t>500 K</a:t>
                      </a:r>
                    </a:p>
                  </a:txBody>
                  <a:tcPr anchor="ctr"/>
                </a:tc>
                <a:tc>
                  <a:txBody>
                    <a:bodyPr/>
                    <a:lstStyle/>
                    <a:p>
                      <a:pPr algn="ctr"/>
                      <a:r>
                        <a:rPr lang="pt-PT" sz="1800" dirty="0"/>
                        <a:t>1 800 – 2 000 K</a:t>
                      </a:r>
                    </a:p>
                  </a:txBody>
                  <a:tcPr anchor="ctr"/>
                </a:tc>
                <a:extLst>
                  <a:ext uri="{0D108BD9-81ED-4DB2-BD59-A6C34878D82A}">
                    <a16:rowId xmlns:a16="http://schemas.microsoft.com/office/drawing/2014/main" val="1094377786"/>
                  </a:ext>
                </a:extLst>
              </a:tr>
              <a:tr h="471089">
                <a:tc>
                  <a:txBody>
                    <a:bodyPr/>
                    <a:lstStyle/>
                    <a:p>
                      <a:pPr algn="ctr"/>
                      <a:r>
                        <a:rPr lang="pt-PT" sz="1800" b="1" dirty="0"/>
                        <a:t>Regulável?</a:t>
                      </a:r>
                    </a:p>
                  </a:txBody>
                  <a:tcPr anchor="ctr">
                    <a:solidFill>
                      <a:schemeClr val="accent2">
                        <a:lumMod val="60000"/>
                        <a:lumOff val="40000"/>
                      </a:schemeClr>
                    </a:solidFill>
                  </a:tcPr>
                </a:tc>
                <a:tc>
                  <a:txBody>
                    <a:bodyPr/>
                    <a:lstStyle/>
                    <a:p>
                      <a:pPr algn="ctr"/>
                      <a:r>
                        <a:rPr lang="pt-PT" sz="1800" dirty="0"/>
                        <a:t>Se o balastro for regulável</a:t>
                      </a:r>
                    </a:p>
                  </a:txBody>
                  <a:tcPr anchor="ctr"/>
                </a:tc>
                <a:tc>
                  <a:txBody>
                    <a:bodyPr/>
                    <a:lstStyle/>
                    <a:p>
                      <a:pPr algn="ctr"/>
                      <a:r>
                        <a:rPr lang="pt-PT" sz="1800" dirty="0"/>
                        <a:t>Se o balastro for regulável</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800" dirty="0"/>
                        <a:t>Se o balastro for regulável</a:t>
                      </a: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797442" y="1414130"/>
            <a:ext cx="7687339" cy="400110"/>
          </a:xfrm>
          <a:prstGeom prst="rect">
            <a:avLst/>
          </a:prstGeom>
          <a:noFill/>
        </p:spPr>
        <p:txBody>
          <a:bodyPr wrap="square" rtlCol="0">
            <a:spAutoFit/>
          </a:bodyPr>
          <a:lstStyle/>
          <a:p>
            <a:r>
              <a:rPr lang="pt-PT" sz="2000" b="1" dirty="0" err="1"/>
              <a:t>Typical</a:t>
            </a:r>
            <a:r>
              <a:rPr lang="pt-PT" sz="2000" b="1" dirty="0"/>
              <a:t> Performance </a:t>
            </a:r>
            <a:r>
              <a:rPr lang="pt-PT" sz="2000" b="1" dirty="0" err="1"/>
              <a:t>Specification</a:t>
            </a:r>
            <a:endParaRPr lang="pt-PT" sz="2000" b="1" dirty="0"/>
          </a:p>
        </p:txBody>
      </p:sp>
    </p:spTree>
    <p:extLst>
      <p:ext uri="{BB962C8B-B14F-4D97-AF65-F5344CB8AC3E}">
        <p14:creationId xmlns:p14="http://schemas.microsoft.com/office/powerpoint/2010/main" val="2579897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926274" y="1448790"/>
            <a:ext cx="4322540" cy="369332"/>
          </a:xfrm>
          <a:prstGeom prst="rect">
            <a:avLst/>
          </a:prstGeom>
          <a:noFill/>
        </p:spPr>
        <p:txBody>
          <a:bodyPr wrap="square" rtlCol="0">
            <a:spAutoFit/>
          </a:bodyPr>
          <a:lstStyle/>
          <a:p>
            <a:r>
              <a:rPr lang="pt-PT" b="1" dirty="0"/>
              <a:t>Lâmpada de alta pressão de mercúrio</a:t>
            </a:r>
          </a:p>
        </p:txBody>
      </p:sp>
      <p:sp>
        <p:nvSpPr>
          <p:cNvPr id="7" name="CaixaDeTexto 6">
            <a:extLst>
              <a:ext uri="{FF2B5EF4-FFF2-40B4-BE49-F238E27FC236}">
                <a16:creationId xmlns:a16="http://schemas.microsoft.com/office/drawing/2014/main" id="{E43F3C4F-642A-4906-84BF-4D792A7C3A90}"/>
              </a:ext>
            </a:extLst>
          </p:cNvPr>
          <p:cNvSpPr txBox="1"/>
          <p:nvPr/>
        </p:nvSpPr>
        <p:spPr>
          <a:xfrm>
            <a:off x="522512" y="1911927"/>
            <a:ext cx="4322540" cy="2800767"/>
          </a:xfrm>
          <a:prstGeom prst="rect">
            <a:avLst/>
          </a:prstGeom>
          <a:noFill/>
        </p:spPr>
        <p:txBody>
          <a:bodyPr wrap="square" rtlCol="0">
            <a:spAutoFit/>
          </a:bodyPr>
          <a:lstStyle/>
          <a:p>
            <a:pPr marL="285750" indent="-285750">
              <a:buFont typeface="Arial" panose="020B0604020202020204" pitchFamily="34" charset="0"/>
              <a:buChar char="•"/>
            </a:pPr>
            <a:r>
              <a:rPr lang="pt-PT" sz="1600" dirty="0"/>
              <a:t>Usa um arco através de mercúrio vaporizado num tubo de alta pressão para criar luz muito brilhante diretamente do seu próprio arco.</a:t>
            </a:r>
          </a:p>
          <a:p>
            <a:pPr marL="285750" indent="-285750">
              <a:buFont typeface="Arial" panose="020B0604020202020204" pitchFamily="34" charset="0"/>
              <a:buChar char="•"/>
            </a:pPr>
            <a:r>
              <a:rPr lang="pt-PT" sz="1600" dirty="0"/>
              <a:t>Produzidos numa gama de 35-2 000W.</a:t>
            </a:r>
          </a:p>
          <a:p>
            <a:pPr marL="285750" indent="-285750">
              <a:buFont typeface="Arial" panose="020B0604020202020204" pitchFamily="34" charset="0"/>
              <a:buChar char="•"/>
            </a:pPr>
            <a:r>
              <a:rPr lang="pt-PT" sz="1600" dirty="0"/>
              <a:t>Eficiência típica: 45 a 55 lm / W.</a:t>
            </a:r>
          </a:p>
          <a:p>
            <a:pPr marL="285750" indent="-285750">
              <a:buFont typeface="Arial" panose="020B0604020202020204" pitchFamily="34" charset="0"/>
              <a:buChar char="•"/>
            </a:pPr>
            <a:r>
              <a:rPr lang="pt-PT" sz="1600" dirty="0"/>
              <a:t>Tem uma vida entre 20 000 e 24 000 horas.</a:t>
            </a:r>
          </a:p>
          <a:p>
            <a:pPr marL="285750" indent="-285750">
              <a:buFont typeface="Arial" panose="020B0604020202020204" pitchFamily="34" charset="0"/>
              <a:buChar char="•"/>
            </a:pPr>
            <a:endParaRPr lang="pt-PT" sz="1600" dirty="0"/>
          </a:p>
          <a:p>
            <a:pPr marL="285750" indent="-285750">
              <a:buFont typeface="Arial" panose="020B0604020202020204" pitchFamily="34" charset="0"/>
              <a:buChar char="•"/>
            </a:pPr>
            <a:r>
              <a:rPr lang="pt-PT" sz="1600" dirty="0">
                <a:solidFill>
                  <a:srgbClr val="FF0000"/>
                </a:solidFill>
              </a:rPr>
              <a:t>Estas lâmpadas foram eliminadas através dos Regulamentos de </a:t>
            </a:r>
            <a:r>
              <a:rPr lang="pt-PT" sz="1600" dirty="0" err="1">
                <a:solidFill>
                  <a:srgbClr val="FF0000"/>
                </a:solidFill>
              </a:rPr>
              <a:t>Ecodesign</a:t>
            </a:r>
            <a:endParaRPr lang="pt-PT" sz="1600" dirty="0">
              <a:solidFill>
                <a:srgbClr val="FF0000"/>
              </a:solidFill>
            </a:endParaRPr>
          </a:p>
        </p:txBody>
      </p:sp>
      <p:pic>
        <p:nvPicPr>
          <p:cNvPr id="2050" name="Picture 2" descr="Resultado de imagem para high pressure mercury disch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9582" y="1689987"/>
            <a:ext cx="4144418" cy="3796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698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926274" y="1448790"/>
            <a:ext cx="3396343" cy="646331"/>
          </a:xfrm>
          <a:prstGeom prst="rect">
            <a:avLst/>
          </a:prstGeom>
          <a:noFill/>
        </p:spPr>
        <p:txBody>
          <a:bodyPr wrap="square" rtlCol="0">
            <a:spAutoFit/>
          </a:bodyPr>
          <a:lstStyle/>
          <a:p>
            <a:r>
              <a:rPr lang="pt-PT" b="1" dirty="0"/>
              <a:t>Lâmpada de halogeneto metálico de alta pressão</a:t>
            </a:r>
          </a:p>
        </p:txBody>
      </p:sp>
      <p:sp>
        <p:nvSpPr>
          <p:cNvPr id="7" name="CaixaDeTexto 6">
            <a:extLst>
              <a:ext uri="{FF2B5EF4-FFF2-40B4-BE49-F238E27FC236}">
                <a16:creationId xmlns:a16="http://schemas.microsoft.com/office/drawing/2014/main" id="{E43F3C4F-642A-4906-84BF-4D792A7C3A90}"/>
              </a:ext>
            </a:extLst>
          </p:cNvPr>
          <p:cNvSpPr txBox="1"/>
          <p:nvPr/>
        </p:nvSpPr>
        <p:spPr>
          <a:xfrm>
            <a:off x="463175" y="2283281"/>
            <a:ext cx="4322540" cy="3046988"/>
          </a:xfrm>
          <a:prstGeom prst="rect">
            <a:avLst/>
          </a:prstGeom>
          <a:noFill/>
        </p:spPr>
        <p:txBody>
          <a:bodyPr wrap="square" rtlCol="0">
            <a:spAutoFit/>
          </a:bodyPr>
          <a:lstStyle/>
          <a:p>
            <a:pPr marL="285750" indent="-285750">
              <a:buFont typeface="Arial" panose="020B0604020202020204" pitchFamily="34" charset="0"/>
              <a:buChar char="•"/>
            </a:pPr>
            <a:r>
              <a:rPr lang="pt-PT" sz="1600" dirty="0"/>
              <a:t>As lâmpadas de halogenetos metálicos são semelhantes às lâmpadas de vapor de mercúrio, mas usam aditivos de halogenetos metálicos dentro do tubo de arco, juntamente com mercúrio e argónio.</a:t>
            </a:r>
          </a:p>
          <a:p>
            <a:pPr marL="285750" indent="-285750">
              <a:buFont typeface="Arial" panose="020B0604020202020204" pitchFamily="34" charset="0"/>
              <a:buChar char="•"/>
            </a:pPr>
            <a:r>
              <a:rPr lang="pt-PT" sz="1600" dirty="0"/>
              <a:t>Estes aditivos permitem que a lâmpada produza mais luz visível por watt com rendição de cores melhorada.</a:t>
            </a:r>
          </a:p>
          <a:p>
            <a:pPr marL="285750" indent="-285750">
              <a:buFont typeface="Arial" panose="020B0604020202020204" pitchFamily="34" charset="0"/>
              <a:buChar char="•"/>
            </a:pPr>
            <a:r>
              <a:rPr lang="pt-PT" sz="1600" dirty="0"/>
              <a:t>Produzido numa gama de 35-2 000W.</a:t>
            </a:r>
          </a:p>
          <a:p>
            <a:pPr marL="285750" indent="-285750">
              <a:buFont typeface="Arial" panose="020B0604020202020204" pitchFamily="34" charset="0"/>
              <a:buChar char="•"/>
            </a:pPr>
            <a:r>
              <a:rPr lang="pt-PT" sz="1600" dirty="0"/>
              <a:t>80-100 lumens por watt</a:t>
            </a:r>
          </a:p>
          <a:p>
            <a:pPr marL="285750" indent="-285750">
              <a:buFont typeface="Arial" panose="020B0604020202020204" pitchFamily="34" charset="0"/>
              <a:buChar char="•"/>
            </a:pPr>
            <a:r>
              <a:rPr lang="pt-PT" sz="1600" dirty="0"/>
              <a:t>Tem uma vida entre 10 000 e 20 000 horas.</a:t>
            </a:r>
          </a:p>
        </p:txBody>
      </p:sp>
      <p:pic>
        <p:nvPicPr>
          <p:cNvPr id="3074"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8105" y="2095121"/>
            <a:ext cx="2381250" cy="3371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379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571835" y="1365663"/>
            <a:ext cx="5852716" cy="369332"/>
          </a:xfrm>
          <a:prstGeom prst="rect">
            <a:avLst/>
          </a:prstGeom>
          <a:noFill/>
        </p:spPr>
        <p:txBody>
          <a:bodyPr wrap="square" rtlCol="0">
            <a:spAutoFit/>
          </a:bodyPr>
          <a:lstStyle/>
          <a:p>
            <a:r>
              <a:rPr lang="pt-PT" b="1" dirty="0"/>
              <a:t>Lâmpadas de halogeneto de metal</a:t>
            </a:r>
          </a:p>
        </p:txBody>
      </p:sp>
      <p:pic>
        <p:nvPicPr>
          <p:cNvPr id="6" name="Imagem 5">
            <a:extLst>
              <a:ext uri="{FF2B5EF4-FFF2-40B4-BE49-F238E27FC236}">
                <a16:creationId xmlns:a16="http://schemas.microsoft.com/office/drawing/2014/main" id="{47D235B8-E85C-4D4A-AD0A-722DC5ACAF7D}"/>
              </a:ext>
            </a:extLst>
          </p:cNvPr>
          <p:cNvPicPr>
            <a:picLocks noChangeAspect="1"/>
          </p:cNvPicPr>
          <p:nvPr/>
        </p:nvPicPr>
        <p:blipFill>
          <a:blip r:embed="rId3">
            <a:clrChange>
              <a:clrFrom>
                <a:srgbClr val="EDECF6"/>
              </a:clrFrom>
              <a:clrTo>
                <a:srgbClr val="EDECF6">
                  <a:alpha val="0"/>
                </a:srgbClr>
              </a:clrTo>
            </a:clrChange>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4765688" y="1612331"/>
            <a:ext cx="3623721" cy="4589434"/>
          </a:xfrm>
          <a:prstGeom prst="rect">
            <a:avLst/>
          </a:prstGeom>
        </p:spPr>
      </p:pic>
      <p:pic>
        <p:nvPicPr>
          <p:cNvPr id="8" name="Imagem 7">
            <a:extLst>
              <a:ext uri="{FF2B5EF4-FFF2-40B4-BE49-F238E27FC236}">
                <a16:creationId xmlns:a16="http://schemas.microsoft.com/office/drawing/2014/main" id="{4A641DC8-44A2-48C5-9B2C-A3374546B60F}"/>
              </a:ext>
            </a:extLst>
          </p:cNvPr>
          <p:cNvPicPr>
            <a:picLocks noChangeAspect="1"/>
          </p:cNvPicPr>
          <p:nvPr/>
        </p:nvPicPr>
        <p:blipFill>
          <a:blip r:embed="rId5">
            <a:clrChange>
              <a:clrFrom>
                <a:srgbClr val="EDECF6"/>
              </a:clrFrom>
              <a:clrTo>
                <a:srgbClr val="EDECF6">
                  <a:alpha val="0"/>
                </a:srgbClr>
              </a:clrTo>
            </a:clrChange>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775538" y="1612331"/>
            <a:ext cx="3665834" cy="4589434"/>
          </a:xfrm>
          <a:prstGeom prst="rect">
            <a:avLst/>
          </a:prstGeom>
        </p:spPr>
      </p:pic>
    </p:spTree>
    <p:extLst>
      <p:ext uri="{BB962C8B-B14F-4D97-AF65-F5344CB8AC3E}">
        <p14:creationId xmlns:p14="http://schemas.microsoft.com/office/powerpoint/2010/main" val="3709171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a:t> </a:t>
            </a:r>
            <a:r>
              <a:rPr lang="pt-PT" sz="2400" dirty="0" err="1"/>
              <a:t>Lâmpadas</a:t>
            </a:r>
            <a:r>
              <a:rPr lang="pt-PT" sz="2400" dirty="0"/>
              <a:t> de descarga  – High Pressure</a:t>
            </a:r>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3227045227"/>
              </p:ext>
            </p:extLst>
          </p:nvPr>
        </p:nvGraphicFramePr>
        <p:xfrm>
          <a:off x="1545626" y="1967740"/>
          <a:ext cx="5869173" cy="3861325"/>
        </p:xfrm>
        <a:graphic>
          <a:graphicData uri="http://schemas.openxmlformats.org/drawingml/2006/table">
            <a:tbl>
              <a:tblPr firstRow="1" bandRow="1">
                <a:tableStyleId>{5940675A-B579-460E-94D1-54222C63F5DA}</a:tableStyleId>
              </a:tblPr>
              <a:tblGrid>
                <a:gridCol w="1956391">
                  <a:extLst>
                    <a:ext uri="{9D8B030D-6E8A-4147-A177-3AD203B41FA5}">
                      <a16:colId xmlns:a16="http://schemas.microsoft.com/office/drawing/2014/main" val="2822232253"/>
                    </a:ext>
                  </a:extLst>
                </a:gridCol>
                <a:gridCol w="1956391">
                  <a:extLst>
                    <a:ext uri="{9D8B030D-6E8A-4147-A177-3AD203B41FA5}">
                      <a16:colId xmlns:a16="http://schemas.microsoft.com/office/drawing/2014/main" val="1768054813"/>
                    </a:ext>
                  </a:extLst>
                </a:gridCol>
                <a:gridCol w="1956391">
                  <a:extLst>
                    <a:ext uri="{9D8B030D-6E8A-4147-A177-3AD203B41FA5}">
                      <a16:colId xmlns:a16="http://schemas.microsoft.com/office/drawing/2014/main" val="499767119"/>
                    </a:ext>
                  </a:extLst>
                </a:gridCol>
              </a:tblGrid>
              <a:tr h="702779">
                <a:tc>
                  <a:txBody>
                    <a:bodyPr/>
                    <a:lstStyle/>
                    <a:p>
                      <a:pPr algn="ctr"/>
                      <a:r>
                        <a:rPr lang="pt-PT" sz="1600" b="1" dirty="0">
                          <a:solidFill>
                            <a:schemeClr val="bg1"/>
                          </a:solidFill>
                        </a:rPr>
                        <a:t>Características</a:t>
                      </a:r>
                    </a:p>
                  </a:txBody>
                  <a:tcPr anchor="ctr">
                    <a:solidFill>
                      <a:schemeClr val="accent1">
                        <a:lumMod val="75000"/>
                      </a:schemeClr>
                    </a:solidFill>
                  </a:tcPr>
                </a:tc>
                <a:tc>
                  <a:txBody>
                    <a:bodyPr/>
                    <a:lstStyle/>
                    <a:p>
                      <a:pPr algn="ctr"/>
                      <a:r>
                        <a:rPr lang="pt-PT" sz="1600" b="1" dirty="0">
                          <a:solidFill>
                            <a:schemeClr val="bg1"/>
                          </a:solidFill>
                        </a:rPr>
                        <a:t>Vapor de mercúrio</a:t>
                      </a:r>
                    </a:p>
                  </a:txBody>
                  <a:tcPr anchor="ctr">
                    <a:solidFill>
                      <a:schemeClr val="accent1">
                        <a:lumMod val="75000"/>
                      </a:schemeClr>
                    </a:solidFill>
                  </a:tcPr>
                </a:tc>
                <a:tc>
                  <a:txBody>
                    <a:bodyPr/>
                    <a:lstStyle/>
                    <a:p>
                      <a:pPr algn="ctr"/>
                      <a:r>
                        <a:rPr lang="pt-PT" sz="1600" b="1" dirty="0">
                          <a:solidFill>
                            <a:schemeClr val="bg1"/>
                          </a:solidFill>
                        </a:rPr>
                        <a:t>Halogeneto de metal</a:t>
                      </a: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600" b="1" dirty="0"/>
                        <a:t>Eficiência Luminosa </a:t>
                      </a:r>
                    </a:p>
                  </a:txBody>
                  <a:tcPr anchor="ctr">
                    <a:solidFill>
                      <a:schemeClr val="accent2">
                        <a:lumMod val="60000"/>
                        <a:lumOff val="40000"/>
                      </a:schemeClr>
                    </a:solidFill>
                  </a:tcPr>
                </a:tc>
                <a:tc>
                  <a:txBody>
                    <a:bodyPr/>
                    <a:lstStyle/>
                    <a:p>
                      <a:pPr algn="ctr"/>
                      <a:r>
                        <a:rPr lang="pt-PT" sz="1600" dirty="0"/>
                        <a:t>45 - 55 lm/W</a:t>
                      </a:r>
                    </a:p>
                  </a:txBody>
                  <a:tcPr anchor="ctr"/>
                </a:tc>
                <a:tc>
                  <a:txBody>
                    <a:bodyPr/>
                    <a:lstStyle/>
                    <a:p>
                      <a:pPr algn="ctr"/>
                      <a:r>
                        <a:rPr lang="pt-PT" sz="1600" dirty="0"/>
                        <a:t>80 - 100 lm/W</a:t>
                      </a:r>
                    </a:p>
                  </a:txBody>
                  <a:tcPr anchor="ctr"/>
                </a:tc>
                <a:extLst>
                  <a:ext uri="{0D108BD9-81ED-4DB2-BD59-A6C34878D82A}">
                    <a16:rowId xmlns:a16="http://schemas.microsoft.com/office/drawing/2014/main" val="723632275"/>
                  </a:ext>
                </a:extLst>
              </a:tr>
              <a:tr h="471089">
                <a:tc>
                  <a:txBody>
                    <a:bodyPr/>
                    <a:lstStyle/>
                    <a:p>
                      <a:pPr algn="ctr"/>
                      <a:r>
                        <a:rPr lang="pt-PT" sz="1600" b="1" dirty="0"/>
                        <a:t>Tempo de vida</a:t>
                      </a:r>
                    </a:p>
                  </a:txBody>
                  <a:tcPr anchor="ctr">
                    <a:solidFill>
                      <a:schemeClr val="accent2">
                        <a:lumMod val="60000"/>
                        <a:lumOff val="40000"/>
                      </a:schemeClr>
                    </a:solidFill>
                  </a:tcPr>
                </a:tc>
                <a:tc>
                  <a:txBody>
                    <a:bodyPr/>
                    <a:lstStyle/>
                    <a:p>
                      <a:pPr algn="ctr"/>
                      <a:r>
                        <a:rPr lang="pt-PT" sz="1600" dirty="0"/>
                        <a:t>20,000 </a:t>
                      </a:r>
                      <a:r>
                        <a:rPr lang="pt-PT" sz="1600" dirty="0" err="1"/>
                        <a:t>hr</a:t>
                      </a:r>
                      <a:endParaRPr lang="pt-PT" sz="1600" dirty="0"/>
                    </a:p>
                  </a:txBody>
                  <a:tcPr anchor="ctr"/>
                </a:tc>
                <a:tc>
                  <a:txBody>
                    <a:bodyPr/>
                    <a:lstStyle/>
                    <a:p>
                      <a:pPr algn="ctr"/>
                      <a:r>
                        <a:rPr lang="pt-PT" sz="1600" dirty="0"/>
                        <a:t>10,000 - 20,000 </a:t>
                      </a:r>
                      <a:r>
                        <a:rPr lang="pt-PT" sz="1600" dirty="0" err="1"/>
                        <a:t>hr</a:t>
                      </a:r>
                      <a:endParaRPr lang="pt-PT" sz="1600" dirty="0"/>
                    </a:p>
                  </a:txBody>
                  <a:tcPr anchor="ctr"/>
                </a:tc>
                <a:extLst>
                  <a:ext uri="{0D108BD9-81ED-4DB2-BD59-A6C34878D82A}">
                    <a16:rowId xmlns:a16="http://schemas.microsoft.com/office/drawing/2014/main" val="3357801597"/>
                  </a:ext>
                </a:extLst>
              </a:tr>
              <a:tr h="702779">
                <a:tc>
                  <a:txBody>
                    <a:bodyPr/>
                    <a:lstStyle/>
                    <a:p>
                      <a:pPr algn="ctr"/>
                      <a:r>
                        <a:rPr lang="pt-PT" sz="1600" b="1" dirty="0"/>
                        <a:t>Índice de rendição de cor </a:t>
                      </a:r>
                    </a:p>
                  </a:txBody>
                  <a:tcPr anchor="ctr">
                    <a:solidFill>
                      <a:schemeClr val="accent2">
                        <a:lumMod val="60000"/>
                        <a:lumOff val="40000"/>
                      </a:schemeClr>
                    </a:solidFill>
                  </a:tcPr>
                </a:tc>
                <a:tc>
                  <a:txBody>
                    <a:bodyPr/>
                    <a:lstStyle/>
                    <a:p>
                      <a:pPr algn="ctr"/>
                      <a:r>
                        <a:rPr lang="pt-PT" sz="1600" dirty="0"/>
                        <a:t>15 - 50</a:t>
                      </a:r>
                    </a:p>
                  </a:txBody>
                  <a:tcPr anchor="ctr"/>
                </a:tc>
                <a:tc>
                  <a:txBody>
                    <a:bodyPr/>
                    <a:lstStyle/>
                    <a:p>
                      <a:pPr algn="ctr"/>
                      <a:r>
                        <a:rPr lang="pt-PT" sz="1600" dirty="0"/>
                        <a:t>65 - 85</a:t>
                      </a:r>
                    </a:p>
                  </a:txBody>
                  <a:tcPr anchor="ctr"/>
                </a:tc>
                <a:extLst>
                  <a:ext uri="{0D108BD9-81ED-4DB2-BD59-A6C34878D82A}">
                    <a16:rowId xmlns:a16="http://schemas.microsoft.com/office/drawing/2014/main" val="3514018395"/>
                  </a:ext>
                </a:extLst>
              </a:tr>
              <a:tr h="702779">
                <a:tc>
                  <a:txBody>
                    <a:bodyPr/>
                    <a:lstStyle/>
                    <a:p>
                      <a:pPr algn="ctr"/>
                      <a:r>
                        <a:rPr lang="pt-PT" sz="1600" b="1" dirty="0"/>
                        <a:t>Temperatura de cor</a:t>
                      </a:r>
                    </a:p>
                  </a:txBody>
                  <a:tcPr anchor="ctr">
                    <a:solidFill>
                      <a:schemeClr val="accent2">
                        <a:lumMod val="60000"/>
                        <a:lumOff val="40000"/>
                      </a:schemeClr>
                    </a:solidFill>
                  </a:tcPr>
                </a:tc>
                <a:tc>
                  <a:txBody>
                    <a:bodyPr/>
                    <a:lstStyle/>
                    <a:p>
                      <a:pPr algn="ctr"/>
                      <a:r>
                        <a:rPr lang="pt-PT" sz="1600" dirty="0"/>
                        <a:t>3,900 - 5,700 K</a:t>
                      </a:r>
                    </a:p>
                  </a:txBody>
                  <a:tcPr anchor="ctr"/>
                </a:tc>
                <a:tc>
                  <a:txBody>
                    <a:bodyPr/>
                    <a:lstStyle/>
                    <a:p>
                      <a:pPr algn="ctr"/>
                      <a:r>
                        <a:rPr lang="pt-PT" sz="1600" dirty="0"/>
                        <a:t>4,000 - 5,000 K</a:t>
                      </a:r>
                    </a:p>
                  </a:txBody>
                  <a:tcPr anchor="ctr"/>
                </a:tc>
                <a:extLst>
                  <a:ext uri="{0D108BD9-81ED-4DB2-BD59-A6C34878D82A}">
                    <a16:rowId xmlns:a16="http://schemas.microsoft.com/office/drawing/2014/main" val="1094377786"/>
                  </a:ext>
                </a:extLst>
              </a:tr>
              <a:tr h="471089">
                <a:tc>
                  <a:txBody>
                    <a:bodyPr/>
                    <a:lstStyle/>
                    <a:p>
                      <a:pPr algn="ctr"/>
                      <a:r>
                        <a:rPr lang="pt-PT" sz="1600" b="1" dirty="0"/>
                        <a:t>Regulável?</a:t>
                      </a:r>
                    </a:p>
                  </a:txBody>
                  <a:tcPr anchor="ctr">
                    <a:solidFill>
                      <a:schemeClr val="accent2">
                        <a:lumMod val="60000"/>
                        <a:lumOff val="40000"/>
                      </a:schemeClr>
                    </a:solidFill>
                  </a:tcPr>
                </a:tc>
                <a:tc>
                  <a:txBody>
                    <a:bodyPr/>
                    <a:lstStyle/>
                    <a:p>
                      <a:pPr algn="ctr"/>
                      <a:r>
                        <a:rPr lang="pt-PT" sz="1600" dirty="0"/>
                        <a:t>Se o balastro for regulável</a:t>
                      </a:r>
                    </a:p>
                  </a:txBody>
                  <a:tcPr anchor="ctr"/>
                </a:tc>
                <a:tc>
                  <a:txBody>
                    <a:bodyPr/>
                    <a:lstStyle/>
                    <a:p>
                      <a:pPr algn="ctr"/>
                      <a:r>
                        <a:rPr lang="pt-PT" sz="1600" dirty="0"/>
                        <a:t>Se o balastro for regulável</a:t>
                      </a: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797442" y="1414130"/>
            <a:ext cx="7687339" cy="400110"/>
          </a:xfrm>
          <a:prstGeom prst="rect">
            <a:avLst/>
          </a:prstGeom>
          <a:noFill/>
        </p:spPr>
        <p:txBody>
          <a:bodyPr wrap="square" rtlCol="0">
            <a:spAutoFit/>
          </a:bodyPr>
          <a:lstStyle/>
          <a:p>
            <a:r>
              <a:rPr lang="pt-PT" sz="2000" b="1" dirty="0" err="1"/>
              <a:t>High</a:t>
            </a:r>
            <a:r>
              <a:rPr lang="pt-PT" sz="2000" b="1" dirty="0"/>
              <a:t> </a:t>
            </a:r>
            <a:r>
              <a:rPr lang="pt-PT" sz="2000" b="1" dirty="0" err="1"/>
              <a:t>Intensity</a:t>
            </a:r>
            <a:r>
              <a:rPr lang="pt-PT" sz="2000" b="1" dirty="0"/>
              <a:t> </a:t>
            </a:r>
            <a:r>
              <a:rPr lang="pt-PT" sz="2000" b="1" dirty="0" err="1"/>
              <a:t>Discharge</a:t>
            </a:r>
            <a:r>
              <a:rPr lang="pt-PT" sz="2000" b="1" dirty="0"/>
              <a:t> </a:t>
            </a:r>
            <a:r>
              <a:rPr lang="pt-PT" sz="2000" b="1" dirty="0" err="1"/>
              <a:t>Typical</a:t>
            </a:r>
            <a:r>
              <a:rPr lang="pt-PT" sz="2000" b="1" dirty="0"/>
              <a:t> Performance </a:t>
            </a:r>
            <a:r>
              <a:rPr lang="pt-PT" sz="2000" b="1" dirty="0" err="1"/>
              <a:t>Specification</a:t>
            </a:r>
            <a:endParaRPr lang="pt-PT" sz="2000" b="1" dirty="0"/>
          </a:p>
        </p:txBody>
      </p:sp>
    </p:spTree>
    <p:extLst>
      <p:ext uri="{BB962C8B-B14F-4D97-AF65-F5344CB8AC3E}">
        <p14:creationId xmlns:p14="http://schemas.microsoft.com/office/powerpoint/2010/main" val="3315884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2973" y="2567201"/>
            <a:ext cx="1690417" cy="1690417"/>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4117" y="2926613"/>
            <a:ext cx="971594" cy="971594"/>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672" y="2960146"/>
            <a:ext cx="575016" cy="864096"/>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8073" y="2981801"/>
            <a:ext cx="1157366" cy="820785"/>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13569" y="2901974"/>
            <a:ext cx="1020869" cy="1020869"/>
          </a:xfrm>
          <a:prstGeom prst="rect">
            <a:avLst/>
          </a:prstGeom>
        </p:spPr>
      </p:pic>
      <p:graphicFrame>
        <p:nvGraphicFramePr>
          <p:cNvPr id="17" name="Table 16"/>
          <p:cNvGraphicFramePr>
            <a:graphicFrameLocks noGrp="1"/>
          </p:cNvGraphicFramePr>
          <p:nvPr>
            <p:extLst>
              <p:ext uri="{D42A27DB-BD31-4B8C-83A1-F6EECF244321}">
                <p14:modId xmlns:p14="http://schemas.microsoft.com/office/powerpoint/2010/main" val="885492910"/>
              </p:ext>
            </p:extLst>
          </p:nvPr>
        </p:nvGraphicFramePr>
        <p:xfrm>
          <a:off x="457200" y="1367996"/>
          <a:ext cx="8410074" cy="4869180"/>
        </p:xfrm>
        <a:graphic>
          <a:graphicData uri="http://schemas.openxmlformats.org/drawingml/2006/table">
            <a:tbl>
              <a:tblPr firstRow="1" bandRow="1">
                <a:tableStyleId>{5940675A-B579-460E-94D1-54222C63F5DA}</a:tableStyleId>
              </a:tblPr>
              <a:tblGrid>
                <a:gridCol w="985146">
                  <a:extLst>
                    <a:ext uri="{9D8B030D-6E8A-4147-A177-3AD203B41FA5}">
                      <a16:colId xmlns:a16="http://schemas.microsoft.com/office/drawing/2014/main" val="20000"/>
                    </a:ext>
                  </a:extLst>
                </a:gridCol>
                <a:gridCol w="7424928">
                  <a:extLst>
                    <a:ext uri="{9D8B030D-6E8A-4147-A177-3AD203B41FA5}">
                      <a16:colId xmlns:a16="http://schemas.microsoft.com/office/drawing/2014/main" val="20001"/>
                    </a:ext>
                  </a:extLst>
                </a:gridCol>
              </a:tblGrid>
              <a:tr h="845820">
                <a:tc>
                  <a:txBody>
                    <a:bodyPr/>
                    <a:lstStyle/>
                    <a:p>
                      <a:pPr algn="ctr"/>
                      <a:r>
                        <a:rPr lang="pt-PT" sz="1600" b="1" dirty="0"/>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Maior vida útil do que as lâmpadas halógenas incandescentes.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Mais eficientemente </a:t>
                      </a:r>
                      <a:r>
                        <a:rPr lang="pt-PT" sz="1800" b="0" i="0" kern="1200" dirty="0" err="1">
                          <a:solidFill>
                            <a:schemeClr val="tx1"/>
                          </a:solidFill>
                          <a:effectLst/>
                          <a:latin typeface="+mn-lt"/>
                          <a:ea typeface="+mn-ea"/>
                          <a:cs typeface="+mn-cs"/>
                        </a:rPr>
                        <a:t>energéicos</a:t>
                      </a:r>
                      <a:r>
                        <a:rPr lang="pt-PT" sz="1800" b="0" i="0" kern="1200" dirty="0">
                          <a:solidFill>
                            <a:schemeClr val="tx1"/>
                          </a:solidFill>
                          <a:effectLst/>
                          <a:latin typeface="+mn-lt"/>
                          <a:ea typeface="+mn-ea"/>
                          <a:cs typeface="+mn-cs"/>
                        </a:rPr>
                        <a:t> do que as lâmpadas incandescentes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Custo moderado, mas os </a:t>
                      </a:r>
                      <a:r>
                        <a:rPr lang="pt-PT" sz="1800" b="0" i="0" kern="1200" dirty="0" err="1">
                          <a:solidFill>
                            <a:schemeClr val="tx1"/>
                          </a:solidFill>
                          <a:effectLst/>
                          <a:latin typeface="+mn-lt"/>
                          <a:ea typeface="+mn-ea"/>
                          <a:cs typeface="+mn-cs"/>
                        </a:rPr>
                        <a:t>LEDs</a:t>
                      </a:r>
                      <a:r>
                        <a:rPr lang="pt-PT" sz="1800" b="0" i="0" kern="1200" dirty="0">
                          <a:solidFill>
                            <a:schemeClr val="tx1"/>
                          </a:solidFill>
                          <a:effectLst/>
                          <a:latin typeface="+mn-lt"/>
                          <a:ea typeface="+mn-ea"/>
                          <a:cs typeface="+mn-cs"/>
                        </a:rPr>
                        <a:t> estão a atingir preços semelhantes.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Boa difusão de luz</a:t>
                      </a:r>
                      <a:endParaRPr lang="pt-PT" sz="1800" b="0" i="0" kern="1200" baseline="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040130">
                <a:tc gridSpan="2">
                  <a:txBody>
                    <a:bodyPr/>
                    <a:lstStyle/>
                    <a:p>
                      <a:endParaRPr lang="pt-PT" sz="1800" dirty="0"/>
                    </a:p>
                    <a:p>
                      <a:endParaRPr lang="pt-PT" sz="1800" dirty="0"/>
                    </a:p>
                    <a:p>
                      <a:endParaRPr lang="pt-PT" sz="1800" dirty="0"/>
                    </a:p>
                    <a:p>
                      <a:endParaRPr lang="pt-PT" sz="1800" dirty="0"/>
                    </a:p>
                    <a:p>
                      <a:endParaRPr lang="pt-PT" sz="1800" dirty="0"/>
                    </a:p>
                    <a:p>
                      <a:endParaRPr lang="pt-PT" sz="180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428750">
                <a:tc>
                  <a:txBody>
                    <a:bodyPr/>
                    <a:lstStyle/>
                    <a:p>
                      <a:pPr algn="ctr"/>
                      <a:r>
                        <a:rPr lang="pt-PT" sz="1600" b="1" dirty="0"/>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Contém mercúrio.</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Precisa de um tempo de aquecimento para obter o brilho total.</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O cintilação da alta frequência pode ser irritante para os seres humanos (tensão ocular, dores de cabeça, enxaquecas).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Não tem o melhor índice de rendição de cor (CRI).</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Não é a melhor tecnologia para efeitos de escurecimento.</a:t>
                      </a:r>
                    </a:p>
                    <a:p>
                      <a:pPr marL="285750" indent="-285750">
                        <a:buFont typeface="Arial" panose="020B0604020202020204" pitchFamily="34" charset="0"/>
                        <a:buChar char="•"/>
                      </a:pPr>
                      <a:r>
                        <a:rPr lang="pt-PT" sz="1800" b="0" i="0" kern="1200" dirty="0" err="1">
                          <a:solidFill>
                            <a:schemeClr val="tx1"/>
                          </a:solidFill>
                          <a:effectLst/>
                          <a:latin typeface="+mn-lt"/>
                          <a:ea typeface="+mn-ea"/>
                          <a:cs typeface="+mn-cs"/>
                        </a:rPr>
                        <a:t>Flicker</a:t>
                      </a:r>
                      <a:r>
                        <a:rPr lang="pt-PT" sz="1800" b="0" i="0" kern="1200" dirty="0">
                          <a:solidFill>
                            <a:schemeClr val="tx1"/>
                          </a:solidFill>
                          <a:effectLst/>
                          <a:latin typeface="+mn-lt"/>
                          <a:ea typeface="+mn-ea"/>
                          <a:cs typeface="+mn-cs"/>
                        </a:rPr>
                        <a:t> irritante no final do ciclo de vida</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descarga </a:t>
            </a:r>
          </a:p>
        </p:txBody>
      </p:sp>
    </p:spTree>
    <p:extLst>
      <p:ext uri="{BB962C8B-B14F-4D97-AF65-F5344CB8AC3E}">
        <p14:creationId xmlns:p14="http://schemas.microsoft.com/office/powerpoint/2010/main" val="66345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e Conteúdo 4">
            <a:extLst>
              <a:ext uri="{FF2B5EF4-FFF2-40B4-BE49-F238E27FC236}">
                <a16:creationId xmlns:a16="http://schemas.microsoft.com/office/drawing/2014/main" id="{13F2279F-0DDE-4824-BEE7-827364675CD5}"/>
              </a:ext>
            </a:extLst>
          </p:cNvPr>
          <p:cNvSpPr>
            <a:spLocks noGrp="1"/>
          </p:cNvSpPr>
          <p:nvPr>
            <p:ph idx="1"/>
          </p:nvPr>
        </p:nvSpPr>
        <p:spPr/>
        <p:txBody>
          <a:bodyPr>
            <a:normAutofit/>
          </a:bodyPr>
          <a:lstStyle/>
          <a:p>
            <a:r>
              <a:rPr lang="pt-PT" sz="1800" dirty="0"/>
              <a:t>Conteúdo:</a:t>
            </a:r>
          </a:p>
          <a:p>
            <a:endParaRPr lang="pt-PT" sz="1800" dirty="0"/>
          </a:p>
          <a:p>
            <a:pPr marL="342900" indent="-342900">
              <a:buAutoNum type="arabicPeriod"/>
            </a:pPr>
            <a:r>
              <a:rPr lang="pt-PT" sz="1800" dirty="0"/>
              <a:t>Tipos de Lâmpadas</a:t>
            </a:r>
          </a:p>
          <a:p>
            <a:pPr marL="342900" indent="-342900">
              <a:buAutoNum type="arabicPeriod"/>
            </a:pPr>
            <a:r>
              <a:rPr lang="pt-PT" sz="1800" dirty="0"/>
              <a:t>Luminárias</a:t>
            </a:r>
          </a:p>
          <a:p>
            <a:pPr marL="342900" indent="-342900">
              <a:buAutoNum type="arabicPeriod"/>
            </a:pPr>
            <a:r>
              <a:rPr lang="pt-PT" sz="1800" dirty="0"/>
              <a:t>Balastros</a:t>
            </a:r>
          </a:p>
          <a:p>
            <a:pPr marL="342900" indent="-342900">
              <a:buAutoNum type="arabicPeriod"/>
            </a:pPr>
            <a:r>
              <a:rPr lang="pt-PT" sz="1800" dirty="0"/>
              <a:t>Drivers</a:t>
            </a:r>
          </a:p>
          <a:p>
            <a:endParaRPr lang="pt-PT" sz="1800" dirty="0"/>
          </a:p>
        </p:txBody>
      </p:sp>
      <p:sp>
        <p:nvSpPr>
          <p:cNvPr id="4" name="Título 3">
            <a:extLst>
              <a:ext uri="{FF2B5EF4-FFF2-40B4-BE49-F238E27FC236}">
                <a16:creationId xmlns:a16="http://schemas.microsoft.com/office/drawing/2014/main" id="{8C37C91F-39F8-4BF0-AEEE-5DF992745BB7}"/>
              </a:ext>
            </a:extLst>
          </p:cNvPr>
          <p:cNvSpPr>
            <a:spLocks noGrp="1"/>
          </p:cNvSpPr>
          <p:nvPr>
            <p:ph type="title"/>
          </p:nvPr>
        </p:nvSpPr>
        <p:spPr/>
        <p:txBody>
          <a:bodyPr>
            <a:normAutofit/>
          </a:bodyPr>
          <a:lstStyle/>
          <a:p>
            <a:r>
              <a:rPr lang="pt-PT" sz="2400" dirty="0"/>
              <a:t>Iluminação Artificial Interior</a:t>
            </a:r>
          </a:p>
        </p:txBody>
      </p:sp>
    </p:spTree>
    <p:extLst>
      <p:ext uri="{BB962C8B-B14F-4D97-AF65-F5344CB8AC3E}">
        <p14:creationId xmlns:p14="http://schemas.microsoft.com/office/powerpoint/2010/main" val="1143214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8" name="Picture 12" descr="Resultado de imagem para led bulb">
            <a:extLst>
              <a:ext uri="{FF2B5EF4-FFF2-40B4-BE49-F238E27FC236}">
                <a16:creationId xmlns:a16="http://schemas.microsoft.com/office/drawing/2014/main" id="{E004D917-87F6-4210-812C-C956A0FC29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630" y="4240313"/>
            <a:ext cx="2734445" cy="161204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20872" y="1439546"/>
            <a:ext cx="8365928" cy="2554545"/>
          </a:xfrm>
          <a:prstGeom prst="rect">
            <a:avLst/>
          </a:prstGeom>
        </p:spPr>
        <p:txBody>
          <a:bodyPr wrap="square">
            <a:spAutoFit/>
          </a:bodyPr>
          <a:lstStyle/>
          <a:p>
            <a:pPr marL="285750" indent="-285750" algn="just">
              <a:buFont typeface="Arial" panose="020B0604020202020204" pitchFamily="34" charset="0"/>
              <a:buChar char="•"/>
            </a:pPr>
            <a:r>
              <a:rPr lang="pt-PT" sz="1600" dirty="0">
                <a:solidFill>
                  <a:prstClr val="black"/>
                </a:solidFill>
              </a:rPr>
              <a:t>Um</a:t>
            </a:r>
            <a:r>
              <a:rPr lang="pt-PT" sz="1600" b="1" dirty="0">
                <a:solidFill>
                  <a:prstClr val="black"/>
                </a:solidFill>
              </a:rPr>
              <a:t> díodo emissor de luz (LED)</a:t>
            </a:r>
            <a:r>
              <a:rPr lang="pt-PT" sz="1600" dirty="0">
                <a:solidFill>
                  <a:prstClr val="black"/>
                </a:solidFill>
              </a:rPr>
              <a:t>, também conhecido como SSL (</a:t>
            </a:r>
            <a:r>
              <a:rPr lang="pt-PT" sz="1600" dirty="0" err="1">
                <a:solidFill>
                  <a:prstClr val="black"/>
                </a:solidFill>
              </a:rPr>
              <a:t>Solid</a:t>
            </a:r>
            <a:r>
              <a:rPr lang="pt-PT" sz="1600" dirty="0">
                <a:solidFill>
                  <a:prstClr val="black"/>
                </a:solidFill>
              </a:rPr>
              <a:t> </a:t>
            </a:r>
            <a:r>
              <a:rPr lang="pt-PT" sz="1600" dirty="0" err="1">
                <a:solidFill>
                  <a:prstClr val="black"/>
                </a:solidFill>
              </a:rPr>
              <a:t>State</a:t>
            </a:r>
            <a:r>
              <a:rPr lang="pt-PT" sz="1600" dirty="0">
                <a:solidFill>
                  <a:prstClr val="black"/>
                </a:solidFill>
              </a:rPr>
              <a:t> </a:t>
            </a:r>
            <a:r>
              <a:rPr lang="pt-PT" sz="1600" dirty="0" err="1">
                <a:solidFill>
                  <a:prstClr val="black"/>
                </a:solidFill>
              </a:rPr>
              <a:t>Lighting</a:t>
            </a:r>
            <a:r>
              <a:rPr lang="pt-PT" sz="1600" dirty="0">
                <a:solidFill>
                  <a:prstClr val="black"/>
                </a:solidFill>
              </a:rPr>
              <a:t>), é um dispositivo eletrônico que produz luz quando uma corrente elétrica atravessa por ele.</a:t>
            </a:r>
          </a:p>
          <a:p>
            <a:pPr marL="285750" indent="-285750" algn="just">
              <a:buFont typeface="Arial" panose="020B0604020202020204" pitchFamily="34" charset="0"/>
              <a:buChar char="•"/>
            </a:pPr>
            <a:r>
              <a:rPr lang="pt-PT" sz="1600" dirty="0">
                <a:solidFill>
                  <a:prstClr val="black"/>
                </a:solidFill>
              </a:rPr>
              <a:t>Um díodo é uma junção de semicondutores que, uma vez excitada, permitirá que a corrente atravesse a junção levando à emissão de luz branca.</a:t>
            </a:r>
          </a:p>
          <a:p>
            <a:pPr marL="285750" indent="-285750" algn="just">
              <a:buFont typeface="Arial" panose="020B0604020202020204" pitchFamily="34" charset="0"/>
              <a:buChar char="•"/>
            </a:pPr>
            <a:r>
              <a:rPr lang="pt-PT" sz="1600" dirty="0">
                <a:solidFill>
                  <a:prstClr val="black"/>
                </a:solidFill>
              </a:rPr>
              <a:t>Os </a:t>
            </a:r>
            <a:r>
              <a:rPr lang="pt-PT" sz="1600" dirty="0" err="1">
                <a:solidFill>
                  <a:prstClr val="black"/>
                </a:solidFill>
              </a:rPr>
              <a:t>LEDs</a:t>
            </a:r>
            <a:r>
              <a:rPr lang="pt-PT" sz="1600" dirty="0">
                <a:solidFill>
                  <a:prstClr val="black"/>
                </a:solidFill>
              </a:rPr>
              <a:t> são a tecnologia de iluminação branca mais eficiente no mercado.</a:t>
            </a:r>
          </a:p>
          <a:p>
            <a:pPr marL="285750" indent="-285750" algn="just">
              <a:buFont typeface="Arial" panose="020B0604020202020204" pitchFamily="34" charset="0"/>
              <a:buChar char="•"/>
            </a:pPr>
            <a:r>
              <a:rPr lang="pt-PT" sz="1600" dirty="0">
                <a:solidFill>
                  <a:prstClr val="black"/>
                </a:solidFill>
              </a:rPr>
              <a:t>Um </a:t>
            </a:r>
            <a:r>
              <a:rPr lang="pt-PT" sz="1600" b="1" dirty="0">
                <a:solidFill>
                  <a:prstClr val="black"/>
                </a:solidFill>
              </a:rPr>
              <a:t>díodo emissor de luz orgânico (OLED) </a:t>
            </a:r>
            <a:r>
              <a:rPr lang="pt-PT" sz="1600" dirty="0">
                <a:solidFill>
                  <a:prstClr val="black"/>
                </a:solidFill>
              </a:rPr>
              <a:t>é fabricado com compostos orgânicos que se acendem quando alimentados com eletricidade. Como eles podem ser feitos extremamente finos, flexíveis e pequenos, são usados ​​em telas de TV, telemóveis e luzes de teto.</a:t>
            </a:r>
            <a:endParaRPr lang="en-GB" sz="1600" dirty="0">
              <a:solidFill>
                <a:prstClr val="black"/>
              </a:solidFill>
            </a:endParaRPr>
          </a:p>
        </p:txBody>
      </p:sp>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Lâmpadas</a:t>
            </a:r>
            <a:r>
              <a:rPr lang="pt-PT" sz="2400" dirty="0"/>
              <a:t> de estado sólido - </a:t>
            </a:r>
            <a:r>
              <a:rPr lang="pt-PT" sz="2400" dirty="0" err="1"/>
              <a:t>LEDs</a:t>
            </a:r>
            <a:r>
              <a:rPr lang="pt-PT" sz="2400" dirty="0"/>
              <a:t> e </a:t>
            </a:r>
            <a:r>
              <a:rPr lang="pt-PT" sz="2400" dirty="0" err="1"/>
              <a:t>OLEDs</a:t>
            </a:r>
            <a:endParaRPr lang="pt-PT" sz="2400" dirty="0"/>
          </a:p>
        </p:txBody>
      </p:sp>
      <p:pic>
        <p:nvPicPr>
          <p:cNvPr id="4098" name="Picture 2" descr="Imagem relacionada">
            <a:extLst>
              <a:ext uri="{FF2B5EF4-FFF2-40B4-BE49-F238E27FC236}">
                <a16:creationId xmlns:a16="http://schemas.microsoft.com/office/drawing/2014/main" id="{32A48551-08D5-45DD-817D-FABB9616D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438" y="4126514"/>
            <a:ext cx="1753244" cy="152044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Resultado de imagem para OLED lamp">
            <a:extLst>
              <a:ext uri="{FF2B5EF4-FFF2-40B4-BE49-F238E27FC236}">
                <a16:creationId xmlns:a16="http://schemas.microsoft.com/office/drawing/2014/main" id="{B78AAE46-55BD-464D-B615-B7F1C17853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46903" b="547"/>
          <a:stretch/>
        </p:blipFill>
        <p:spPr bwMode="auto">
          <a:xfrm>
            <a:off x="4958355" y="4126514"/>
            <a:ext cx="1454801" cy="191594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Resultado de imagem para LED Lamp">
            <a:extLst>
              <a:ext uri="{FF2B5EF4-FFF2-40B4-BE49-F238E27FC236}">
                <a16:creationId xmlns:a16="http://schemas.microsoft.com/office/drawing/2014/main" id="{53B71628-C6A9-4B95-9B5E-02B451DECAD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457200" y="4430412"/>
            <a:ext cx="2174789" cy="1223319"/>
          </a:xfrm>
          <a:prstGeom prst="rect">
            <a:avLst/>
          </a:prstGeom>
          <a:noFill/>
          <a:extLst>
            <a:ext uri="{909E8E84-426E-40DD-AFC4-6F175D3DCCD1}">
              <a14:hiddenFill xmlns:a14="http://schemas.microsoft.com/office/drawing/2010/main">
                <a:solidFill>
                  <a:srgbClr val="FFFFFF"/>
                </a:solidFill>
              </a14:hiddenFill>
            </a:ext>
          </a:extLst>
        </p:spPr>
      </p:pic>
      <p:sp>
        <p:nvSpPr>
          <p:cNvPr id="3" name="CaixaDeTexto 2">
            <a:extLst>
              <a:ext uri="{FF2B5EF4-FFF2-40B4-BE49-F238E27FC236}">
                <a16:creationId xmlns:a16="http://schemas.microsoft.com/office/drawing/2014/main" id="{FBF4DCA0-C40B-4AF5-ABD8-D2D4A6E70F1A}"/>
              </a:ext>
            </a:extLst>
          </p:cNvPr>
          <p:cNvSpPr txBox="1"/>
          <p:nvPr/>
        </p:nvSpPr>
        <p:spPr>
          <a:xfrm>
            <a:off x="5280623" y="5780844"/>
            <a:ext cx="1206674" cy="261610"/>
          </a:xfrm>
          <a:prstGeom prst="rect">
            <a:avLst/>
          </a:prstGeom>
          <a:noFill/>
        </p:spPr>
        <p:txBody>
          <a:bodyPr wrap="square" rtlCol="0">
            <a:spAutoFit/>
          </a:bodyPr>
          <a:lstStyle/>
          <a:p>
            <a:r>
              <a:rPr lang="pt-PT" sz="1100" b="1" dirty="0" err="1"/>
              <a:t>source</a:t>
            </a:r>
            <a:r>
              <a:rPr lang="pt-PT" sz="1100" b="1" dirty="0"/>
              <a:t>: Philips</a:t>
            </a:r>
          </a:p>
        </p:txBody>
      </p:sp>
    </p:spTree>
    <p:extLst>
      <p:ext uri="{BB962C8B-B14F-4D97-AF65-F5344CB8AC3E}">
        <p14:creationId xmlns:p14="http://schemas.microsoft.com/office/powerpoint/2010/main" val="1245134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57200" y="1640434"/>
            <a:ext cx="5454715" cy="3249608"/>
          </a:xfrm>
          <a:prstGeom prst="rect">
            <a:avLst/>
          </a:prstGeom>
        </p:spPr>
        <p:txBody>
          <a:bodyPr wrap="square">
            <a:spAutoFit/>
          </a:bodyPr>
          <a:lstStyle/>
          <a:p>
            <a:pPr>
              <a:spcAft>
                <a:spcPts val="450"/>
              </a:spcAft>
            </a:pPr>
            <a:r>
              <a:rPr lang="pt-PT" sz="1600" b="1" dirty="0">
                <a:solidFill>
                  <a:prstClr val="black"/>
                </a:solidFill>
              </a:rPr>
              <a:t>Tipos de lâmpadas LED:</a:t>
            </a:r>
          </a:p>
          <a:p>
            <a:pPr>
              <a:spcAft>
                <a:spcPts val="450"/>
              </a:spcAft>
            </a:pPr>
            <a:r>
              <a:rPr lang="pt-PT" sz="1600" b="1" dirty="0">
                <a:solidFill>
                  <a:prstClr val="black"/>
                </a:solidFill>
              </a:rPr>
              <a:t>Lâmpada | </a:t>
            </a:r>
            <a:r>
              <a:rPr lang="pt-PT" sz="1600" dirty="0">
                <a:solidFill>
                  <a:prstClr val="black"/>
                </a:solidFill>
              </a:rPr>
              <a:t>Para fins de </a:t>
            </a:r>
            <a:r>
              <a:rPr lang="pt-PT" sz="1600" dirty="0" err="1">
                <a:solidFill>
                  <a:prstClr val="black"/>
                </a:solidFill>
              </a:rPr>
              <a:t>substituiçaõ</a:t>
            </a:r>
            <a:r>
              <a:rPr lang="pt-PT" sz="1600" dirty="0">
                <a:solidFill>
                  <a:prstClr val="black"/>
                </a:solidFill>
              </a:rPr>
              <a:t> de </a:t>
            </a:r>
            <a:r>
              <a:rPr lang="pt-PT" sz="1600" dirty="0" err="1">
                <a:solidFill>
                  <a:prstClr val="black"/>
                </a:solidFill>
              </a:rPr>
              <a:t>CFLs</a:t>
            </a:r>
            <a:r>
              <a:rPr lang="pt-PT" sz="1600" dirty="0">
                <a:solidFill>
                  <a:prstClr val="black"/>
                </a:solidFill>
              </a:rPr>
              <a:t> e lâmpadas incandescentes de halogéneo</a:t>
            </a:r>
          </a:p>
          <a:p>
            <a:pPr>
              <a:spcAft>
                <a:spcPts val="450"/>
              </a:spcAft>
            </a:pPr>
            <a:endParaRPr lang="pt-PT" sz="1600" b="1" dirty="0">
              <a:solidFill>
                <a:prstClr val="black"/>
              </a:solidFill>
            </a:endParaRPr>
          </a:p>
          <a:p>
            <a:pPr>
              <a:spcAft>
                <a:spcPts val="450"/>
              </a:spcAft>
            </a:pPr>
            <a:r>
              <a:rPr lang="pt-PT" sz="1600" b="1" dirty="0">
                <a:solidFill>
                  <a:prstClr val="black"/>
                </a:solidFill>
              </a:rPr>
              <a:t>Spot | </a:t>
            </a:r>
            <a:r>
              <a:rPr lang="pt-PT" sz="1600" dirty="0">
                <a:solidFill>
                  <a:prstClr val="black"/>
                </a:solidFill>
              </a:rPr>
              <a:t>onde sua propriedade de direccionalidade é melhor aplicada</a:t>
            </a:r>
          </a:p>
          <a:p>
            <a:pPr>
              <a:spcAft>
                <a:spcPts val="450"/>
              </a:spcAft>
            </a:pPr>
            <a:endParaRPr lang="pt-PT" sz="1600" b="1" dirty="0">
              <a:solidFill>
                <a:prstClr val="black"/>
              </a:solidFill>
            </a:endParaRPr>
          </a:p>
          <a:p>
            <a:pPr>
              <a:spcAft>
                <a:spcPts val="450"/>
              </a:spcAft>
            </a:pPr>
            <a:r>
              <a:rPr lang="pt-PT" sz="1600" b="1" dirty="0">
                <a:solidFill>
                  <a:prstClr val="black"/>
                </a:solidFill>
              </a:rPr>
              <a:t>Tubo | </a:t>
            </a:r>
            <a:r>
              <a:rPr lang="pt-PT" sz="1600" dirty="0">
                <a:solidFill>
                  <a:prstClr val="black"/>
                </a:solidFill>
              </a:rPr>
              <a:t>para iluminar áreas abertas, substituindo </a:t>
            </a:r>
            <a:r>
              <a:rPr lang="pt-PT" sz="1600" dirty="0" err="1">
                <a:solidFill>
                  <a:prstClr val="black"/>
                </a:solidFill>
              </a:rPr>
              <a:t>LFLs</a:t>
            </a:r>
            <a:endParaRPr lang="pt-PT" sz="1600" dirty="0">
              <a:solidFill>
                <a:prstClr val="black"/>
              </a:solidFill>
            </a:endParaRPr>
          </a:p>
          <a:p>
            <a:pPr>
              <a:spcAft>
                <a:spcPts val="450"/>
              </a:spcAft>
            </a:pPr>
            <a:endParaRPr lang="pt-PT" sz="1600" b="1" dirty="0">
              <a:solidFill>
                <a:prstClr val="black"/>
              </a:solidFill>
            </a:endParaRPr>
          </a:p>
          <a:p>
            <a:pPr>
              <a:spcAft>
                <a:spcPts val="450"/>
              </a:spcAft>
            </a:pPr>
            <a:r>
              <a:rPr lang="pt-PT" sz="1600" b="1" dirty="0">
                <a:solidFill>
                  <a:prstClr val="black"/>
                </a:solidFill>
              </a:rPr>
              <a:t>Tira | </a:t>
            </a:r>
            <a:r>
              <a:rPr lang="pt-PT" sz="1600" dirty="0">
                <a:solidFill>
                  <a:prstClr val="black"/>
                </a:solidFill>
              </a:rPr>
              <a:t>Aproveitando a flexibilidade da tira LED para fins estéticos</a:t>
            </a:r>
          </a:p>
        </p:txBody>
      </p:sp>
      <p:sp>
        <p:nvSpPr>
          <p:cNvPr id="17" name="Rectangle 16"/>
          <p:cNvSpPr/>
          <p:nvPr/>
        </p:nvSpPr>
        <p:spPr>
          <a:xfrm>
            <a:off x="5911915" y="3331005"/>
            <a:ext cx="2222435" cy="1384995"/>
          </a:xfrm>
          <a:prstGeom prst="rect">
            <a:avLst/>
          </a:prstGeom>
        </p:spPr>
        <p:txBody>
          <a:bodyPr wrap="square">
            <a:spAutoFit/>
          </a:bodyPr>
          <a:lstStyle/>
          <a:p>
            <a:pPr algn="just"/>
            <a:r>
              <a:rPr lang="pt-PT" sz="1400" dirty="0">
                <a:solidFill>
                  <a:prstClr val="black"/>
                </a:solidFill>
              </a:rPr>
              <a:t>Os </a:t>
            </a:r>
            <a:r>
              <a:rPr lang="pt-PT" sz="1400" dirty="0" err="1">
                <a:solidFill>
                  <a:prstClr val="black"/>
                </a:solidFill>
              </a:rPr>
              <a:t>LEDs</a:t>
            </a:r>
            <a:r>
              <a:rPr lang="pt-PT" sz="1400" dirty="0">
                <a:solidFill>
                  <a:prstClr val="black"/>
                </a:solidFill>
              </a:rPr>
              <a:t> também podem ser integrados em luminárias. Um design particular é o painel plano LED a ser construído no teto.</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1915" y="1557392"/>
            <a:ext cx="2222435" cy="1743946"/>
          </a:xfrm>
          <a:prstGeom prst="rect">
            <a:avLst/>
          </a:prstGeom>
        </p:spPr>
      </p:pic>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LEDs</a:t>
            </a:r>
            <a:endParaRPr lang="pt-PT" sz="2400" dirty="0"/>
          </a:p>
        </p:txBody>
      </p:sp>
      <p:pic>
        <p:nvPicPr>
          <p:cNvPr id="5122" name="Picture 2" descr="Imagem relacionada">
            <a:extLst>
              <a:ext uri="{FF2B5EF4-FFF2-40B4-BE49-F238E27FC236}">
                <a16:creationId xmlns:a16="http://schemas.microsoft.com/office/drawing/2014/main" id="{53B1FE62-4D60-45C2-8C1A-04FB28885C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640" y="4500556"/>
            <a:ext cx="1791987" cy="179198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sultado de imagem para Spot LED">
            <a:extLst>
              <a:ext uri="{FF2B5EF4-FFF2-40B4-BE49-F238E27FC236}">
                <a16:creationId xmlns:a16="http://schemas.microsoft.com/office/drawing/2014/main" id="{B9702880-77F7-470E-8AB7-0B5C359B49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0088" y="4694396"/>
            <a:ext cx="2085552" cy="179198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Resultado de imagem para Tube LED">
            <a:extLst>
              <a:ext uri="{FF2B5EF4-FFF2-40B4-BE49-F238E27FC236}">
                <a16:creationId xmlns:a16="http://schemas.microsoft.com/office/drawing/2014/main" id="{42BB66B2-2496-4A2E-94D7-18D91F2E175E}"/>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43698" y="4911522"/>
            <a:ext cx="1705516" cy="1064171"/>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Resultado de imagem para LED strip">
            <a:extLst>
              <a:ext uri="{FF2B5EF4-FFF2-40B4-BE49-F238E27FC236}">
                <a16:creationId xmlns:a16="http://schemas.microsoft.com/office/drawing/2014/main" id="{BE0B624D-A82D-4E31-AE78-F506BADF9F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9036" y="4751542"/>
            <a:ext cx="2241052" cy="1479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310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LEDs</a:t>
            </a:r>
            <a:endParaRPr lang="pt-PT" sz="2400" dirty="0"/>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1139445226"/>
              </p:ext>
            </p:extLst>
          </p:nvPr>
        </p:nvGraphicFramePr>
        <p:xfrm>
          <a:off x="659218" y="2052082"/>
          <a:ext cx="7825563" cy="3922285"/>
        </p:xfrm>
        <a:graphic>
          <a:graphicData uri="http://schemas.openxmlformats.org/drawingml/2006/table">
            <a:tbl>
              <a:tblPr firstRow="1" bandRow="1">
                <a:tableStyleId>{5940675A-B579-460E-94D1-54222C63F5DA}</a:tableStyleId>
              </a:tblPr>
              <a:tblGrid>
                <a:gridCol w="2608521">
                  <a:extLst>
                    <a:ext uri="{9D8B030D-6E8A-4147-A177-3AD203B41FA5}">
                      <a16:colId xmlns:a16="http://schemas.microsoft.com/office/drawing/2014/main" val="2822232253"/>
                    </a:ext>
                  </a:extLst>
                </a:gridCol>
                <a:gridCol w="2608521">
                  <a:extLst>
                    <a:ext uri="{9D8B030D-6E8A-4147-A177-3AD203B41FA5}">
                      <a16:colId xmlns:a16="http://schemas.microsoft.com/office/drawing/2014/main" val="1768054813"/>
                    </a:ext>
                  </a:extLst>
                </a:gridCol>
                <a:gridCol w="2608521">
                  <a:extLst>
                    <a:ext uri="{9D8B030D-6E8A-4147-A177-3AD203B41FA5}">
                      <a16:colId xmlns:a16="http://schemas.microsoft.com/office/drawing/2014/main" val="2004969484"/>
                    </a:ext>
                  </a:extLst>
                </a:gridCol>
              </a:tblGrid>
              <a:tr h="702779">
                <a:tc>
                  <a:txBody>
                    <a:bodyPr/>
                    <a:lstStyle/>
                    <a:p>
                      <a:pPr algn="ctr"/>
                      <a:r>
                        <a:rPr lang="pt-PT" sz="1800" b="1" dirty="0">
                          <a:solidFill>
                            <a:schemeClr val="bg1"/>
                          </a:solidFill>
                        </a:rPr>
                        <a:t>Características</a:t>
                      </a:r>
                    </a:p>
                  </a:txBody>
                  <a:tcPr anchor="ctr">
                    <a:solidFill>
                      <a:schemeClr val="accent1">
                        <a:lumMod val="75000"/>
                      </a:schemeClr>
                    </a:solidFill>
                  </a:tcPr>
                </a:tc>
                <a:tc>
                  <a:txBody>
                    <a:bodyPr/>
                    <a:lstStyle/>
                    <a:p>
                      <a:pPr algn="ctr"/>
                      <a:r>
                        <a:rPr lang="pt-PT" sz="1800" b="1" dirty="0">
                          <a:solidFill>
                            <a:schemeClr val="bg1"/>
                          </a:solidFill>
                        </a:rPr>
                        <a:t>LED</a:t>
                      </a:r>
                    </a:p>
                  </a:txBody>
                  <a:tcPr anchor="ctr">
                    <a:solidFill>
                      <a:schemeClr val="accent1">
                        <a:lumMod val="75000"/>
                      </a:schemeClr>
                    </a:solidFill>
                  </a:tcPr>
                </a:tc>
                <a:tc>
                  <a:txBody>
                    <a:bodyPr/>
                    <a:lstStyle/>
                    <a:p>
                      <a:pPr algn="ctr"/>
                      <a:r>
                        <a:rPr lang="pt-PT" sz="1800" b="1" dirty="0">
                          <a:solidFill>
                            <a:schemeClr val="bg1"/>
                          </a:solidFill>
                        </a:rPr>
                        <a:t>Luminária LED</a:t>
                      </a: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800" b="1" dirty="0"/>
                        <a:t>Eficiência Luminosa </a:t>
                      </a:r>
                    </a:p>
                  </a:txBody>
                  <a:tcPr anchor="ctr">
                    <a:solidFill>
                      <a:schemeClr val="accent2">
                        <a:lumMod val="60000"/>
                        <a:lumOff val="40000"/>
                      </a:schemeClr>
                    </a:solidFill>
                  </a:tcPr>
                </a:tc>
                <a:tc>
                  <a:txBody>
                    <a:bodyPr/>
                    <a:lstStyle/>
                    <a:p>
                      <a:pPr algn="ctr"/>
                      <a:r>
                        <a:rPr lang="pt-PT" sz="1800" dirty="0"/>
                        <a:t>60 - 130 lm/W</a:t>
                      </a:r>
                    </a:p>
                  </a:txBody>
                  <a:tcPr anchor="ctr"/>
                </a:tc>
                <a:tc>
                  <a:txBody>
                    <a:bodyPr/>
                    <a:lstStyle/>
                    <a:p>
                      <a:pPr algn="ctr"/>
                      <a:r>
                        <a:rPr lang="pt-PT" sz="1800" dirty="0"/>
                        <a:t>80 - 150 lm/W</a:t>
                      </a:r>
                    </a:p>
                  </a:txBody>
                  <a:tcPr anchor="ctr"/>
                </a:tc>
                <a:extLst>
                  <a:ext uri="{0D108BD9-81ED-4DB2-BD59-A6C34878D82A}">
                    <a16:rowId xmlns:a16="http://schemas.microsoft.com/office/drawing/2014/main" val="723632275"/>
                  </a:ext>
                </a:extLst>
              </a:tr>
              <a:tr h="471089">
                <a:tc>
                  <a:txBody>
                    <a:bodyPr/>
                    <a:lstStyle/>
                    <a:p>
                      <a:pPr algn="ctr"/>
                      <a:r>
                        <a:rPr lang="pt-PT" sz="1800" b="1" dirty="0"/>
                        <a:t>Tempo de vida</a:t>
                      </a:r>
                    </a:p>
                  </a:txBody>
                  <a:tcPr anchor="ctr">
                    <a:solidFill>
                      <a:schemeClr val="accent2">
                        <a:lumMod val="60000"/>
                        <a:lumOff val="40000"/>
                      </a:schemeClr>
                    </a:solidFill>
                  </a:tcPr>
                </a:tc>
                <a:tc>
                  <a:txBody>
                    <a:bodyPr/>
                    <a:lstStyle/>
                    <a:p>
                      <a:pPr algn="ctr"/>
                      <a:r>
                        <a:rPr lang="pt-PT" sz="1800" dirty="0"/>
                        <a:t>15,000 - 30,000 </a:t>
                      </a:r>
                      <a:r>
                        <a:rPr lang="pt-PT" sz="1800" dirty="0" err="1"/>
                        <a:t>hr</a:t>
                      </a:r>
                      <a:endParaRPr lang="pt-PT" sz="1800" dirty="0"/>
                    </a:p>
                  </a:txBody>
                  <a:tcPr anchor="ctr"/>
                </a:tc>
                <a:tc>
                  <a:txBody>
                    <a:bodyPr/>
                    <a:lstStyle/>
                    <a:p>
                      <a:pPr algn="ctr"/>
                      <a:r>
                        <a:rPr lang="pt-PT" sz="1800" dirty="0"/>
                        <a:t>20,000 - 60,000 </a:t>
                      </a:r>
                      <a:r>
                        <a:rPr lang="pt-PT" sz="1800" dirty="0" err="1"/>
                        <a:t>hr</a:t>
                      </a:r>
                      <a:endParaRPr lang="pt-PT" sz="1800" dirty="0"/>
                    </a:p>
                  </a:txBody>
                  <a:tcPr anchor="ctr"/>
                </a:tc>
                <a:extLst>
                  <a:ext uri="{0D108BD9-81ED-4DB2-BD59-A6C34878D82A}">
                    <a16:rowId xmlns:a16="http://schemas.microsoft.com/office/drawing/2014/main" val="3357801597"/>
                  </a:ext>
                </a:extLst>
              </a:tr>
              <a:tr h="702779">
                <a:tc>
                  <a:txBody>
                    <a:bodyPr/>
                    <a:lstStyle/>
                    <a:p>
                      <a:pPr algn="ctr"/>
                      <a:r>
                        <a:rPr lang="pt-PT" sz="1800" b="1" dirty="0"/>
                        <a:t>Índice de rendição de cor </a:t>
                      </a:r>
                    </a:p>
                  </a:txBody>
                  <a:tcPr anchor="ctr">
                    <a:solidFill>
                      <a:schemeClr val="accent2">
                        <a:lumMod val="60000"/>
                        <a:lumOff val="40000"/>
                      </a:schemeClr>
                    </a:solidFill>
                  </a:tcPr>
                </a:tc>
                <a:tc>
                  <a:txBody>
                    <a:bodyPr/>
                    <a:lstStyle/>
                    <a:p>
                      <a:pPr algn="ctr"/>
                      <a:r>
                        <a:rPr lang="pt-PT" sz="1800" dirty="0"/>
                        <a:t>80 - 95</a:t>
                      </a:r>
                    </a:p>
                  </a:txBody>
                  <a:tcPr anchor="ctr"/>
                </a:tc>
                <a:tc>
                  <a:txBody>
                    <a:bodyPr/>
                    <a:lstStyle/>
                    <a:p>
                      <a:pPr algn="ctr"/>
                      <a:r>
                        <a:rPr lang="pt-PT" sz="1800" dirty="0"/>
                        <a:t>80 - 95</a:t>
                      </a:r>
                    </a:p>
                  </a:txBody>
                  <a:tcPr anchor="ctr"/>
                </a:tc>
                <a:extLst>
                  <a:ext uri="{0D108BD9-81ED-4DB2-BD59-A6C34878D82A}">
                    <a16:rowId xmlns:a16="http://schemas.microsoft.com/office/drawing/2014/main" val="3514018395"/>
                  </a:ext>
                </a:extLst>
              </a:tr>
              <a:tr h="702779">
                <a:tc>
                  <a:txBody>
                    <a:bodyPr/>
                    <a:lstStyle/>
                    <a:p>
                      <a:pPr algn="ctr"/>
                      <a:r>
                        <a:rPr lang="pt-PT" sz="1800" b="1" dirty="0"/>
                        <a:t>Temperatura de cor</a:t>
                      </a:r>
                    </a:p>
                  </a:txBody>
                  <a:tcPr anchor="ctr">
                    <a:solidFill>
                      <a:schemeClr val="accent2">
                        <a:lumMod val="60000"/>
                        <a:lumOff val="40000"/>
                      </a:schemeClr>
                    </a:solidFill>
                  </a:tcPr>
                </a:tc>
                <a:tc>
                  <a:txBody>
                    <a:bodyPr/>
                    <a:lstStyle/>
                    <a:p>
                      <a:pPr algn="ctr"/>
                      <a:r>
                        <a:rPr lang="pt-PT" sz="1800" dirty="0"/>
                        <a:t>2,700 - 6,500 K</a:t>
                      </a:r>
                    </a:p>
                  </a:txBody>
                  <a:tcPr anchor="ctr"/>
                </a:tc>
                <a:tc>
                  <a:txBody>
                    <a:bodyPr/>
                    <a:lstStyle/>
                    <a:p>
                      <a:pPr algn="ctr"/>
                      <a:r>
                        <a:rPr lang="pt-PT" sz="1800" dirty="0"/>
                        <a:t>2,700 - 6,500 K</a:t>
                      </a:r>
                    </a:p>
                  </a:txBody>
                  <a:tcPr anchor="ctr"/>
                </a:tc>
                <a:extLst>
                  <a:ext uri="{0D108BD9-81ED-4DB2-BD59-A6C34878D82A}">
                    <a16:rowId xmlns:a16="http://schemas.microsoft.com/office/drawing/2014/main" val="1094377786"/>
                  </a:ext>
                </a:extLst>
              </a:tr>
              <a:tr h="471089">
                <a:tc>
                  <a:txBody>
                    <a:bodyPr/>
                    <a:lstStyle/>
                    <a:p>
                      <a:pPr algn="ctr"/>
                      <a:r>
                        <a:rPr lang="pt-PT" sz="1800" b="1" dirty="0"/>
                        <a:t>Regulável?</a:t>
                      </a:r>
                    </a:p>
                  </a:txBody>
                  <a:tcPr anchor="ctr">
                    <a:solidFill>
                      <a:schemeClr val="accent2">
                        <a:lumMod val="60000"/>
                        <a:lumOff val="40000"/>
                      </a:schemeClr>
                    </a:solidFill>
                  </a:tcPr>
                </a:tc>
                <a:tc>
                  <a:txBody>
                    <a:bodyPr/>
                    <a:lstStyle/>
                    <a:p>
                      <a:pPr algn="ctr"/>
                      <a:r>
                        <a:rPr lang="pt-PT" sz="1800" dirty="0"/>
                        <a:t>Se o driver for regulável</a:t>
                      </a:r>
                    </a:p>
                  </a:txBody>
                  <a:tcPr anchor="ctr"/>
                </a:tc>
                <a:tc>
                  <a:txBody>
                    <a:bodyPr/>
                    <a:lstStyle/>
                    <a:p>
                      <a:pPr algn="ctr"/>
                      <a:r>
                        <a:rPr lang="pt-PT" sz="1800" dirty="0"/>
                        <a:t>Se o driver for regulável</a:t>
                      </a: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797442" y="1414130"/>
            <a:ext cx="7687339" cy="400110"/>
          </a:xfrm>
          <a:prstGeom prst="rect">
            <a:avLst/>
          </a:prstGeom>
          <a:noFill/>
        </p:spPr>
        <p:txBody>
          <a:bodyPr wrap="square" rtlCol="0">
            <a:spAutoFit/>
          </a:bodyPr>
          <a:lstStyle/>
          <a:p>
            <a:r>
              <a:rPr lang="pt-PT" sz="2000" b="1" dirty="0"/>
              <a:t>Especificações de desempenho típicas</a:t>
            </a:r>
          </a:p>
        </p:txBody>
      </p:sp>
    </p:spTree>
    <p:extLst>
      <p:ext uri="{BB962C8B-B14F-4D97-AF65-F5344CB8AC3E}">
        <p14:creationId xmlns:p14="http://schemas.microsoft.com/office/powerpoint/2010/main" val="379779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1077617030"/>
              </p:ext>
            </p:extLst>
          </p:nvPr>
        </p:nvGraphicFramePr>
        <p:xfrm>
          <a:off x="593124" y="1260629"/>
          <a:ext cx="7772400" cy="4724868"/>
        </p:xfrm>
        <a:graphic>
          <a:graphicData uri="http://schemas.openxmlformats.org/drawingml/2006/table">
            <a:tbl>
              <a:tblPr firstRow="1" bandRow="1">
                <a:tableStyleId>{5940675A-B579-460E-94D1-54222C63F5DA}</a:tableStyleId>
              </a:tblPr>
              <a:tblGrid>
                <a:gridCol w="1242152">
                  <a:extLst>
                    <a:ext uri="{9D8B030D-6E8A-4147-A177-3AD203B41FA5}">
                      <a16:colId xmlns:a16="http://schemas.microsoft.com/office/drawing/2014/main" val="20000"/>
                    </a:ext>
                  </a:extLst>
                </a:gridCol>
                <a:gridCol w="6530248">
                  <a:extLst>
                    <a:ext uri="{9D8B030D-6E8A-4147-A177-3AD203B41FA5}">
                      <a16:colId xmlns:a16="http://schemas.microsoft.com/office/drawing/2014/main" val="20001"/>
                    </a:ext>
                  </a:extLst>
                </a:gridCol>
              </a:tblGrid>
              <a:tr h="2248690">
                <a:tc>
                  <a:txBody>
                    <a:bodyPr/>
                    <a:lstStyle/>
                    <a:p>
                      <a:pPr algn="ctr"/>
                      <a:r>
                        <a:rPr lang="pt-PT" sz="1800" b="1" dirty="0"/>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Tecnologia que pode ter eficiência </a:t>
                      </a:r>
                      <a:r>
                        <a:rPr lang="pt-PT" sz="1600" b="0" i="0" kern="1200" dirty="0" err="1">
                          <a:solidFill>
                            <a:schemeClr val="tx1"/>
                          </a:solidFill>
                          <a:effectLst/>
                          <a:latin typeface="+mn-lt"/>
                          <a:ea typeface="+mn-ea"/>
                          <a:cs typeface="+mn-cs"/>
                        </a:rPr>
                        <a:t>Classee</a:t>
                      </a:r>
                      <a:r>
                        <a:rPr lang="pt-PT" sz="1600" b="0" i="0" kern="1200" dirty="0">
                          <a:solidFill>
                            <a:schemeClr val="tx1"/>
                          </a:solidFill>
                          <a:effectLst/>
                          <a:latin typeface="+mn-lt"/>
                          <a:ea typeface="+mn-ea"/>
                          <a:cs typeface="+mn-cs"/>
                        </a:rPr>
                        <a:t> A +, A ++</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Os </a:t>
                      </a:r>
                      <a:r>
                        <a:rPr lang="pt-PT" sz="1600" b="0" i="0" kern="1200" dirty="0" err="1">
                          <a:solidFill>
                            <a:schemeClr val="tx1"/>
                          </a:solidFill>
                          <a:effectLst/>
                          <a:latin typeface="+mn-lt"/>
                          <a:ea typeface="+mn-ea"/>
                          <a:cs typeface="+mn-cs"/>
                        </a:rPr>
                        <a:t>LEDs</a:t>
                      </a:r>
                      <a:r>
                        <a:rPr lang="pt-PT" sz="1600" b="0" i="0" kern="1200" dirty="0">
                          <a:solidFill>
                            <a:schemeClr val="tx1"/>
                          </a:solidFill>
                          <a:effectLst/>
                          <a:latin typeface="+mn-lt"/>
                          <a:ea typeface="+mn-ea"/>
                          <a:cs typeface="+mn-cs"/>
                        </a:rPr>
                        <a:t> têm, de longe, a vida útil mais longa de todas as tecnologias de iluminação</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Menor custo de propriedade.</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Tecnologia extremamente flexível para fins estéticos e de controlo.</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Baixa temperatura quando em funcionamento evita qualquer possibilidade de queimar ao toque.</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Em comparação com </a:t>
                      </a:r>
                      <a:r>
                        <a:rPr lang="pt-PT" sz="1600" b="0" i="0" kern="1200" dirty="0" err="1">
                          <a:solidFill>
                            <a:schemeClr val="tx1"/>
                          </a:solidFill>
                          <a:effectLst/>
                          <a:latin typeface="+mn-lt"/>
                          <a:ea typeface="+mn-ea"/>
                          <a:cs typeface="+mn-cs"/>
                        </a:rPr>
                        <a:t>CFLs</a:t>
                      </a:r>
                      <a:r>
                        <a:rPr lang="pt-PT" sz="1600" b="0" i="0" kern="1200" dirty="0">
                          <a:solidFill>
                            <a:schemeClr val="tx1"/>
                          </a:solidFill>
                          <a:effectLst/>
                          <a:latin typeface="+mn-lt"/>
                          <a:ea typeface="+mn-ea"/>
                          <a:cs typeface="+mn-cs"/>
                        </a:rPr>
                        <a:t>, os </a:t>
                      </a:r>
                      <a:r>
                        <a:rPr lang="pt-PT" sz="1600" b="0" i="0" kern="1200" dirty="0" err="1">
                          <a:solidFill>
                            <a:schemeClr val="tx1"/>
                          </a:solidFill>
                          <a:effectLst/>
                          <a:latin typeface="+mn-lt"/>
                          <a:ea typeface="+mn-ea"/>
                          <a:cs typeface="+mn-cs"/>
                        </a:rPr>
                        <a:t>LEDs</a:t>
                      </a:r>
                      <a:r>
                        <a:rPr lang="pt-PT" sz="1600" b="0" i="0" kern="1200" dirty="0">
                          <a:solidFill>
                            <a:schemeClr val="tx1"/>
                          </a:solidFill>
                          <a:effectLst/>
                          <a:latin typeface="+mn-lt"/>
                          <a:ea typeface="+mn-ea"/>
                          <a:cs typeface="+mn-cs"/>
                        </a:rPr>
                        <a:t> resistem a muitos mais ciclos de comutação e acendem-se imediatamente.</a:t>
                      </a:r>
                      <a:endParaRPr lang="pt-PT" sz="1600" b="0" i="0" kern="1200" baseline="0" dirty="0">
                        <a:solidFill>
                          <a:schemeClr val="tx1"/>
                        </a:solidFill>
                        <a:effectLst/>
                        <a:latin typeface="+mn-lt"/>
                        <a:ea typeface="+mn-ea"/>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30108">
                <a:tc gridSpan="2">
                  <a:txBody>
                    <a:bodyPr/>
                    <a:lstStyle/>
                    <a:p>
                      <a:endParaRPr lang="pt-PT" sz="160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469054">
                <a:tc>
                  <a:txBody>
                    <a:bodyPr/>
                    <a:lstStyle/>
                    <a:p>
                      <a:pPr algn="ctr"/>
                      <a:r>
                        <a:rPr lang="pt-PT" sz="1800" b="1" dirty="0"/>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Seu custo inicial é um pouco maior do que as outras tecnologias (mas os preços estão cada vez mais baixos a cada ano) e, em geral, são compensados ​​pelo baixo consumo de eletricidade.</a:t>
                      </a:r>
                    </a:p>
                    <a:p>
                      <a:pPr marL="285750" indent="-285750">
                        <a:buFont typeface="Arial" panose="020B0604020202020204" pitchFamily="34" charset="0"/>
                        <a:buChar char="•"/>
                      </a:pPr>
                      <a:endParaRPr lang="pt-PT" sz="1600" b="0" i="0" kern="1200" dirty="0">
                        <a:solidFill>
                          <a:schemeClr val="tx1"/>
                        </a:solidFill>
                        <a:effectLst/>
                        <a:latin typeface="+mn-lt"/>
                        <a:ea typeface="+mn-ea"/>
                        <a:cs typeface="+mn-cs"/>
                      </a:endParaRP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Os </a:t>
                      </a:r>
                      <a:r>
                        <a:rPr lang="pt-PT" sz="1600" b="0" i="0" kern="1200" dirty="0" err="1">
                          <a:solidFill>
                            <a:schemeClr val="tx1"/>
                          </a:solidFill>
                          <a:effectLst/>
                          <a:latin typeface="+mn-lt"/>
                          <a:ea typeface="+mn-ea"/>
                          <a:cs typeface="+mn-cs"/>
                        </a:rPr>
                        <a:t>LEDs</a:t>
                      </a:r>
                      <a:r>
                        <a:rPr lang="pt-PT" sz="1600" b="0" i="0" kern="1200" dirty="0">
                          <a:solidFill>
                            <a:schemeClr val="tx1"/>
                          </a:solidFill>
                          <a:effectLst/>
                          <a:latin typeface="+mn-lt"/>
                          <a:ea typeface="+mn-ea"/>
                          <a:cs typeface="+mn-cs"/>
                        </a:rPr>
                        <a:t> são sensíveis à temperatura. A eficácia e a vida útil são fortemente reduzidas se as lâmpadas estiverem superaquecidas.</a:t>
                      </a:r>
                      <a:endParaRPr lang="en-US" sz="1600" b="0" i="0" kern="1200" dirty="0">
                        <a:solidFill>
                          <a:schemeClr val="tx1"/>
                        </a:solidFill>
                        <a:effectLst/>
                        <a:latin typeface="+mn-lt"/>
                        <a:ea typeface="+mn-ea"/>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err="1"/>
              <a:t>LEDs</a:t>
            </a:r>
            <a:endParaRPr lang="pt-PT" sz="2400" dirty="0"/>
          </a:p>
        </p:txBody>
      </p:sp>
      <p:pic>
        <p:nvPicPr>
          <p:cNvPr id="10" name="Picture 3">
            <a:extLst>
              <a:ext uri="{FF2B5EF4-FFF2-40B4-BE49-F238E27FC236}">
                <a16:creationId xmlns:a16="http://schemas.microsoft.com/office/drawing/2014/main" id="{7D99AF02-6313-4BA4-BFEC-D8B70FA353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382" y="3505434"/>
            <a:ext cx="1194104" cy="848442"/>
          </a:xfrm>
          <a:prstGeom prst="rect">
            <a:avLst/>
          </a:prstGeom>
        </p:spPr>
      </p:pic>
      <p:pic>
        <p:nvPicPr>
          <p:cNvPr id="11" name="Picture 4">
            <a:extLst>
              <a:ext uri="{FF2B5EF4-FFF2-40B4-BE49-F238E27FC236}">
                <a16:creationId xmlns:a16="http://schemas.microsoft.com/office/drawing/2014/main" id="{9EB995E3-10A2-4F78-9973-DD61228DA1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8454" y="3580030"/>
            <a:ext cx="748765" cy="637837"/>
          </a:xfrm>
          <a:prstGeom prst="rect">
            <a:avLst/>
          </a:prstGeom>
        </p:spPr>
      </p:pic>
      <p:pic>
        <p:nvPicPr>
          <p:cNvPr id="12" name="Picture 6">
            <a:extLst>
              <a:ext uri="{FF2B5EF4-FFF2-40B4-BE49-F238E27FC236}">
                <a16:creationId xmlns:a16="http://schemas.microsoft.com/office/drawing/2014/main" id="{87098478-1291-4283-BA90-598C4D09C2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5579" y="3498616"/>
            <a:ext cx="800666" cy="800666"/>
          </a:xfrm>
          <a:prstGeom prst="rect">
            <a:avLst/>
          </a:prstGeom>
        </p:spPr>
      </p:pic>
      <p:pic>
        <p:nvPicPr>
          <p:cNvPr id="13" name="Picture 7">
            <a:extLst>
              <a:ext uri="{FF2B5EF4-FFF2-40B4-BE49-F238E27FC236}">
                <a16:creationId xmlns:a16="http://schemas.microsoft.com/office/drawing/2014/main" id="{84491D5D-E322-407C-81E2-A93DD27409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53358" y="3499435"/>
            <a:ext cx="1115576" cy="799847"/>
          </a:xfrm>
          <a:prstGeom prst="rect">
            <a:avLst/>
          </a:prstGeom>
        </p:spPr>
      </p:pic>
      <p:pic>
        <p:nvPicPr>
          <p:cNvPr id="14" name="Picture 8">
            <a:extLst>
              <a:ext uri="{FF2B5EF4-FFF2-40B4-BE49-F238E27FC236}">
                <a16:creationId xmlns:a16="http://schemas.microsoft.com/office/drawing/2014/main" id="{176EC325-5CDF-456B-99DF-8CE60B5ED11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22228" y="3460962"/>
            <a:ext cx="1458162" cy="937390"/>
          </a:xfrm>
          <a:prstGeom prst="rect">
            <a:avLst/>
          </a:prstGeom>
        </p:spPr>
      </p:pic>
      <p:pic>
        <p:nvPicPr>
          <p:cNvPr id="15" name="Picture 2">
            <a:extLst>
              <a:ext uri="{FF2B5EF4-FFF2-40B4-BE49-F238E27FC236}">
                <a16:creationId xmlns:a16="http://schemas.microsoft.com/office/drawing/2014/main" id="{2EDCA7F5-F587-4CFD-9428-3A8E517D5F4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5159" y="3574936"/>
            <a:ext cx="1028245" cy="823415"/>
          </a:xfrm>
          <a:prstGeom prst="rect">
            <a:avLst/>
          </a:prstGeom>
        </p:spPr>
      </p:pic>
    </p:spTree>
    <p:extLst>
      <p:ext uri="{BB962C8B-B14F-4D97-AF65-F5344CB8AC3E}">
        <p14:creationId xmlns:p14="http://schemas.microsoft.com/office/powerpoint/2010/main" val="3771640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358346" y="1518766"/>
            <a:ext cx="8229600" cy="4208266"/>
          </a:xfrm>
        </p:spPr>
        <p:txBody>
          <a:bodyPr>
            <a:normAutofit/>
          </a:bodyPr>
          <a:lstStyle/>
          <a:p>
            <a:r>
              <a:rPr lang="en-US" sz="1800" b="1" dirty="0"/>
              <a:t>O que é </a:t>
            </a:r>
            <a:r>
              <a:rPr lang="en-US" sz="1800" b="1" dirty="0" err="1"/>
              <a:t>uma</a:t>
            </a:r>
            <a:r>
              <a:rPr lang="en-US" sz="1800" b="1" dirty="0"/>
              <a:t> </a:t>
            </a:r>
            <a:r>
              <a:rPr lang="en-US" sz="1800" b="1" dirty="0" err="1"/>
              <a:t>luminária</a:t>
            </a:r>
            <a:r>
              <a:rPr lang="en-US" sz="1800" b="1" dirty="0"/>
              <a:t>?</a:t>
            </a:r>
          </a:p>
          <a:p>
            <a:r>
              <a:rPr lang="pt-PT" sz="1800" dirty="0"/>
              <a:t>Uma luminária é um conjunto de iluminação elétrica completo, incluindo a(s) lâmpada(s), mecanismo para inserir ou segurar a(s) luz(</a:t>
            </a:r>
            <a:r>
              <a:rPr lang="pt-PT" sz="1800" dirty="0" err="1"/>
              <a:t>es</a:t>
            </a:r>
            <a:r>
              <a:rPr lang="pt-PT" sz="1800" dirty="0"/>
              <a:t>), cablagem, casquilhos e outros componentes de proteção / arranque.</a:t>
            </a:r>
          </a:p>
          <a:p>
            <a:endParaRPr lang="en-US" sz="1800" b="1" dirty="0"/>
          </a:p>
          <a:p>
            <a:endParaRPr lang="en-US" sz="1800" b="1" dirty="0"/>
          </a:p>
          <a:p>
            <a:r>
              <a:rPr lang="pt-PT" sz="1800" dirty="0"/>
              <a:t>Uma Luminária terá 5 funções específicas:</a:t>
            </a:r>
          </a:p>
          <a:p>
            <a:pPr marL="285750" indent="-285750">
              <a:buFont typeface="Wingdings" panose="05000000000000000000" pitchFamily="2" charset="2"/>
              <a:buChar char="ü"/>
            </a:pPr>
            <a:r>
              <a:rPr lang="pt-PT" sz="1800" dirty="0"/>
              <a:t>Mantém e protege a fonte;</a:t>
            </a:r>
          </a:p>
          <a:p>
            <a:pPr marL="285750" indent="-285750">
              <a:buFont typeface="Wingdings" panose="05000000000000000000" pitchFamily="2" charset="2"/>
              <a:buChar char="ü"/>
            </a:pPr>
            <a:r>
              <a:rPr lang="pt-PT" sz="1800" dirty="0"/>
              <a:t>Fornece uma conexão elétrica segura;</a:t>
            </a:r>
          </a:p>
          <a:p>
            <a:pPr marL="285750" indent="-285750">
              <a:buFont typeface="Wingdings" panose="05000000000000000000" pitchFamily="2" charset="2"/>
              <a:buChar char="ü"/>
            </a:pPr>
            <a:r>
              <a:rPr lang="pt-PT" sz="1800" dirty="0"/>
              <a:t>Permite a instalação apropriada;</a:t>
            </a:r>
          </a:p>
          <a:p>
            <a:pPr marL="285750" indent="-285750">
              <a:buFont typeface="Wingdings" panose="05000000000000000000" pitchFamily="2" charset="2"/>
              <a:buChar char="ü"/>
            </a:pPr>
            <a:r>
              <a:rPr lang="pt-PT" sz="1800" dirty="0"/>
              <a:t>Melhora a estética ou o estilo dentro do espaço;</a:t>
            </a:r>
          </a:p>
          <a:p>
            <a:pPr marL="285750" indent="-285750">
              <a:buFont typeface="Wingdings" panose="05000000000000000000" pitchFamily="2" charset="2"/>
              <a:buChar char="ü"/>
            </a:pPr>
            <a:r>
              <a:rPr lang="pt-PT" sz="1800" dirty="0"/>
              <a:t>Controla a distribuição da luz</a:t>
            </a:r>
            <a:endParaRPr lang="pt-PT" dirty="0"/>
          </a:p>
        </p:txBody>
      </p:sp>
      <p:sp>
        <p:nvSpPr>
          <p:cNvPr id="3" name="Título 2"/>
          <p:cNvSpPr>
            <a:spLocks noGrp="1"/>
          </p:cNvSpPr>
          <p:nvPr>
            <p:ph type="title"/>
          </p:nvPr>
        </p:nvSpPr>
        <p:spPr/>
        <p:txBody>
          <a:bodyPr>
            <a:normAutofit/>
          </a:bodyPr>
          <a:lstStyle/>
          <a:p>
            <a:r>
              <a:rPr lang="pt-PT" sz="2400" dirty="0"/>
              <a:t>2. Luminárias</a:t>
            </a:r>
          </a:p>
        </p:txBody>
      </p:sp>
      <p:grpSp>
        <p:nvGrpSpPr>
          <p:cNvPr id="4" name="Grupo 3"/>
          <p:cNvGrpSpPr/>
          <p:nvPr/>
        </p:nvGrpSpPr>
        <p:grpSpPr>
          <a:xfrm>
            <a:off x="5536948" y="2987608"/>
            <a:ext cx="3409343" cy="3215483"/>
            <a:chOff x="5364088" y="908720"/>
            <a:chExt cx="3968130" cy="3244434"/>
          </a:xfrm>
        </p:grpSpPr>
        <p:pic>
          <p:nvPicPr>
            <p:cNvPr id="5"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2410079"/>
              <a:ext cx="2619375" cy="1743075"/>
            </a:xfrm>
            <a:prstGeom prst="rect">
              <a:avLst/>
            </a:prstGeom>
          </p:spPr>
        </p:pic>
        <p:pic>
          <p:nvPicPr>
            <p:cNvPr id="6" name="Picture 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17643" y="1892747"/>
              <a:ext cx="2314575" cy="1981200"/>
            </a:xfrm>
            <a:prstGeom prst="rect">
              <a:avLst/>
            </a:prstGeom>
          </p:spPr>
        </p:pic>
        <p:pic>
          <p:nvPicPr>
            <p:cNvPr id="7" name="Picture 6"/>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803825" y="908720"/>
              <a:ext cx="2143125" cy="2143125"/>
            </a:xfrm>
            <a:prstGeom prst="rect">
              <a:avLst/>
            </a:prstGeom>
          </p:spPr>
        </p:pic>
      </p:grpSp>
    </p:spTree>
    <p:extLst>
      <p:ext uri="{BB962C8B-B14F-4D97-AF65-F5344CB8AC3E}">
        <p14:creationId xmlns:p14="http://schemas.microsoft.com/office/powerpoint/2010/main" val="2340137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192091" y="1697553"/>
            <a:ext cx="4529538" cy="4161772"/>
          </a:xfrm>
        </p:spPr>
        <p:txBody>
          <a:bodyPr>
            <a:normAutofit fontScale="92500" lnSpcReduction="10000"/>
          </a:bodyPr>
          <a:lstStyle/>
          <a:p>
            <a:r>
              <a:rPr lang="pt-PT" sz="1800" dirty="0"/>
              <a:t>Uma luminária tradicional inclui os seguintes componentes:</a:t>
            </a:r>
          </a:p>
          <a:p>
            <a:endParaRPr lang="pt-PT" sz="1800" dirty="0"/>
          </a:p>
          <a:p>
            <a:r>
              <a:rPr lang="pt-PT" sz="1800" dirty="0"/>
              <a:t>1. Encaixe que contém todas as peças e o balastro / driver, se não estiver diretamente integrado nas lâmpadas (normalmente é o caso das lâmpadas LED no setor terciário).</a:t>
            </a:r>
          </a:p>
          <a:p>
            <a:r>
              <a:rPr lang="pt-PT" sz="1800" dirty="0"/>
              <a:t>2. Refletor para direcionar a luz na direção desejada</a:t>
            </a:r>
          </a:p>
          <a:p>
            <a:r>
              <a:rPr lang="pt-PT" sz="1800" dirty="0"/>
              <a:t>3. Lâmpadas (também chamadas de fontes de luz) e seus respetivos suportes ou casquilhos da lâmpada</a:t>
            </a:r>
          </a:p>
          <a:p>
            <a:r>
              <a:rPr lang="pt-PT" sz="1800" dirty="0"/>
              <a:t>4. Proteção (lente, persiana ou similar) para reduzir o brilho de desconforto e também para controlar a distribuição da saída de luz</a:t>
            </a:r>
            <a:endParaRPr lang="pt-PT" dirty="0"/>
          </a:p>
        </p:txBody>
      </p:sp>
      <p:sp>
        <p:nvSpPr>
          <p:cNvPr id="3" name="Título 2"/>
          <p:cNvSpPr>
            <a:spLocks noGrp="1"/>
          </p:cNvSpPr>
          <p:nvPr>
            <p:ph type="title"/>
          </p:nvPr>
        </p:nvSpPr>
        <p:spPr/>
        <p:txBody>
          <a:bodyPr>
            <a:normAutofit/>
          </a:bodyPr>
          <a:lstStyle/>
          <a:p>
            <a:r>
              <a:rPr lang="pt-PT" sz="2400" dirty="0"/>
              <a:t>2. Luminárias</a:t>
            </a:r>
          </a:p>
        </p:txBody>
      </p:sp>
      <p:pic>
        <p:nvPicPr>
          <p:cNvPr id="5122"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2229" y="1996811"/>
            <a:ext cx="4161771" cy="4161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883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457200" y="1591203"/>
            <a:ext cx="8229600" cy="1916768"/>
          </a:xfrm>
        </p:spPr>
        <p:txBody>
          <a:bodyPr/>
          <a:lstStyle/>
          <a:p>
            <a:r>
              <a:rPr lang="pt-PT" sz="1600" b="1" dirty="0"/>
              <a:t>Porque existem variadas formas de </a:t>
            </a:r>
            <a:r>
              <a:rPr lang="pt-PT" sz="1800" b="1" dirty="0"/>
              <a:t>Luminárias?</a:t>
            </a:r>
          </a:p>
          <a:p>
            <a:pPr marL="285750" indent="-285750">
              <a:buFont typeface="Arial" panose="020B0604020202020204" pitchFamily="34" charset="0"/>
              <a:buChar char="•"/>
            </a:pPr>
            <a:r>
              <a:rPr lang="pt-PT" sz="1800" dirty="0"/>
              <a:t>Cada luminária é projetada para direcionar a luz para um local desejado, criando o ambiente visual necessário sem causar brilho ou desconforto. As Luminárias são adaptadas para muitas tarefas e ambientes diferentes.</a:t>
            </a:r>
          </a:p>
          <a:p>
            <a:pPr marL="285750" indent="-285750">
              <a:buFont typeface="Arial" panose="020B0604020202020204" pitchFamily="34" charset="0"/>
              <a:buChar char="•"/>
            </a:pPr>
            <a:r>
              <a:rPr lang="pt-PT" sz="1800" dirty="0"/>
              <a:t>Existem muitos tipos de Luminárias, opacas ou translúcidas e podem variar muito em relação ao tipo de fonte de luz que possuem.</a:t>
            </a:r>
            <a:endParaRPr lang="pt-PT" b="1" dirty="0"/>
          </a:p>
          <a:p>
            <a:endParaRPr lang="pt-PT" b="1" dirty="0"/>
          </a:p>
        </p:txBody>
      </p:sp>
      <p:sp>
        <p:nvSpPr>
          <p:cNvPr id="3" name="Título 2"/>
          <p:cNvSpPr>
            <a:spLocks noGrp="1"/>
          </p:cNvSpPr>
          <p:nvPr>
            <p:ph type="title"/>
          </p:nvPr>
        </p:nvSpPr>
        <p:spPr/>
        <p:txBody>
          <a:bodyPr>
            <a:normAutofit/>
          </a:bodyPr>
          <a:lstStyle/>
          <a:p>
            <a:r>
              <a:rPr lang="pt-PT" sz="2400" dirty="0"/>
              <a:t>2. Luminárias</a:t>
            </a:r>
          </a:p>
        </p:txBody>
      </p:sp>
      <p:pic>
        <p:nvPicPr>
          <p:cNvPr id="1026" name="Picture 2" descr="Indoor luminaires service sector">
            <a:extLst>
              <a:ext uri="{FF2B5EF4-FFF2-40B4-BE49-F238E27FC236}">
                <a16:creationId xmlns:a16="http://schemas.microsoft.com/office/drawing/2014/main" id="{59C2D5B7-E46E-41B5-89EE-4604DC8BC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4233" y="3507971"/>
            <a:ext cx="5472306" cy="283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282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p>
        </p:txBody>
      </p:sp>
      <mc:AlternateContent xmlns:mc="http://schemas.openxmlformats.org/markup-compatibility/2006">
        <mc:Choice xmlns:a14="http://schemas.microsoft.com/office/drawing/2010/main" Requires="a14">
          <p:sp>
            <p:nvSpPr>
              <p:cNvPr id="12" name="Rectangle 4"/>
              <p:cNvSpPr/>
              <p:nvPr/>
            </p:nvSpPr>
            <p:spPr>
              <a:xfrm>
                <a:off x="228600" y="2028826"/>
                <a:ext cx="7627450" cy="2573525"/>
              </a:xfrm>
              <a:prstGeom prst="rect">
                <a:avLst/>
              </a:prstGeom>
            </p:spPr>
            <p:txBody>
              <a:bodyPr wrap="square">
                <a:spAutoFit/>
              </a:bodyPr>
              <a:lstStyle/>
              <a:p>
                <a:pPr algn="just"/>
                <a:r>
                  <a:rPr lang="pt-PT" sz="1600" b="1" dirty="0"/>
                  <a:t>A eficiência da luminária </a:t>
                </a:r>
                <a:r>
                  <a:rPr lang="pt-PT" sz="1600" dirty="0"/>
                  <a:t>é fornecida por todos os fabricantes nas suas descrições técnicas e é referida como Light Output Ratio (LOR) da luminária.</a:t>
                </a:r>
                <a:r>
                  <a:rPr lang="en-US" sz="1600" dirty="0"/>
                  <a:t>	</a:t>
                </a:r>
                <a:r>
                  <a:rPr lang="en-US" sz="1600" dirty="0" err="1"/>
                  <a:t>Eficácia</a:t>
                </a:r>
                <a:r>
                  <a:rPr lang="en-US" sz="1600" dirty="0"/>
                  <a:t> é </a:t>
                </a:r>
                <a:r>
                  <a:rPr lang="en-US" sz="1600" dirty="0" err="1"/>
                  <a:t>afectada</a:t>
                </a:r>
                <a:r>
                  <a:rPr lang="en-US" sz="1600" dirty="0"/>
                  <a:t> </a:t>
                </a:r>
                <a:r>
                  <a:rPr lang="en-US" sz="1600" dirty="0" err="1"/>
                  <a:t>por</a:t>
                </a:r>
                <a:r>
                  <a:rPr lang="en-US" sz="1600" dirty="0"/>
                  <a:t> :</a:t>
                </a:r>
              </a:p>
              <a:p>
                <a:pPr marL="1657350" lvl="3" indent="-285750" algn="just">
                  <a:buFont typeface="Arial" panose="020B0604020202020204" pitchFamily="34" charset="0"/>
                  <a:buChar char="•"/>
                </a:pPr>
                <a:r>
                  <a:rPr lang="en-US" sz="1600" dirty="0"/>
                  <a:t>forma da </a:t>
                </a:r>
                <a:r>
                  <a:rPr lang="en-US" sz="1600" dirty="0" err="1"/>
                  <a:t>lãmpada</a:t>
                </a:r>
                <a:r>
                  <a:rPr lang="en-US" sz="1600" dirty="0"/>
                  <a:t>;</a:t>
                </a:r>
              </a:p>
              <a:p>
                <a:pPr marL="1657350" lvl="3" indent="-285750" algn="just">
                  <a:buFont typeface="Arial" panose="020B0604020202020204" pitchFamily="34" charset="0"/>
                  <a:buChar char="•"/>
                </a:pPr>
                <a:r>
                  <a:rPr lang="en-US" sz="1600" dirty="0" err="1"/>
                  <a:t>reflectância</a:t>
                </a:r>
                <a:r>
                  <a:rPr lang="en-US" sz="1600" dirty="0"/>
                  <a:t> dos </a:t>
                </a:r>
                <a:r>
                  <a:rPr lang="en-US" sz="1600" dirty="0" err="1"/>
                  <a:t>materiais</a:t>
                </a:r>
                <a:endParaRPr lang="en-US" sz="1600" dirty="0"/>
              </a:p>
              <a:p>
                <a:pPr marL="1657350" lvl="3" indent="-285750" algn="just">
                  <a:buFont typeface="Arial" panose="020B0604020202020204" pitchFamily="34" charset="0"/>
                  <a:buChar char="•"/>
                </a:pPr>
                <a:r>
                  <a:rPr lang="en-US" sz="1600" dirty="0" err="1"/>
                  <a:t>número</a:t>
                </a:r>
                <a:r>
                  <a:rPr lang="en-US" sz="1600" dirty="0"/>
                  <a:t> de </a:t>
                </a:r>
                <a:r>
                  <a:rPr lang="en-US" sz="1600" dirty="0" err="1"/>
                  <a:t>lâmpadas</a:t>
                </a:r>
                <a:r>
                  <a:rPr lang="en-US" sz="1600" dirty="0"/>
                  <a:t> que </a:t>
                </a:r>
                <a:r>
                  <a:rPr lang="en-US" sz="1600" dirty="0" err="1"/>
                  <a:t>compõem</a:t>
                </a:r>
                <a:r>
                  <a:rPr lang="en-US" sz="1600" dirty="0"/>
                  <a:t> a </a:t>
                </a:r>
                <a:r>
                  <a:rPr lang="en-US" sz="1600" dirty="0" err="1"/>
                  <a:t>luminária</a:t>
                </a:r>
                <a:endParaRPr lang="en-US" sz="1600" dirty="0"/>
              </a:p>
              <a:p>
                <a:pPr algn="just"/>
                <a:endParaRPr lang="en-US" sz="1600" dirty="0"/>
              </a:p>
              <a:p>
                <a:pPr algn="just"/>
                <a:r>
                  <a:rPr lang="en-US" sz="1600" b="1" dirty="0"/>
                  <a:t>LOR</a:t>
                </a:r>
                <a:r>
                  <a:rPr lang="en-US" sz="1600" dirty="0"/>
                  <a:t> é a </a:t>
                </a:r>
                <a:r>
                  <a:rPr lang="en-US" sz="1600" dirty="0" err="1"/>
                  <a:t>razão</a:t>
                </a:r>
                <a:r>
                  <a:rPr lang="en-US" sz="1600" dirty="0"/>
                  <a:t> da luz de </a:t>
                </a:r>
                <a:r>
                  <a:rPr lang="en-US" sz="1600" dirty="0" err="1"/>
                  <a:t>de</a:t>
                </a:r>
                <a:r>
                  <a:rPr lang="en-US" sz="1600" dirty="0"/>
                  <a:t> </a:t>
                </a:r>
                <a:r>
                  <a:rPr lang="en-US" sz="1600" dirty="0" err="1"/>
                  <a:t>saída</a:t>
                </a:r>
                <a:r>
                  <a:rPr lang="en-US" sz="1600" dirty="0"/>
                  <a:t> de </a:t>
                </a:r>
                <a:r>
                  <a:rPr lang="en-US" sz="1600" dirty="0" err="1"/>
                  <a:t>uma</a:t>
                </a:r>
                <a:r>
                  <a:rPr lang="en-US" sz="1600" dirty="0"/>
                  <a:t> </a:t>
                </a:r>
                <a:r>
                  <a:rPr lang="en-US" sz="1600" dirty="0" err="1"/>
                  <a:t>luminária</a:t>
                </a:r>
                <a:r>
                  <a:rPr lang="en-US" sz="1600" dirty="0"/>
                  <a:t> </a:t>
                </a:r>
                <a14:m>
                  <m:oMath xmlns:m="http://schemas.openxmlformats.org/officeDocument/2006/math">
                    <m:sSub>
                      <m:sSubPr>
                        <m:ctrlPr>
                          <a:rPr lang="pt-PT" sz="1600" i="1" smtClean="0">
                            <a:solidFill>
                              <a:schemeClr val="tx2"/>
                            </a:solidFill>
                            <a:latin typeface="Cambria Math" panose="02040503050406030204" pitchFamily="18" charset="0"/>
                          </a:rPr>
                        </m:ctrlPr>
                      </m:sSubPr>
                      <m:e>
                        <m:r>
                          <a:rPr lang="pt-PT" sz="1600" i="1">
                            <a:solidFill>
                              <a:schemeClr val="tx2"/>
                            </a:solidFill>
                            <a:latin typeface="Cambria Math"/>
                            <a:ea typeface="Cambria Math"/>
                          </a:rPr>
                          <m:t>∅</m:t>
                        </m:r>
                      </m:e>
                      <m:sub>
                        <m:r>
                          <a:rPr lang="pt-PT" sz="1600" i="1">
                            <a:solidFill>
                              <a:schemeClr val="tx2"/>
                            </a:solidFill>
                            <a:latin typeface="Cambria Math"/>
                          </a:rPr>
                          <m:t>𝑜𝑢</m:t>
                        </m:r>
                        <m:r>
                          <a:rPr lang="pt-PT" sz="1600" b="0" i="1" smtClean="0">
                            <a:solidFill>
                              <a:schemeClr val="tx2"/>
                            </a:solidFill>
                            <a:latin typeface="Cambria Math" panose="02040503050406030204" pitchFamily="18" charset="0"/>
                          </a:rPr>
                          <m:t>𝑡</m:t>
                        </m:r>
                        <m:r>
                          <a:rPr lang="pt-PT" sz="1600" b="0" i="1" smtClean="0">
                            <a:solidFill>
                              <a:schemeClr val="tx2"/>
                            </a:solidFill>
                            <a:latin typeface="Cambria Math" panose="02040503050406030204" pitchFamily="18" charset="0"/>
                          </a:rPr>
                          <m:t> </m:t>
                        </m:r>
                      </m:sub>
                    </m:sSub>
                  </m:oMath>
                </a14:m>
                <a:r>
                  <a:rPr lang="en-US" sz="1600" dirty="0"/>
                  <a:t>e a luz de </a:t>
                </a:r>
                <a:r>
                  <a:rPr lang="en-US" sz="1600" dirty="0" err="1"/>
                  <a:t>saída</a:t>
                </a:r>
                <a:r>
                  <a:rPr lang="en-US" sz="1600" dirty="0"/>
                  <a:t> de </a:t>
                </a:r>
                <a:r>
                  <a:rPr lang="en-US" sz="1600" dirty="0" err="1"/>
                  <a:t>todas</a:t>
                </a:r>
                <a:r>
                  <a:rPr lang="en-US" sz="1600" dirty="0"/>
                  <a:t> as </a:t>
                </a:r>
                <a:r>
                  <a:rPr lang="en-US" sz="1600" dirty="0" err="1"/>
                  <a:t>lãmpadas</a:t>
                </a:r>
                <a:r>
                  <a:rPr lang="en-US" sz="1600" dirty="0"/>
                  <a:t> </a:t>
                </a:r>
                <a:r>
                  <a:rPr lang="en-US" sz="1600" dirty="0" err="1"/>
                  <a:t>em</a:t>
                </a:r>
                <a:r>
                  <a:rPr lang="en-US" sz="1600" dirty="0"/>
                  <a:t> </a:t>
                </a:r>
                <a:r>
                  <a:rPr lang="en-US" sz="1600" dirty="0" err="1"/>
                  <a:t>separado</a:t>
                </a:r>
                <a:r>
                  <a:rPr lang="en-US" sz="1600" dirty="0"/>
                  <a:t> </a:t>
                </a:r>
                <a14:m>
                  <m:oMath xmlns:m="http://schemas.openxmlformats.org/officeDocument/2006/math">
                    <m:sSub>
                      <m:sSubPr>
                        <m:ctrlPr>
                          <a:rPr lang="pt-PT" sz="1600" i="1">
                            <a:solidFill>
                              <a:schemeClr val="tx2"/>
                            </a:solidFill>
                            <a:latin typeface="Cambria Math" panose="02040503050406030204" pitchFamily="18" charset="0"/>
                          </a:rPr>
                        </m:ctrlPr>
                      </m:sSubPr>
                      <m:e>
                        <m:r>
                          <a:rPr lang="pt-PT" sz="1600" i="1">
                            <a:solidFill>
                              <a:schemeClr val="tx2"/>
                            </a:solidFill>
                            <a:latin typeface="Cambria Math"/>
                            <a:ea typeface="Cambria Math"/>
                          </a:rPr>
                          <m:t>∅</m:t>
                        </m:r>
                      </m:e>
                      <m:sub>
                        <m:r>
                          <a:rPr lang="pt-PT" sz="1600" i="1">
                            <a:solidFill>
                              <a:schemeClr val="tx2"/>
                            </a:solidFill>
                            <a:latin typeface="Cambria Math"/>
                          </a:rPr>
                          <m:t> </m:t>
                        </m:r>
                        <m:r>
                          <a:rPr lang="pt-PT" sz="1600" i="1">
                            <a:solidFill>
                              <a:schemeClr val="tx2"/>
                            </a:solidFill>
                            <a:latin typeface="Cambria Math"/>
                          </a:rPr>
                          <m:t>𝑙𝑎𝑚𝑝𝑠</m:t>
                        </m:r>
                      </m:sub>
                    </m:sSub>
                  </m:oMath>
                </a14:m>
                <a:r>
                  <a:rPr lang="en-US" sz="1600" dirty="0"/>
                  <a:t> que a luminaria </a:t>
                </a:r>
                <a:r>
                  <a:rPr lang="en-US" sz="1600" dirty="0" err="1"/>
                  <a:t>contém</a:t>
                </a:r>
                <a:r>
                  <a:rPr lang="en-US" sz="1600" dirty="0"/>
                  <a:t>. </a:t>
                </a:r>
                <a:r>
                  <a:rPr lang="pt-PT" sz="1600" dirty="0"/>
                  <a:t>Escolha a luminária com a maior relação de saída de luz.</a:t>
                </a:r>
              </a:p>
            </p:txBody>
          </p:sp>
        </mc:Choice>
        <mc:Fallback>
          <p:sp>
            <p:nvSpPr>
              <p:cNvPr id="12" name="Rectangle 4"/>
              <p:cNvSpPr>
                <a:spLocks noRot="1" noChangeAspect="1" noMove="1" noResize="1" noEditPoints="1" noAdjustHandles="1" noChangeArrowheads="1" noChangeShapeType="1" noTextEdit="1"/>
              </p:cNvSpPr>
              <p:nvPr/>
            </p:nvSpPr>
            <p:spPr>
              <a:xfrm>
                <a:off x="228600" y="2028826"/>
                <a:ext cx="7627450" cy="2573525"/>
              </a:xfrm>
              <a:prstGeom prst="rect">
                <a:avLst/>
              </a:prstGeom>
              <a:blipFill>
                <a:blip r:embed="rId3"/>
                <a:stretch>
                  <a:fillRect l="-480" t="-711" r="-400" b="-2370"/>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13" name="TextBox 6"/>
              <p:cNvSpPr txBox="1"/>
              <p:nvPr/>
            </p:nvSpPr>
            <p:spPr>
              <a:xfrm>
                <a:off x="2776973" y="4752460"/>
                <a:ext cx="3191341" cy="70577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i="1" smtClean="0">
                          <a:solidFill>
                            <a:schemeClr val="tx2"/>
                          </a:solidFill>
                          <a:latin typeface="Cambria Math"/>
                        </a:rPr>
                        <m:t>𝐿𝑂𝑅</m:t>
                      </m:r>
                      <m:r>
                        <a:rPr lang="pt-PT" i="1" smtClean="0">
                          <a:solidFill>
                            <a:schemeClr val="tx2"/>
                          </a:solidFill>
                          <a:latin typeface="Cambria Math"/>
                        </a:rPr>
                        <m:t>=</m:t>
                      </m:r>
                      <m:f>
                        <m:fPr>
                          <m:ctrlPr>
                            <a:rPr lang="pt-PT" i="1">
                              <a:solidFill>
                                <a:schemeClr val="tx2"/>
                              </a:solidFill>
                              <a:latin typeface="Cambria Math" panose="02040503050406030204" pitchFamily="18" charset="0"/>
                            </a:rPr>
                          </m:ctrlPr>
                        </m:fPr>
                        <m:num>
                          <m:sSub>
                            <m:sSubPr>
                              <m:ctrlPr>
                                <a:rPr lang="pt-PT" i="1">
                                  <a:solidFill>
                                    <a:schemeClr val="tx2"/>
                                  </a:solidFill>
                                  <a:latin typeface="Cambria Math" panose="02040503050406030204" pitchFamily="18" charset="0"/>
                                </a:rPr>
                              </m:ctrlPr>
                            </m:sSubPr>
                            <m:e>
                              <m:r>
                                <a:rPr lang="pt-PT" i="1">
                                  <a:solidFill>
                                    <a:schemeClr val="tx2"/>
                                  </a:solidFill>
                                  <a:latin typeface="Cambria Math"/>
                                  <a:ea typeface="Cambria Math"/>
                                </a:rPr>
                                <m:t>∅</m:t>
                              </m:r>
                            </m:e>
                            <m:sub>
                              <m:r>
                                <a:rPr lang="pt-PT" i="1">
                                  <a:solidFill>
                                    <a:schemeClr val="tx2"/>
                                  </a:solidFill>
                                  <a:latin typeface="Cambria Math"/>
                                </a:rPr>
                                <m:t>𝑜𝑢𝑡</m:t>
                              </m:r>
                              <m:r>
                                <a:rPr lang="pt-PT" i="1">
                                  <a:solidFill>
                                    <a:schemeClr val="tx2"/>
                                  </a:solidFill>
                                  <a:latin typeface="Cambria Math"/>
                                </a:rPr>
                                <m:t> </m:t>
                              </m:r>
                              <m:r>
                                <a:rPr lang="pt-PT" i="1">
                                  <a:solidFill>
                                    <a:schemeClr val="tx2"/>
                                  </a:solidFill>
                                  <a:latin typeface="Cambria Math"/>
                                </a:rPr>
                                <m:t>𝑜𝑓</m:t>
                              </m:r>
                              <m:r>
                                <a:rPr lang="pt-PT" i="1">
                                  <a:solidFill>
                                    <a:schemeClr val="tx2"/>
                                  </a:solidFill>
                                  <a:latin typeface="Cambria Math"/>
                                </a:rPr>
                                <m:t> </m:t>
                              </m:r>
                              <m:r>
                                <a:rPr lang="pt-PT" i="1">
                                  <a:solidFill>
                                    <a:schemeClr val="tx2"/>
                                  </a:solidFill>
                                  <a:latin typeface="Cambria Math"/>
                                </a:rPr>
                                <m:t>𝑡h𝑒</m:t>
                              </m:r>
                              <m:r>
                                <a:rPr lang="pt-PT" i="1">
                                  <a:solidFill>
                                    <a:schemeClr val="tx2"/>
                                  </a:solidFill>
                                  <a:latin typeface="Cambria Math"/>
                                </a:rPr>
                                <m:t> </m:t>
                              </m:r>
                              <m:r>
                                <a:rPr lang="pt-PT" i="1">
                                  <a:solidFill>
                                    <a:schemeClr val="tx2"/>
                                  </a:solidFill>
                                  <a:latin typeface="Cambria Math"/>
                                </a:rPr>
                                <m:t>𝑙𝑢𝑚𝑖𝑛𝑎𝑖𝑟𝑒</m:t>
                              </m:r>
                            </m:sub>
                          </m:sSub>
                        </m:num>
                        <m:den>
                          <m:sSub>
                            <m:sSubPr>
                              <m:ctrlPr>
                                <a:rPr lang="pt-PT" i="1" smtClean="0">
                                  <a:solidFill>
                                    <a:schemeClr val="tx2"/>
                                  </a:solidFill>
                                  <a:latin typeface="Cambria Math" panose="02040503050406030204" pitchFamily="18" charset="0"/>
                                </a:rPr>
                              </m:ctrlPr>
                            </m:sSubPr>
                            <m:e>
                              <m:r>
                                <a:rPr lang="pt-PT" i="1">
                                  <a:solidFill>
                                    <a:schemeClr val="tx2"/>
                                  </a:solidFill>
                                  <a:latin typeface="Cambria Math"/>
                                  <a:ea typeface="Cambria Math"/>
                                </a:rPr>
                                <m:t>∅</m:t>
                              </m:r>
                            </m:e>
                            <m:sub>
                              <m:r>
                                <a:rPr lang="pt-PT" i="1">
                                  <a:solidFill>
                                    <a:schemeClr val="tx2"/>
                                  </a:solidFill>
                                  <a:latin typeface="Cambria Math"/>
                                </a:rPr>
                                <m:t>𝑙𝑎𝑚𝑝</m:t>
                              </m:r>
                              <m:r>
                                <a:rPr lang="pt-PT" b="0" i="1" smtClean="0">
                                  <a:solidFill>
                                    <a:schemeClr val="tx2"/>
                                  </a:solidFill>
                                  <a:latin typeface="Cambria Math" panose="02040503050406030204" pitchFamily="18" charset="0"/>
                                </a:rPr>
                                <m:t>𝑠</m:t>
                              </m:r>
                            </m:sub>
                          </m:sSub>
                        </m:den>
                      </m:f>
                    </m:oMath>
                  </m:oMathPara>
                </a14:m>
                <a:endParaRPr lang="pt-PT" dirty="0">
                  <a:solidFill>
                    <a:schemeClr val="tx2"/>
                  </a:solidFill>
                </a:endParaRPr>
              </a:p>
            </p:txBody>
          </p:sp>
        </mc:Choice>
        <mc:Fallback xmlns="">
          <p:sp>
            <p:nvSpPr>
              <p:cNvPr id="13" name="TextBox 6"/>
              <p:cNvSpPr txBox="1">
                <a:spLocks noRot="1" noChangeAspect="1" noMove="1" noResize="1" noEditPoints="1" noAdjustHandles="1" noChangeArrowheads="1" noChangeShapeType="1" noTextEdit="1"/>
              </p:cNvSpPr>
              <p:nvPr/>
            </p:nvSpPr>
            <p:spPr>
              <a:xfrm>
                <a:off x="2776973" y="4752460"/>
                <a:ext cx="3191341" cy="705771"/>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51708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82632" y="2603836"/>
            <a:ext cx="6193414" cy="2948589"/>
          </a:xfrm>
          <a:prstGeom prst="rect">
            <a:avLst/>
          </a:prstGeom>
        </p:spPr>
      </p:pic>
      <p:sp>
        <p:nvSpPr>
          <p:cNvPr id="3" name="Título 2"/>
          <p:cNvSpPr>
            <a:spLocks noGrp="1"/>
          </p:cNvSpPr>
          <p:nvPr>
            <p:ph type="title"/>
          </p:nvPr>
        </p:nvSpPr>
        <p:spPr/>
        <p:txBody>
          <a:bodyPr>
            <a:normAutofit/>
          </a:bodyPr>
          <a:lstStyle/>
          <a:p>
            <a:r>
              <a:rPr lang="pt-PT" sz="2400" dirty="0"/>
              <a:t>2. Luminárias</a:t>
            </a:r>
          </a:p>
        </p:txBody>
      </p:sp>
      <p:sp>
        <p:nvSpPr>
          <p:cNvPr id="6" name="Rectangle 14"/>
          <p:cNvSpPr/>
          <p:nvPr/>
        </p:nvSpPr>
        <p:spPr>
          <a:xfrm>
            <a:off x="681782" y="1526618"/>
            <a:ext cx="6713050" cy="1323439"/>
          </a:xfrm>
          <a:prstGeom prst="rect">
            <a:avLst/>
          </a:prstGeom>
        </p:spPr>
        <p:txBody>
          <a:bodyPr wrap="square">
            <a:spAutoFit/>
          </a:bodyPr>
          <a:lstStyle/>
          <a:p>
            <a:r>
              <a:rPr lang="pt-PT" sz="1600" b="1" dirty="0"/>
              <a:t>O fator de eficácia da luminária (LEF), </a:t>
            </a:r>
            <a:r>
              <a:rPr lang="pt-PT" sz="1600" dirty="0"/>
              <a:t>também conhecido como razão de eficácia da luminária, mede a saída de lúmen de um acessório como uma função da potência de entrada, possibilitando comparações entre dispositivos elétricos. Quanto maior a LEF, mais eficiente é a luminária.</a:t>
            </a:r>
          </a:p>
        </p:txBody>
      </p:sp>
      <mc:AlternateContent xmlns:mc="http://schemas.openxmlformats.org/markup-compatibility/2006" xmlns:a14="http://schemas.microsoft.com/office/drawing/2010/main">
        <mc:Choice Requires="a14">
          <p:sp>
            <p:nvSpPr>
              <p:cNvPr id="7" name="TextBox 15"/>
              <p:cNvSpPr txBox="1"/>
              <p:nvPr/>
            </p:nvSpPr>
            <p:spPr>
              <a:xfrm>
                <a:off x="5242409" y="4769639"/>
                <a:ext cx="3078631" cy="60971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sz="1600" i="1" smtClean="0">
                          <a:solidFill>
                            <a:schemeClr val="tx2"/>
                          </a:solidFill>
                          <a:latin typeface="Cambria Math"/>
                        </a:rPr>
                        <m:t>𝐿𝐸𝐹</m:t>
                      </m:r>
                      <m:r>
                        <a:rPr lang="pt-PT" sz="1600" i="1" smtClean="0">
                          <a:solidFill>
                            <a:schemeClr val="tx2"/>
                          </a:solidFill>
                          <a:latin typeface="Cambria Math"/>
                        </a:rPr>
                        <m:t>=</m:t>
                      </m:r>
                      <m:f>
                        <m:fPr>
                          <m:ctrlPr>
                            <a:rPr lang="pt-PT" sz="1600" i="1">
                              <a:solidFill>
                                <a:schemeClr val="tx2"/>
                              </a:solidFill>
                              <a:latin typeface="Cambria Math" panose="02040503050406030204" pitchFamily="18" charset="0"/>
                            </a:rPr>
                          </m:ctrlPr>
                        </m:fPr>
                        <m:num>
                          <m:r>
                            <a:rPr lang="pt-PT" sz="1600" i="1">
                              <a:solidFill>
                                <a:schemeClr val="tx2"/>
                              </a:solidFill>
                              <a:latin typeface="Cambria Math"/>
                            </a:rPr>
                            <m:t>𝐿𝑂𝑅</m:t>
                          </m:r>
                          <m:r>
                            <a:rPr lang="pt-PT" sz="1600" i="1">
                              <a:solidFill>
                                <a:schemeClr val="tx2"/>
                              </a:solidFill>
                              <a:latin typeface="Cambria Math"/>
                              <a:ea typeface="Cambria Math"/>
                            </a:rPr>
                            <m:t>×</m:t>
                          </m:r>
                          <m:sSub>
                            <m:sSubPr>
                              <m:ctrlPr>
                                <a:rPr lang="pt-PT" sz="1600" i="1">
                                  <a:solidFill>
                                    <a:schemeClr val="tx2"/>
                                  </a:solidFill>
                                  <a:latin typeface="Cambria Math" panose="02040503050406030204" pitchFamily="18" charset="0"/>
                                  <a:ea typeface="Cambria Math"/>
                                </a:rPr>
                              </m:ctrlPr>
                            </m:sSubPr>
                            <m:e>
                              <m:r>
                                <a:rPr lang="pt-PT" sz="1600" i="1">
                                  <a:solidFill>
                                    <a:schemeClr val="tx2"/>
                                  </a:solidFill>
                                  <a:latin typeface="Cambria Math"/>
                                  <a:ea typeface="Cambria Math"/>
                                </a:rPr>
                                <m:t>∅</m:t>
                              </m:r>
                            </m:e>
                            <m:sub>
                              <m:r>
                                <a:rPr lang="pt-PT" sz="1600" i="1">
                                  <a:solidFill>
                                    <a:schemeClr val="tx2"/>
                                  </a:solidFill>
                                  <a:latin typeface="Cambria Math"/>
                                  <a:ea typeface="Cambria Math"/>
                                </a:rPr>
                                <m:t>𝑙𝑎𝑚𝑝</m:t>
                              </m:r>
                              <m:r>
                                <a:rPr lang="pt-PT" sz="1600" b="0" i="1" smtClean="0">
                                  <a:solidFill>
                                    <a:schemeClr val="tx2"/>
                                  </a:solidFill>
                                  <a:latin typeface="Cambria Math" panose="02040503050406030204" pitchFamily="18" charset="0"/>
                                  <a:ea typeface="Cambria Math"/>
                                </a:rPr>
                                <m:t>𝑠</m:t>
                              </m:r>
                            </m:sub>
                          </m:sSub>
                          <m:r>
                            <a:rPr lang="pt-PT" sz="1600" i="1">
                              <a:solidFill>
                                <a:schemeClr val="tx2"/>
                              </a:solidFill>
                              <a:latin typeface="Cambria Math"/>
                              <a:ea typeface="Cambria Math"/>
                            </a:rPr>
                            <m:t>×</m:t>
                          </m:r>
                          <m:r>
                            <a:rPr lang="en-GB" sz="1600" b="0" i="1" smtClean="0">
                              <a:solidFill>
                                <a:schemeClr val="tx2"/>
                              </a:solidFill>
                              <a:latin typeface="Cambria Math" panose="02040503050406030204" pitchFamily="18" charset="0"/>
                              <a:ea typeface="Cambria Math"/>
                            </a:rPr>
                            <m:t> </m:t>
                          </m:r>
                          <m:sSub>
                            <m:sSubPr>
                              <m:ctrlPr>
                                <a:rPr lang="el-GR" sz="1600" b="0" i="1" smtClean="0">
                                  <a:solidFill>
                                    <a:schemeClr val="tx2"/>
                                  </a:solidFill>
                                  <a:latin typeface="Cambria Math" panose="02040503050406030204" pitchFamily="18" charset="0"/>
                                  <a:ea typeface="Cambria Math"/>
                                </a:rPr>
                              </m:ctrlPr>
                            </m:sSubPr>
                            <m:e>
                              <m:r>
                                <m:rPr>
                                  <m:sty m:val="p"/>
                                </m:rPr>
                                <a:rPr lang="el-GR" sz="1600" i="1">
                                  <a:solidFill>
                                    <a:schemeClr val="tx2"/>
                                  </a:solidFill>
                                  <a:latin typeface="Cambria Math" panose="02040503050406030204" pitchFamily="18" charset="0"/>
                                  <a:ea typeface="Cambria Math"/>
                                </a:rPr>
                                <m:t>η</m:t>
                              </m:r>
                            </m:e>
                            <m:sub>
                              <m:r>
                                <a:rPr lang="en-GB" sz="1600" b="0" i="1" smtClean="0">
                                  <a:solidFill>
                                    <a:schemeClr val="tx2"/>
                                  </a:solidFill>
                                  <a:latin typeface="Cambria Math" panose="02040503050406030204" pitchFamily="18" charset="0"/>
                                  <a:ea typeface="Cambria Math"/>
                                </a:rPr>
                                <m:t>𝑑𝑟𝑖𝑣𝑒𝑟</m:t>
                              </m:r>
                            </m:sub>
                          </m:sSub>
                        </m:num>
                        <m:den>
                          <m:sSub>
                            <m:sSubPr>
                              <m:ctrlPr>
                                <a:rPr lang="pt-PT" sz="1600" i="1">
                                  <a:solidFill>
                                    <a:schemeClr val="tx2"/>
                                  </a:solidFill>
                                  <a:latin typeface="Cambria Math" panose="02040503050406030204" pitchFamily="18" charset="0"/>
                                </a:rPr>
                              </m:ctrlPr>
                            </m:sSubPr>
                            <m:e>
                              <m:r>
                                <a:rPr lang="pt-PT" sz="1600" i="1">
                                  <a:solidFill>
                                    <a:schemeClr val="tx2"/>
                                  </a:solidFill>
                                  <a:latin typeface="Cambria Math"/>
                                  <a:ea typeface="Cambria Math"/>
                                </a:rPr>
                                <m:t>𝑃</m:t>
                              </m:r>
                            </m:e>
                            <m:sub>
                              <m:r>
                                <a:rPr lang="pt-PT" sz="1600" i="1">
                                  <a:solidFill>
                                    <a:schemeClr val="tx2"/>
                                  </a:solidFill>
                                  <a:latin typeface="Cambria Math"/>
                                </a:rPr>
                                <m:t>𝑖𝑛</m:t>
                              </m:r>
                            </m:sub>
                          </m:sSub>
                        </m:den>
                      </m:f>
                    </m:oMath>
                  </m:oMathPara>
                </a14:m>
                <a:endParaRPr lang="pt-PT" sz="1600" dirty="0">
                  <a:solidFill>
                    <a:schemeClr val="tx2"/>
                  </a:solidFill>
                </a:endParaRPr>
              </a:p>
            </p:txBody>
          </p:sp>
        </mc:Choice>
        <mc:Fallback xmlns="">
          <p:sp>
            <p:nvSpPr>
              <p:cNvPr id="7" name="TextBox 15"/>
              <p:cNvSpPr txBox="1">
                <a:spLocks noRot="1" noChangeAspect="1" noMove="1" noResize="1" noEditPoints="1" noAdjustHandles="1" noChangeArrowheads="1" noChangeShapeType="1" noTextEdit="1"/>
              </p:cNvSpPr>
              <p:nvPr/>
            </p:nvSpPr>
            <p:spPr>
              <a:xfrm>
                <a:off x="5242409" y="4769639"/>
                <a:ext cx="3078631" cy="609719"/>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 name="TextBox 1"/>
              <p:cNvSpPr txBox="1"/>
              <p:nvPr/>
            </p:nvSpPr>
            <p:spPr>
              <a:xfrm>
                <a:off x="4806018" y="5743513"/>
                <a:ext cx="3770584" cy="369332"/>
              </a:xfrm>
              <a:prstGeom prst="rect">
                <a:avLst/>
              </a:prstGeom>
              <a:noFill/>
            </p:spPr>
            <p:txBody>
              <a:bodyPr wrap="none" rtlCol="0">
                <a:spAutoFit/>
              </a:bodyPr>
              <a:lstStyle/>
              <a:p>
                <a14:m>
                  <m:oMath xmlns:m="http://schemas.openxmlformats.org/officeDocument/2006/math">
                    <m:r>
                      <m:rPr>
                        <m:sty m:val="p"/>
                      </m:rPr>
                      <a:rPr lang="el-GR" i="1" smtClean="0">
                        <a:solidFill>
                          <a:schemeClr val="tx2"/>
                        </a:solidFill>
                        <a:latin typeface="Cambria Math" panose="02040503050406030204" pitchFamily="18" charset="0"/>
                        <a:ea typeface="Cambria Math"/>
                      </a:rPr>
                      <m:t>η</m:t>
                    </m:r>
                  </m:oMath>
                </a14:m>
                <a:r>
                  <a:rPr lang="en-US" baseline="-25000" dirty="0"/>
                  <a:t>driver </a:t>
                </a:r>
                <a:r>
                  <a:rPr lang="en-US" dirty="0"/>
                  <a:t>- </a:t>
                </a:r>
                <a:r>
                  <a:rPr lang="en-US" sz="1400" dirty="0" err="1"/>
                  <a:t>Rendimento</a:t>
                </a:r>
                <a:r>
                  <a:rPr lang="en-US" sz="1400" dirty="0"/>
                  <a:t> do </a:t>
                </a:r>
                <a:r>
                  <a:rPr lang="en-US" sz="1400" dirty="0" err="1"/>
                  <a:t>balastro</a:t>
                </a:r>
                <a:r>
                  <a:rPr lang="en-US" sz="1400" dirty="0"/>
                  <a:t> </a:t>
                </a:r>
                <a:r>
                  <a:rPr lang="en-US" sz="1400" dirty="0" err="1"/>
                  <a:t>ou</a:t>
                </a:r>
                <a:r>
                  <a:rPr lang="en-US" sz="1400" dirty="0"/>
                  <a:t> do driver</a:t>
                </a:r>
              </a:p>
            </p:txBody>
          </p:sp>
        </mc:Choice>
        <mc:Fallback>
          <p:sp>
            <p:nvSpPr>
              <p:cNvPr id="2" name="TextBox 1"/>
              <p:cNvSpPr txBox="1">
                <a:spLocks noRot="1" noChangeAspect="1" noMove="1" noResize="1" noEditPoints="1" noAdjustHandles="1" noChangeArrowheads="1" noChangeShapeType="1" noTextEdit="1"/>
              </p:cNvSpPr>
              <p:nvPr/>
            </p:nvSpPr>
            <p:spPr>
              <a:xfrm>
                <a:off x="4806018" y="5743513"/>
                <a:ext cx="3770584" cy="369332"/>
              </a:xfrm>
              <a:prstGeom prst="rect">
                <a:avLst/>
              </a:prstGeom>
              <a:blipFill>
                <a:blip r:embed="rId5"/>
                <a:stretch>
                  <a:fillRect t="-8197" b="-24590"/>
                </a:stretch>
              </a:blipFill>
            </p:spPr>
            <p:txBody>
              <a:bodyPr/>
              <a:lstStyle/>
              <a:p>
                <a:r>
                  <a:rPr lang="pt-PT">
                    <a:noFill/>
                  </a:rPr>
                  <a:t> </a:t>
                </a:r>
              </a:p>
            </p:txBody>
          </p:sp>
        </mc:Fallback>
      </mc:AlternateContent>
    </p:spTree>
    <p:extLst>
      <p:ext uri="{BB962C8B-B14F-4D97-AF65-F5344CB8AC3E}">
        <p14:creationId xmlns:p14="http://schemas.microsoft.com/office/powerpoint/2010/main" val="19087586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p>
        </p:txBody>
      </p:sp>
      <p:sp>
        <p:nvSpPr>
          <p:cNvPr id="4" name="Rectangle 6"/>
          <p:cNvSpPr/>
          <p:nvPr/>
        </p:nvSpPr>
        <p:spPr>
          <a:xfrm>
            <a:off x="457200" y="1856851"/>
            <a:ext cx="4353819" cy="2308324"/>
          </a:xfrm>
          <a:prstGeom prst="rect">
            <a:avLst/>
          </a:prstGeom>
        </p:spPr>
        <p:txBody>
          <a:bodyPr wrap="square">
            <a:spAutoFit/>
          </a:bodyPr>
          <a:lstStyle/>
          <a:p>
            <a:pPr marL="285750" indent="-285750" algn="just">
              <a:buFont typeface="Arial" panose="020B0604020202020204" pitchFamily="34" charset="0"/>
              <a:buChar char="•"/>
            </a:pPr>
            <a:r>
              <a:rPr lang="pt-PT" sz="1600" dirty="0"/>
              <a:t>As Luminárias são frequentemente vendidas com lâmpadas incorporadas.</a:t>
            </a:r>
          </a:p>
          <a:p>
            <a:pPr marL="285750" indent="-285750" algn="just">
              <a:buFont typeface="Arial" panose="020B0604020202020204" pitchFamily="34" charset="0"/>
              <a:buChar char="•"/>
            </a:pPr>
            <a:r>
              <a:rPr lang="pt-PT" sz="1600" dirty="0"/>
              <a:t>O comprador deve ser informado sobre a compatibilidade da luminária com a eficiência das lâmpadas que podem ser utilizadas na luminária.</a:t>
            </a:r>
          </a:p>
          <a:p>
            <a:pPr marL="285750" indent="-285750" algn="just">
              <a:buFont typeface="Arial" panose="020B0604020202020204" pitchFamily="34" charset="0"/>
              <a:buChar char="•"/>
            </a:pPr>
            <a:r>
              <a:rPr lang="pt-PT" sz="1600" dirty="0"/>
              <a:t>É importante ressaltar que o rótulo da Luminárias não se refere à eficiência da luminária.</a:t>
            </a:r>
            <a:endParaRPr lang="pt-PT" sz="1275" dirty="0"/>
          </a:p>
        </p:txBody>
      </p:sp>
      <p:pic>
        <p:nvPicPr>
          <p:cNvPr id="5" name="Imagem 4"/>
          <p:cNvPicPr>
            <a:picLocks noChangeAspect="1"/>
          </p:cNvPicPr>
          <p:nvPr/>
        </p:nvPicPr>
        <p:blipFill>
          <a:blip r:embed="rId3"/>
          <a:stretch>
            <a:fillRect/>
          </a:stretch>
        </p:blipFill>
        <p:spPr>
          <a:xfrm>
            <a:off x="5274623" y="1856851"/>
            <a:ext cx="2641024" cy="1777538"/>
          </a:xfrm>
          <a:prstGeom prst="rect">
            <a:avLst/>
          </a:prstGeom>
        </p:spPr>
      </p:pic>
      <p:pic>
        <p:nvPicPr>
          <p:cNvPr id="6" name="Imagem 5"/>
          <p:cNvPicPr>
            <a:picLocks noChangeAspect="1"/>
          </p:cNvPicPr>
          <p:nvPr/>
        </p:nvPicPr>
        <p:blipFill>
          <a:blip r:embed="rId4"/>
          <a:stretch>
            <a:fillRect/>
          </a:stretch>
        </p:blipFill>
        <p:spPr>
          <a:xfrm>
            <a:off x="5258504" y="4005906"/>
            <a:ext cx="2657143" cy="2035715"/>
          </a:xfrm>
          <a:prstGeom prst="rect">
            <a:avLst/>
          </a:prstGeom>
        </p:spPr>
      </p:pic>
    </p:spTree>
    <p:extLst>
      <p:ext uri="{BB962C8B-B14F-4D97-AF65-F5344CB8AC3E}">
        <p14:creationId xmlns:p14="http://schemas.microsoft.com/office/powerpoint/2010/main" val="62983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Tipos de Lâmpadas</a:t>
            </a:r>
          </a:p>
        </p:txBody>
      </p:sp>
      <p:graphicFrame>
        <p:nvGraphicFramePr>
          <p:cNvPr id="3" name="Diagrama 2">
            <a:extLst>
              <a:ext uri="{FF2B5EF4-FFF2-40B4-BE49-F238E27FC236}">
                <a16:creationId xmlns:a16="http://schemas.microsoft.com/office/drawing/2014/main" id="{32CAD0EA-B182-4DE1-B888-954DD6593088}"/>
              </a:ext>
            </a:extLst>
          </p:cNvPr>
          <p:cNvGraphicFramePr/>
          <p:nvPr>
            <p:extLst>
              <p:ext uri="{D42A27DB-BD31-4B8C-83A1-F6EECF244321}">
                <p14:modId xmlns:p14="http://schemas.microsoft.com/office/powerpoint/2010/main" val="2306606570"/>
              </p:ext>
            </p:extLst>
          </p:nvPr>
        </p:nvGraphicFramePr>
        <p:xfrm>
          <a:off x="608045" y="1387669"/>
          <a:ext cx="7509587" cy="41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aixaDeTexto 3">
            <a:extLst>
              <a:ext uri="{FF2B5EF4-FFF2-40B4-BE49-F238E27FC236}">
                <a16:creationId xmlns:a16="http://schemas.microsoft.com/office/drawing/2014/main" id="{357A1DBD-8C08-460C-AAE6-5281C175FA83}"/>
              </a:ext>
            </a:extLst>
          </p:cNvPr>
          <p:cNvSpPr txBox="1"/>
          <p:nvPr/>
        </p:nvSpPr>
        <p:spPr>
          <a:xfrm>
            <a:off x="457200" y="5551715"/>
            <a:ext cx="3191069" cy="523220"/>
          </a:xfrm>
          <a:prstGeom prst="rect">
            <a:avLst/>
          </a:prstGeom>
          <a:noFill/>
        </p:spPr>
        <p:txBody>
          <a:bodyPr wrap="square" rtlCol="0">
            <a:spAutoFit/>
          </a:bodyPr>
          <a:lstStyle/>
          <a:p>
            <a:r>
              <a:rPr lang="pt-PT" sz="1400" b="1" dirty="0">
                <a:solidFill>
                  <a:srgbClr val="FF0000"/>
                </a:solidFill>
              </a:rPr>
              <a:t>A vermelho - Tipos de Lâmpadas mais usadas na iluminação interior</a:t>
            </a:r>
          </a:p>
        </p:txBody>
      </p:sp>
      <p:sp>
        <p:nvSpPr>
          <p:cNvPr id="5" name="CaixaDeTexto 4">
            <a:extLst>
              <a:ext uri="{FF2B5EF4-FFF2-40B4-BE49-F238E27FC236}">
                <a16:creationId xmlns:a16="http://schemas.microsoft.com/office/drawing/2014/main" id="{3015C05B-3351-41A1-BE48-533F5E766A25}"/>
              </a:ext>
            </a:extLst>
          </p:cNvPr>
          <p:cNvSpPr txBox="1"/>
          <p:nvPr/>
        </p:nvSpPr>
        <p:spPr>
          <a:xfrm>
            <a:off x="4273420" y="5641431"/>
            <a:ext cx="4413380" cy="954107"/>
          </a:xfrm>
          <a:prstGeom prst="rect">
            <a:avLst/>
          </a:prstGeom>
          <a:noFill/>
        </p:spPr>
        <p:txBody>
          <a:bodyPr wrap="square" rtlCol="0">
            <a:spAutoFit/>
          </a:bodyPr>
          <a:lstStyle/>
          <a:p>
            <a:r>
              <a:rPr lang="pt-PT" sz="1400" b="1" dirty="0"/>
              <a:t>Nota: </a:t>
            </a:r>
            <a:r>
              <a:rPr lang="pt-PT" sz="1400" dirty="0"/>
              <a:t>Desde 2015, todas as lâmpadas de vapor de mercúrio, híbridos de mercúrio e muitas lâmpadas de vapor de sódio já não podem ser colocadas no mercado da UE</a:t>
            </a:r>
          </a:p>
        </p:txBody>
      </p:sp>
    </p:spTree>
    <p:extLst>
      <p:ext uri="{BB962C8B-B14F-4D97-AF65-F5344CB8AC3E}">
        <p14:creationId xmlns:p14="http://schemas.microsoft.com/office/powerpoint/2010/main" val="839219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954" y="1473607"/>
            <a:ext cx="2191808" cy="4423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82314" y="1890585"/>
            <a:ext cx="4832957" cy="2308324"/>
          </a:xfrm>
          <a:prstGeom prst="rect">
            <a:avLst/>
          </a:prstGeom>
        </p:spPr>
        <p:txBody>
          <a:bodyPr wrap="square">
            <a:spAutoFit/>
          </a:bodyPr>
          <a:lstStyle/>
          <a:p>
            <a:r>
              <a:rPr lang="en-GB" b="1" dirty="0" err="1"/>
              <a:t>Legenda</a:t>
            </a:r>
            <a:r>
              <a:rPr lang="en-GB" b="1" dirty="0"/>
              <a:t> do </a:t>
            </a:r>
            <a:r>
              <a:rPr lang="en-GB" b="1" dirty="0" err="1"/>
              <a:t>rótulo</a:t>
            </a:r>
            <a:r>
              <a:rPr lang="en-GB" b="1" dirty="0"/>
              <a:t>:</a:t>
            </a:r>
          </a:p>
          <a:p>
            <a:endParaRPr lang="pt-PT" dirty="0"/>
          </a:p>
          <a:p>
            <a:pPr marL="300038" indent="-300038">
              <a:buAutoNum type="romanUcPeriod"/>
            </a:pPr>
            <a:r>
              <a:rPr lang="pt-PT" dirty="0"/>
              <a:t>Nome do Fornecedor</a:t>
            </a:r>
          </a:p>
          <a:p>
            <a:pPr marL="300038" indent="-300038">
              <a:buAutoNum type="romanUcPeriod"/>
            </a:pPr>
            <a:r>
              <a:rPr lang="pt-PT" dirty="0"/>
              <a:t>Identificador do modelo do fornecedor</a:t>
            </a:r>
          </a:p>
          <a:p>
            <a:pPr marL="300038" indent="-300038">
              <a:buAutoNum type="romanUcPeriod"/>
            </a:pPr>
            <a:r>
              <a:rPr lang="pt-PT" dirty="0"/>
              <a:t>Gama de </a:t>
            </a:r>
            <a:r>
              <a:rPr lang="pt-PT" dirty="0" err="1"/>
              <a:t>Classees</a:t>
            </a:r>
            <a:r>
              <a:rPr lang="pt-PT" dirty="0"/>
              <a:t> de eficiência energética de lâmpadas compatíveis</a:t>
            </a:r>
          </a:p>
          <a:p>
            <a:pPr marL="300038" indent="-300038">
              <a:buAutoNum type="romanUcPeriod"/>
            </a:pPr>
            <a:r>
              <a:rPr lang="pt-PT" dirty="0"/>
              <a:t>Sentença relatando o tipo de lâmpada que contém (se houver)</a:t>
            </a:r>
          </a:p>
        </p:txBody>
      </p:sp>
      <p:pic>
        <p:nvPicPr>
          <p:cNvPr id="6" name="Imagem 5"/>
          <p:cNvPicPr>
            <a:picLocks noChangeAspect="1"/>
          </p:cNvPicPr>
          <p:nvPr/>
        </p:nvPicPr>
        <p:blipFill>
          <a:blip r:embed="rId4"/>
          <a:stretch>
            <a:fillRect/>
          </a:stretch>
        </p:blipFill>
        <p:spPr>
          <a:xfrm>
            <a:off x="4476739" y="4369632"/>
            <a:ext cx="2387394" cy="1527299"/>
          </a:xfrm>
          <a:prstGeom prst="rect">
            <a:avLst/>
          </a:prstGeom>
        </p:spPr>
      </p:pic>
    </p:spTree>
    <p:extLst>
      <p:ext uri="{BB962C8B-B14F-4D97-AF65-F5344CB8AC3E}">
        <p14:creationId xmlns:p14="http://schemas.microsoft.com/office/powerpoint/2010/main" val="3376143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96562" y="1482812"/>
            <a:ext cx="8291384" cy="1815882"/>
          </a:xfrm>
          <a:prstGeom prst="rect">
            <a:avLst/>
          </a:prstGeom>
        </p:spPr>
        <p:txBody>
          <a:bodyPr wrap="square">
            <a:spAutoFit/>
          </a:bodyPr>
          <a:lstStyle/>
          <a:p>
            <a:pPr marL="171450" indent="-171450">
              <a:buFont typeface="Arial" panose="020B0604020202020204" pitchFamily="34" charset="0"/>
              <a:buChar char="•"/>
            </a:pPr>
            <a:r>
              <a:rPr lang="pt-PT" sz="1600" dirty="0">
                <a:solidFill>
                  <a:prstClr val="black"/>
                </a:solidFill>
              </a:rPr>
              <a:t>Existem dois tipos de balastros elétricos: balastros eletrónicos e balastros magnéticos.</a:t>
            </a:r>
          </a:p>
          <a:p>
            <a:pPr marL="171450" indent="-171450">
              <a:buFont typeface="Arial" panose="020B0604020202020204" pitchFamily="34" charset="0"/>
              <a:buChar char="•"/>
            </a:pPr>
            <a:endParaRPr lang="pt-PT" sz="1600" dirty="0">
              <a:solidFill>
                <a:prstClr val="black"/>
              </a:solidFill>
            </a:endParaRPr>
          </a:p>
          <a:p>
            <a:pPr marL="171450" indent="-171450">
              <a:buFont typeface="Arial" panose="020B0604020202020204" pitchFamily="34" charset="0"/>
              <a:buChar char="•"/>
            </a:pPr>
            <a:r>
              <a:rPr lang="pt-PT" sz="1600" dirty="0">
                <a:solidFill>
                  <a:prstClr val="black"/>
                </a:solidFill>
              </a:rPr>
              <a:t>Um </a:t>
            </a:r>
            <a:r>
              <a:rPr lang="pt-PT" sz="1600" b="1" dirty="0">
                <a:solidFill>
                  <a:prstClr val="black"/>
                </a:solidFill>
              </a:rPr>
              <a:t>balastro</a:t>
            </a:r>
            <a:r>
              <a:rPr lang="pt-PT" sz="1600" dirty="0">
                <a:solidFill>
                  <a:prstClr val="black"/>
                </a:solidFill>
              </a:rPr>
              <a:t> tem duas funções principais. Ele inicia a lâmpada e controla o funcionamento da lâmpada. Dependendo da sua característica, eles também podem: transformar a tensão, escurecer a lâmpada e corrigir o fator de potência.</a:t>
            </a:r>
          </a:p>
          <a:p>
            <a:pPr marL="171450" indent="-171450">
              <a:buFont typeface="Arial" panose="020B0604020202020204" pitchFamily="34" charset="0"/>
              <a:buChar char="•"/>
            </a:pPr>
            <a:endParaRPr lang="pt-PT" sz="1600" dirty="0">
              <a:solidFill>
                <a:prstClr val="black"/>
              </a:solidFill>
            </a:endParaRPr>
          </a:p>
          <a:p>
            <a:pPr marL="171450" indent="-171450">
              <a:buFont typeface="Arial" panose="020B0604020202020204" pitchFamily="34" charset="0"/>
              <a:buChar char="•"/>
            </a:pPr>
            <a:r>
              <a:rPr lang="pt-PT" sz="1600" dirty="0">
                <a:solidFill>
                  <a:prstClr val="black"/>
                </a:solidFill>
              </a:rPr>
              <a:t>As lâmpadas de descarga precisam de um balastro para funcionar.</a:t>
            </a:r>
          </a:p>
        </p:txBody>
      </p:sp>
      <p:sp>
        <p:nvSpPr>
          <p:cNvPr id="2" name="Título 1"/>
          <p:cNvSpPr>
            <a:spLocks noGrp="1"/>
          </p:cNvSpPr>
          <p:nvPr>
            <p:ph type="title"/>
          </p:nvPr>
        </p:nvSpPr>
        <p:spPr/>
        <p:txBody>
          <a:bodyPr>
            <a:normAutofit/>
          </a:bodyPr>
          <a:lstStyle/>
          <a:p>
            <a:r>
              <a:rPr lang="pt-PT" sz="2400" dirty="0"/>
              <a:t>3. Balastros</a:t>
            </a:r>
          </a:p>
        </p:txBody>
      </p:sp>
      <p:pic>
        <p:nvPicPr>
          <p:cNvPr id="5" name="Imagem 4">
            <a:extLst>
              <a:ext uri="{FF2B5EF4-FFF2-40B4-BE49-F238E27FC236}">
                <a16:creationId xmlns:a16="http://schemas.microsoft.com/office/drawing/2014/main" id="{569895CC-04C7-4391-9AD7-D8C16A6CE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336" y="3691014"/>
            <a:ext cx="3239345" cy="2293289"/>
          </a:xfrm>
          <a:prstGeom prst="rect">
            <a:avLst/>
          </a:prstGeom>
        </p:spPr>
      </p:pic>
      <p:pic>
        <p:nvPicPr>
          <p:cNvPr id="8" name="Imagem 7">
            <a:extLst>
              <a:ext uri="{FF2B5EF4-FFF2-40B4-BE49-F238E27FC236}">
                <a16:creationId xmlns:a16="http://schemas.microsoft.com/office/drawing/2014/main" id="{79571A64-AD29-4BE7-A3CD-B2CDE230FD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881" y="4011351"/>
            <a:ext cx="3391373" cy="1895740"/>
          </a:xfrm>
          <a:prstGeom prst="rect">
            <a:avLst/>
          </a:prstGeom>
        </p:spPr>
      </p:pic>
    </p:spTree>
    <p:extLst>
      <p:ext uri="{BB962C8B-B14F-4D97-AF65-F5344CB8AC3E}">
        <p14:creationId xmlns:p14="http://schemas.microsoft.com/office/powerpoint/2010/main" val="22157890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40530" y="1468440"/>
            <a:ext cx="8146270" cy="2008242"/>
          </a:xfrm>
          <a:prstGeom prst="rect">
            <a:avLst/>
          </a:prstGeom>
        </p:spPr>
        <p:txBody>
          <a:bodyPr wrap="square">
            <a:spAutoFit/>
          </a:bodyPr>
          <a:lstStyle/>
          <a:p>
            <a:pPr algn="just">
              <a:spcAft>
                <a:spcPts val="450"/>
              </a:spcAft>
            </a:pPr>
            <a:r>
              <a:rPr lang="pt-PT" sz="1600" b="1" dirty="0">
                <a:solidFill>
                  <a:prstClr val="black"/>
                </a:solidFill>
              </a:rPr>
              <a:t>Balastros eletrónicos</a:t>
            </a:r>
            <a:endParaRPr lang="en-US" sz="1600" dirty="0">
              <a:solidFill>
                <a:prstClr val="black"/>
              </a:solidFill>
            </a:endParaRPr>
          </a:p>
          <a:p>
            <a:pPr marL="285750" indent="-285750" algn="just">
              <a:spcAft>
                <a:spcPts val="450"/>
              </a:spcAft>
              <a:buFont typeface="Arial" panose="020B0604020202020204" pitchFamily="34" charset="0"/>
              <a:buChar char="•"/>
            </a:pPr>
            <a:r>
              <a:rPr lang="pt-PT" sz="1600" dirty="0">
                <a:solidFill>
                  <a:prstClr val="black"/>
                </a:solidFill>
              </a:rPr>
              <a:t>Controla a tensão de arranque e as correntes de funcionamento das Lâmpadas de descarga.</a:t>
            </a:r>
          </a:p>
          <a:p>
            <a:pPr marL="285750" indent="-285750" algn="just">
              <a:spcAft>
                <a:spcPts val="450"/>
              </a:spcAft>
              <a:buFont typeface="Arial" panose="020B0604020202020204" pitchFamily="34" charset="0"/>
              <a:buChar char="•"/>
            </a:pPr>
            <a:r>
              <a:rPr lang="pt-PT" sz="1600" dirty="0">
                <a:solidFill>
                  <a:prstClr val="black"/>
                </a:solidFill>
              </a:rPr>
              <a:t>Usa tecnologia de estado sólido para operar a uma frequência muito maior (cerca de 30 kHz) resultando em poupanças energéticas através de uma menor perda de energia e maior eficácia da lâmpada.</a:t>
            </a:r>
          </a:p>
          <a:p>
            <a:pPr marL="285750" indent="-285750" algn="just">
              <a:spcAft>
                <a:spcPts val="450"/>
              </a:spcAft>
              <a:buFont typeface="Arial" panose="020B0604020202020204" pitchFamily="34" charset="0"/>
              <a:buChar char="•"/>
            </a:pPr>
            <a:r>
              <a:rPr lang="pt-PT" sz="1600" dirty="0">
                <a:solidFill>
                  <a:prstClr val="black"/>
                </a:solidFill>
              </a:rPr>
              <a:t>Estes Balastros também podem melhorar o fator de potência.</a:t>
            </a:r>
          </a:p>
        </p:txBody>
      </p:sp>
      <p:sp>
        <p:nvSpPr>
          <p:cNvPr id="2" name="Título 1"/>
          <p:cNvSpPr>
            <a:spLocks noGrp="1"/>
          </p:cNvSpPr>
          <p:nvPr>
            <p:ph type="title"/>
          </p:nvPr>
        </p:nvSpPr>
        <p:spPr/>
        <p:txBody>
          <a:bodyPr>
            <a:normAutofit/>
          </a:bodyPr>
          <a:lstStyle/>
          <a:p>
            <a:r>
              <a:rPr lang="pt-PT" sz="2400" dirty="0"/>
              <a:t>3. Balastros</a:t>
            </a:r>
          </a:p>
        </p:txBody>
      </p:sp>
      <p:graphicFrame>
        <p:nvGraphicFramePr>
          <p:cNvPr id="8" name="Table 13">
            <a:extLst>
              <a:ext uri="{FF2B5EF4-FFF2-40B4-BE49-F238E27FC236}">
                <a16:creationId xmlns:a16="http://schemas.microsoft.com/office/drawing/2014/main" id="{E29A95E8-ED8C-43D2-93A7-F8B73D16CB42}"/>
              </a:ext>
            </a:extLst>
          </p:cNvPr>
          <p:cNvGraphicFramePr>
            <a:graphicFrameLocks noGrp="1"/>
          </p:cNvGraphicFramePr>
          <p:nvPr>
            <p:extLst>
              <p:ext uri="{D42A27DB-BD31-4B8C-83A1-F6EECF244321}">
                <p14:modId xmlns:p14="http://schemas.microsoft.com/office/powerpoint/2010/main" val="2709852387"/>
              </p:ext>
            </p:extLst>
          </p:nvPr>
        </p:nvGraphicFramePr>
        <p:xfrm>
          <a:off x="6020663" y="3429000"/>
          <a:ext cx="2063212" cy="3345094"/>
        </p:xfrm>
        <a:graphic>
          <a:graphicData uri="http://schemas.openxmlformats.org/drawingml/2006/table">
            <a:tbl>
              <a:tblPr firstRow="1" bandRow="1">
                <a:tableStyleId>{2D5ABB26-0587-4C30-8999-92F81FD0307C}</a:tableStyleId>
              </a:tblPr>
              <a:tblGrid>
                <a:gridCol w="2063212">
                  <a:extLst>
                    <a:ext uri="{9D8B030D-6E8A-4147-A177-3AD203B41FA5}">
                      <a16:colId xmlns:a16="http://schemas.microsoft.com/office/drawing/2014/main" val="20000"/>
                    </a:ext>
                  </a:extLst>
                </a:gridCol>
              </a:tblGrid>
              <a:tr h="434340">
                <a:tc>
                  <a:txBody>
                    <a:bodyPr/>
                    <a:lstStyle/>
                    <a:p>
                      <a:pPr algn="l"/>
                      <a:r>
                        <a:rPr lang="pt-PT" sz="1200" b="1" dirty="0" err="1">
                          <a:solidFill>
                            <a:schemeClr val="bg1"/>
                          </a:solidFill>
                        </a:rPr>
                        <a:t>Calsses</a:t>
                      </a:r>
                      <a:r>
                        <a:rPr lang="pt-PT" sz="1200" b="1" dirty="0">
                          <a:solidFill>
                            <a:schemeClr val="bg1"/>
                          </a:solidFill>
                        </a:rPr>
                        <a:t> de rendimentos dos balastros</a:t>
                      </a:r>
                    </a:p>
                  </a:txBody>
                  <a:tcPr marL="68580" marR="68580" marT="34290" marB="34290" anchor="ctr">
                    <a:solidFill>
                      <a:schemeClr val="tx2"/>
                    </a:solidFill>
                  </a:tcPr>
                </a:tc>
                <a:extLst>
                  <a:ext uri="{0D108BD9-81ED-4DB2-BD59-A6C34878D82A}">
                    <a16:rowId xmlns:a16="http://schemas.microsoft.com/office/drawing/2014/main" val="10000"/>
                  </a:ext>
                </a:extLst>
              </a:tr>
              <a:tr h="617220">
                <a:tc>
                  <a:txBody>
                    <a:bodyPr/>
                    <a:lstStyle/>
                    <a:p>
                      <a:r>
                        <a:rPr lang="pt-PT" sz="1200" dirty="0"/>
                        <a:t>Classe A1</a:t>
                      </a:r>
                      <a:endParaRPr lang="pt-PT" sz="1200" baseline="0" dirty="0"/>
                    </a:p>
                    <a:p>
                      <a:r>
                        <a:rPr lang="pt-PT" sz="1200" dirty="0">
                          <a:solidFill>
                            <a:schemeClr val="tx1">
                              <a:lumMod val="65000"/>
                              <a:lumOff val="35000"/>
                            </a:schemeClr>
                          </a:solidFill>
                        </a:rPr>
                        <a:t>Balastros eletrónicos reguláveis</a:t>
                      </a:r>
                      <a:endParaRPr lang="pt-PT" sz="1200" baseline="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1"/>
                  </a:ext>
                </a:extLst>
              </a:tr>
              <a:tr h="617220">
                <a:tc>
                  <a:txBody>
                    <a:bodyPr/>
                    <a:lstStyle/>
                    <a:p>
                      <a:r>
                        <a:rPr lang="pt-PT" sz="1200" dirty="0"/>
                        <a:t>Classe A2</a:t>
                      </a:r>
                    </a:p>
                    <a:p>
                      <a:r>
                        <a:rPr lang="pt-PT" sz="1200" dirty="0">
                          <a:solidFill>
                            <a:schemeClr val="tx1">
                              <a:lumMod val="65000"/>
                              <a:lumOff val="35000"/>
                            </a:schemeClr>
                          </a:solidFill>
                        </a:rPr>
                        <a:t>Balastros eletrónicos com perdas reduzidas</a:t>
                      </a:r>
                    </a:p>
                  </a:txBody>
                  <a:tcPr marL="68580" marR="68580" marT="34290" marB="34290"/>
                </a:tc>
                <a:extLst>
                  <a:ext uri="{0D108BD9-81ED-4DB2-BD59-A6C34878D82A}">
                    <a16:rowId xmlns:a16="http://schemas.microsoft.com/office/drawing/2014/main" val="10002"/>
                  </a:ext>
                </a:extLst>
              </a:tr>
              <a:tr h="441874">
                <a:tc>
                  <a:txBody>
                    <a:bodyPr/>
                    <a:lstStyle/>
                    <a:p>
                      <a:r>
                        <a:rPr lang="pt-PT" sz="1200" dirty="0">
                          <a:solidFill>
                            <a:schemeClr val="tx1"/>
                          </a:solidFill>
                        </a:rPr>
                        <a:t>Classe A3</a:t>
                      </a:r>
                    </a:p>
                    <a:p>
                      <a:r>
                        <a:rPr lang="pt-PT" sz="1200" dirty="0">
                          <a:solidFill>
                            <a:schemeClr val="tx1">
                              <a:lumMod val="65000"/>
                              <a:lumOff val="35000"/>
                            </a:schemeClr>
                          </a:solidFill>
                        </a:rPr>
                        <a:t>Balastros eletrónicos</a:t>
                      </a:r>
                    </a:p>
                  </a:txBody>
                  <a:tcPr marL="68580" marR="68580" marT="34290" marB="34290"/>
                </a:tc>
                <a:extLst>
                  <a:ext uri="{0D108BD9-81ED-4DB2-BD59-A6C34878D82A}">
                    <a16:rowId xmlns:a16="http://schemas.microsoft.com/office/drawing/2014/main" val="10003"/>
                  </a:ext>
                </a:extLst>
              </a:tr>
              <a:tr h="617220">
                <a:tc>
                  <a:txBody>
                    <a:bodyPr/>
                    <a:lstStyle/>
                    <a:p>
                      <a:r>
                        <a:rPr lang="pt-PT" sz="1200" dirty="0">
                          <a:solidFill>
                            <a:schemeClr val="tx1"/>
                          </a:solidFill>
                        </a:rPr>
                        <a:t>Classe B1</a:t>
                      </a:r>
                    </a:p>
                    <a:p>
                      <a:r>
                        <a:rPr lang="pt-PT" sz="1200" dirty="0">
                          <a:solidFill>
                            <a:schemeClr val="tx1">
                              <a:lumMod val="65000"/>
                              <a:lumOff val="35000"/>
                            </a:schemeClr>
                          </a:solidFill>
                        </a:rPr>
                        <a:t>Balastros magnéticos com muitos poucas perdas</a:t>
                      </a:r>
                    </a:p>
                  </a:txBody>
                  <a:tcPr marL="68580" marR="68580" marT="34290" marB="34290"/>
                </a:tc>
                <a:extLst>
                  <a:ext uri="{0D108BD9-81ED-4DB2-BD59-A6C34878D82A}">
                    <a16:rowId xmlns:a16="http://schemas.microsoft.com/office/drawing/2014/main" val="10004"/>
                  </a:ext>
                </a:extLst>
              </a:tr>
              <a:tr h="617220">
                <a:tc>
                  <a:txBody>
                    <a:bodyPr/>
                    <a:lstStyle/>
                    <a:p>
                      <a:r>
                        <a:rPr lang="pt-PT" sz="1200" dirty="0">
                          <a:solidFill>
                            <a:schemeClr val="tx1"/>
                          </a:solidFill>
                        </a:rPr>
                        <a:t>Classe B2</a:t>
                      </a:r>
                    </a:p>
                    <a:p>
                      <a:r>
                        <a:rPr lang="pt-PT" sz="1200" dirty="0">
                          <a:solidFill>
                            <a:schemeClr val="tx1">
                              <a:lumMod val="65000"/>
                              <a:lumOff val="35000"/>
                            </a:schemeClr>
                          </a:solidFill>
                        </a:rPr>
                        <a:t>Balastros magnéticos com poucas perdas</a:t>
                      </a:r>
                    </a:p>
                  </a:txBody>
                  <a:tcPr marL="68580" marR="68580" marT="34290" marB="34290"/>
                </a:tc>
                <a:extLst>
                  <a:ext uri="{0D108BD9-81ED-4DB2-BD59-A6C34878D82A}">
                    <a16:rowId xmlns:a16="http://schemas.microsoft.com/office/drawing/2014/main" val="10005"/>
                  </a:ext>
                </a:extLst>
              </a:tr>
            </a:tbl>
          </a:graphicData>
        </a:graphic>
      </p:graphicFrame>
      <p:pic>
        <p:nvPicPr>
          <p:cNvPr id="6" name="Imagem 5">
            <a:extLst>
              <a:ext uri="{FF2B5EF4-FFF2-40B4-BE49-F238E27FC236}">
                <a16:creationId xmlns:a16="http://schemas.microsoft.com/office/drawing/2014/main" id="{1B80572C-5812-4DD8-A2D4-979444E77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5181" y="3820953"/>
            <a:ext cx="2343477" cy="1810003"/>
          </a:xfrm>
          <a:prstGeom prst="rect">
            <a:avLst/>
          </a:prstGeom>
        </p:spPr>
      </p:pic>
      <p:pic>
        <p:nvPicPr>
          <p:cNvPr id="9" name="Imagem 8">
            <a:extLst>
              <a:ext uri="{FF2B5EF4-FFF2-40B4-BE49-F238E27FC236}">
                <a16:creationId xmlns:a16="http://schemas.microsoft.com/office/drawing/2014/main" id="{596639FF-4216-4646-99C1-347ECC9D56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3749116"/>
            <a:ext cx="2835976" cy="1774608"/>
          </a:xfrm>
          <a:prstGeom prst="rect">
            <a:avLst/>
          </a:prstGeom>
        </p:spPr>
      </p:pic>
    </p:spTree>
    <p:extLst>
      <p:ext uri="{BB962C8B-B14F-4D97-AF65-F5344CB8AC3E}">
        <p14:creationId xmlns:p14="http://schemas.microsoft.com/office/powerpoint/2010/main" val="31599263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33D1CB9-232E-4FE3-A391-645BA6C09BA3}"/>
              </a:ext>
            </a:extLst>
          </p:cNvPr>
          <p:cNvSpPr>
            <a:spLocks noGrp="1"/>
          </p:cNvSpPr>
          <p:nvPr>
            <p:ph idx="1"/>
          </p:nvPr>
        </p:nvSpPr>
        <p:spPr/>
        <p:txBody>
          <a:bodyPr>
            <a:normAutofit/>
          </a:bodyPr>
          <a:lstStyle/>
          <a:p>
            <a:r>
              <a:rPr lang="pt-PT" sz="1800" b="1" dirty="0"/>
              <a:t>Balastros Magnéticos</a:t>
            </a:r>
          </a:p>
          <a:p>
            <a:pPr marL="285750" indent="-285750">
              <a:buFont typeface="Arial" panose="020B0604020202020204" pitchFamily="34" charset="0"/>
              <a:buChar char="•"/>
            </a:pPr>
            <a:r>
              <a:rPr lang="pt-PT" sz="1800" dirty="0">
                <a:solidFill>
                  <a:prstClr val="black"/>
                </a:solidFill>
              </a:rPr>
              <a:t>Usa uma reatância magnética para controlar a corrente elétrica e para iniciar a lâmpada.</a:t>
            </a:r>
          </a:p>
          <a:p>
            <a:pPr marL="285750" indent="-285750">
              <a:buFont typeface="Arial" panose="020B0604020202020204" pitchFamily="34" charset="0"/>
              <a:buChar char="•"/>
            </a:pPr>
            <a:r>
              <a:rPr lang="pt-PT" sz="1800" dirty="0">
                <a:solidFill>
                  <a:prstClr val="black"/>
                </a:solidFill>
              </a:rPr>
              <a:t>É uma tecnologia antiga, com um núcleo de chapas de aço enroladas em enrolamentos de cobre. As perdas de Joule que ocorrem nos enrolamentos de cobre e perdas magnéticas no núcleo de ferro, aumentam as perdas de potência entre 10 e 25%. Esse valor dependerá da dimensão do balastro e da construção.</a:t>
            </a:r>
            <a:endParaRPr lang="pt-PT" sz="1800" b="1" dirty="0"/>
          </a:p>
          <a:p>
            <a:endParaRPr lang="pt-PT" sz="1800" b="1" dirty="0"/>
          </a:p>
          <a:p>
            <a:endParaRPr lang="pt-PT" sz="1800" b="1" dirty="0"/>
          </a:p>
        </p:txBody>
      </p:sp>
      <p:sp>
        <p:nvSpPr>
          <p:cNvPr id="3" name="Título 2">
            <a:extLst>
              <a:ext uri="{FF2B5EF4-FFF2-40B4-BE49-F238E27FC236}">
                <a16:creationId xmlns:a16="http://schemas.microsoft.com/office/drawing/2014/main" id="{423F075C-6645-4857-955E-67394E6748F6}"/>
              </a:ext>
            </a:extLst>
          </p:cNvPr>
          <p:cNvSpPr>
            <a:spLocks noGrp="1"/>
          </p:cNvSpPr>
          <p:nvPr>
            <p:ph type="title"/>
          </p:nvPr>
        </p:nvSpPr>
        <p:spPr/>
        <p:txBody>
          <a:bodyPr>
            <a:normAutofit/>
          </a:bodyPr>
          <a:lstStyle/>
          <a:p>
            <a:r>
              <a:rPr lang="pt-PT" sz="2400" dirty="0"/>
              <a:t>3. Balastros</a:t>
            </a:r>
          </a:p>
        </p:txBody>
      </p:sp>
      <p:pic>
        <p:nvPicPr>
          <p:cNvPr id="6" name="Imagem 5">
            <a:extLst>
              <a:ext uri="{FF2B5EF4-FFF2-40B4-BE49-F238E27FC236}">
                <a16:creationId xmlns:a16="http://schemas.microsoft.com/office/drawing/2014/main" id="{5255DF84-6225-4327-8201-235EAAEFD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4137" y="4087529"/>
            <a:ext cx="4401164" cy="2038635"/>
          </a:xfrm>
          <a:prstGeom prst="rect">
            <a:avLst/>
          </a:prstGeom>
        </p:spPr>
      </p:pic>
    </p:spTree>
    <p:extLst>
      <p:ext uri="{BB962C8B-B14F-4D97-AF65-F5344CB8AC3E}">
        <p14:creationId xmlns:p14="http://schemas.microsoft.com/office/powerpoint/2010/main" val="4011653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33D1CB9-232E-4FE3-A391-645BA6C09BA3}"/>
              </a:ext>
            </a:extLst>
          </p:cNvPr>
          <p:cNvSpPr>
            <a:spLocks noGrp="1"/>
          </p:cNvSpPr>
          <p:nvPr>
            <p:ph idx="1"/>
          </p:nvPr>
        </p:nvSpPr>
        <p:spPr/>
        <p:txBody>
          <a:bodyPr>
            <a:normAutofit/>
          </a:bodyPr>
          <a:lstStyle/>
          <a:p>
            <a:endParaRPr lang="pt-PT" sz="1800" b="1" dirty="0"/>
          </a:p>
          <a:p>
            <a:endParaRPr lang="pt-PT" sz="1800" b="1" dirty="0"/>
          </a:p>
        </p:txBody>
      </p:sp>
      <p:sp>
        <p:nvSpPr>
          <p:cNvPr id="3" name="Título 2">
            <a:extLst>
              <a:ext uri="{FF2B5EF4-FFF2-40B4-BE49-F238E27FC236}">
                <a16:creationId xmlns:a16="http://schemas.microsoft.com/office/drawing/2014/main" id="{423F075C-6645-4857-955E-67394E6748F6}"/>
              </a:ext>
            </a:extLst>
          </p:cNvPr>
          <p:cNvSpPr>
            <a:spLocks noGrp="1"/>
          </p:cNvSpPr>
          <p:nvPr>
            <p:ph type="title"/>
          </p:nvPr>
        </p:nvSpPr>
        <p:spPr/>
        <p:txBody>
          <a:bodyPr>
            <a:normAutofit/>
          </a:bodyPr>
          <a:lstStyle/>
          <a:p>
            <a:r>
              <a:rPr lang="pt-PT" sz="2400" dirty="0"/>
              <a:t>3. Balastros</a:t>
            </a:r>
          </a:p>
        </p:txBody>
      </p:sp>
      <p:graphicFrame>
        <p:nvGraphicFramePr>
          <p:cNvPr id="6" name="Table 13">
            <a:extLst>
              <a:ext uri="{FF2B5EF4-FFF2-40B4-BE49-F238E27FC236}">
                <a16:creationId xmlns:a16="http://schemas.microsoft.com/office/drawing/2014/main" id="{011E7C91-D86E-4131-BEFE-65C9ED61A282}"/>
              </a:ext>
            </a:extLst>
          </p:cNvPr>
          <p:cNvGraphicFramePr>
            <a:graphicFrameLocks noGrp="1"/>
          </p:cNvGraphicFramePr>
          <p:nvPr>
            <p:extLst>
              <p:ext uri="{D42A27DB-BD31-4B8C-83A1-F6EECF244321}">
                <p14:modId xmlns:p14="http://schemas.microsoft.com/office/powerpoint/2010/main" val="2727195481"/>
              </p:ext>
            </p:extLst>
          </p:nvPr>
        </p:nvGraphicFramePr>
        <p:xfrm>
          <a:off x="457200" y="1491450"/>
          <a:ext cx="2063212" cy="3345094"/>
        </p:xfrm>
        <a:graphic>
          <a:graphicData uri="http://schemas.openxmlformats.org/drawingml/2006/table">
            <a:tbl>
              <a:tblPr firstRow="1" bandRow="1">
                <a:tableStyleId>{2D5ABB26-0587-4C30-8999-92F81FD0307C}</a:tableStyleId>
              </a:tblPr>
              <a:tblGrid>
                <a:gridCol w="2063212">
                  <a:extLst>
                    <a:ext uri="{9D8B030D-6E8A-4147-A177-3AD203B41FA5}">
                      <a16:colId xmlns:a16="http://schemas.microsoft.com/office/drawing/2014/main" val="20000"/>
                    </a:ext>
                  </a:extLst>
                </a:gridCol>
              </a:tblGrid>
              <a:tr h="434340">
                <a:tc>
                  <a:txBody>
                    <a:bodyPr/>
                    <a:lstStyle/>
                    <a:p>
                      <a:pPr algn="l"/>
                      <a:r>
                        <a:rPr lang="pt-PT" sz="1200" b="1" dirty="0" err="1">
                          <a:solidFill>
                            <a:schemeClr val="bg1"/>
                          </a:solidFill>
                        </a:rPr>
                        <a:t>Calsses</a:t>
                      </a:r>
                      <a:r>
                        <a:rPr lang="pt-PT" sz="1200" b="1" dirty="0">
                          <a:solidFill>
                            <a:schemeClr val="bg1"/>
                          </a:solidFill>
                        </a:rPr>
                        <a:t> de rendimentos dos balastros</a:t>
                      </a:r>
                    </a:p>
                  </a:txBody>
                  <a:tcPr marL="68580" marR="68580" marT="34290" marB="34290" anchor="ctr">
                    <a:solidFill>
                      <a:schemeClr val="tx2"/>
                    </a:solidFill>
                  </a:tcPr>
                </a:tc>
                <a:extLst>
                  <a:ext uri="{0D108BD9-81ED-4DB2-BD59-A6C34878D82A}">
                    <a16:rowId xmlns:a16="http://schemas.microsoft.com/office/drawing/2014/main" val="10000"/>
                  </a:ext>
                </a:extLst>
              </a:tr>
              <a:tr h="617220">
                <a:tc>
                  <a:txBody>
                    <a:bodyPr/>
                    <a:lstStyle/>
                    <a:p>
                      <a:r>
                        <a:rPr lang="pt-PT" sz="1200" dirty="0"/>
                        <a:t>Classe A1</a:t>
                      </a:r>
                      <a:endParaRPr lang="pt-PT" sz="1200" baseline="0" dirty="0"/>
                    </a:p>
                    <a:p>
                      <a:r>
                        <a:rPr lang="pt-PT" sz="1200" dirty="0">
                          <a:solidFill>
                            <a:schemeClr val="tx1">
                              <a:lumMod val="65000"/>
                              <a:lumOff val="35000"/>
                            </a:schemeClr>
                          </a:solidFill>
                        </a:rPr>
                        <a:t>Balastros eletrónicos reguláveis</a:t>
                      </a:r>
                      <a:endParaRPr lang="pt-PT" sz="1200" baseline="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1"/>
                  </a:ext>
                </a:extLst>
              </a:tr>
              <a:tr h="617220">
                <a:tc>
                  <a:txBody>
                    <a:bodyPr/>
                    <a:lstStyle/>
                    <a:p>
                      <a:r>
                        <a:rPr lang="pt-PT" sz="1200" dirty="0"/>
                        <a:t>Classe A2</a:t>
                      </a:r>
                    </a:p>
                    <a:p>
                      <a:r>
                        <a:rPr lang="pt-PT" sz="1200" dirty="0">
                          <a:solidFill>
                            <a:schemeClr val="tx1">
                              <a:lumMod val="65000"/>
                              <a:lumOff val="35000"/>
                            </a:schemeClr>
                          </a:solidFill>
                        </a:rPr>
                        <a:t>Balastros eletrónicos com perdas reduzidas</a:t>
                      </a:r>
                    </a:p>
                  </a:txBody>
                  <a:tcPr marL="68580" marR="68580" marT="34290" marB="34290"/>
                </a:tc>
                <a:extLst>
                  <a:ext uri="{0D108BD9-81ED-4DB2-BD59-A6C34878D82A}">
                    <a16:rowId xmlns:a16="http://schemas.microsoft.com/office/drawing/2014/main" val="10002"/>
                  </a:ext>
                </a:extLst>
              </a:tr>
              <a:tr h="441874">
                <a:tc>
                  <a:txBody>
                    <a:bodyPr/>
                    <a:lstStyle/>
                    <a:p>
                      <a:r>
                        <a:rPr lang="pt-PT" sz="1200" dirty="0">
                          <a:solidFill>
                            <a:schemeClr val="tx1"/>
                          </a:solidFill>
                        </a:rPr>
                        <a:t>Classe A3</a:t>
                      </a:r>
                    </a:p>
                    <a:p>
                      <a:r>
                        <a:rPr lang="pt-PT" sz="1200" dirty="0">
                          <a:solidFill>
                            <a:schemeClr val="tx1">
                              <a:lumMod val="65000"/>
                              <a:lumOff val="35000"/>
                            </a:schemeClr>
                          </a:solidFill>
                        </a:rPr>
                        <a:t>Balastros eletrónicos</a:t>
                      </a:r>
                    </a:p>
                  </a:txBody>
                  <a:tcPr marL="68580" marR="68580" marT="34290" marB="34290"/>
                </a:tc>
                <a:extLst>
                  <a:ext uri="{0D108BD9-81ED-4DB2-BD59-A6C34878D82A}">
                    <a16:rowId xmlns:a16="http://schemas.microsoft.com/office/drawing/2014/main" val="10003"/>
                  </a:ext>
                </a:extLst>
              </a:tr>
              <a:tr h="617220">
                <a:tc>
                  <a:txBody>
                    <a:bodyPr/>
                    <a:lstStyle/>
                    <a:p>
                      <a:r>
                        <a:rPr lang="pt-PT" sz="1200" dirty="0">
                          <a:solidFill>
                            <a:schemeClr val="tx1"/>
                          </a:solidFill>
                        </a:rPr>
                        <a:t>Classe B1</a:t>
                      </a:r>
                    </a:p>
                    <a:p>
                      <a:r>
                        <a:rPr lang="pt-PT" sz="1200" dirty="0">
                          <a:solidFill>
                            <a:schemeClr val="tx1">
                              <a:lumMod val="65000"/>
                              <a:lumOff val="35000"/>
                            </a:schemeClr>
                          </a:solidFill>
                        </a:rPr>
                        <a:t>Balastros magnéticos com muito poucas perdas</a:t>
                      </a:r>
                    </a:p>
                  </a:txBody>
                  <a:tcPr marL="68580" marR="68580" marT="34290" marB="34290"/>
                </a:tc>
                <a:extLst>
                  <a:ext uri="{0D108BD9-81ED-4DB2-BD59-A6C34878D82A}">
                    <a16:rowId xmlns:a16="http://schemas.microsoft.com/office/drawing/2014/main" val="10004"/>
                  </a:ext>
                </a:extLst>
              </a:tr>
              <a:tr h="617220">
                <a:tc>
                  <a:txBody>
                    <a:bodyPr/>
                    <a:lstStyle/>
                    <a:p>
                      <a:r>
                        <a:rPr lang="pt-PT" sz="1200" dirty="0">
                          <a:solidFill>
                            <a:schemeClr val="tx1"/>
                          </a:solidFill>
                        </a:rPr>
                        <a:t>Classe B2</a:t>
                      </a:r>
                    </a:p>
                    <a:p>
                      <a:r>
                        <a:rPr lang="pt-PT" sz="1200" dirty="0">
                          <a:solidFill>
                            <a:schemeClr val="tx1">
                              <a:lumMod val="65000"/>
                              <a:lumOff val="35000"/>
                            </a:schemeClr>
                          </a:solidFill>
                        </a:rPr>
                        <a:t>Balastros magnéticos com perdas reduzidas</a:t>
                      </a:r>
                    </a:p>
                  </a:txBody>
                  <a:tcPr marL="68580" marR="68580" marT="34290" marB="34290"/>
                </a:tc>
                <a:extLst>
                  <a:ext uri="{0D108BD9-81ED-4DB2-BD59-A6C34878D82A}">
                    <a16:rowId xmlns:a16="http://schemas.microsoft.com/office/drawing/2014/main" val="10005"/>
                  </a:ext>
                </a:extLst>
              </a:tr>
            </a:tbl>
          </a:graphicData>
        </a:graphic>
      </p:graphicFrame>
      <p:sp>
        <p:nvSpPr>
          <p:cNvPr id="7" name="Rectangle 6"/>
          <p:cNvSpPr/>
          <p:nvPr/>
        </p:nvSpPr>
        <p:spPr>
          <a:xfrm>
            <a:off x="2951017" y="1260630"/>
            <a:ext cx="5735783" cy="5262979"/>
          </a:xfrm>
          <a:prstGeom prst="rect">
            <a:avLst/>
          </a:prstGeom>
        </p:spPr>
        <p:txBody>
          <a:bodyPr wrap="square">
            <a:spAutoFit/>
          </a:bodyPr>
          <a:lstStyle/>
          <a:p>
            <a:r>
              <a:rPr lang="pt-PT" sz="1600" dirty="0"/>
              <a:t>Os Balastros reguláveis ​​são </a:t>
            </a:r>
            <a:r>
              <a:rPr lang="pt-PT" sz="1600" dirty="0" err="1"/>
              <a:t>Classeis</a:t>
            </a:r>
            <a:r>
              <a:rPr lang="pt-PT" sz="1600" dirty="0"/>
              <a:t> A1 se cumprirem os seguintes requisitos:</a:t>
            </a:r>
          </a:p>
          <a:p>
            <a:pPr marL="285750" indent="-285750">
              <a:buFontTx/>
              <a:buChar char="-"/>
            </a:pPr>
            <a:r>
              <a:rPr lang="pt-PT" sz="1600" dirty="0"/>
              <a:t>Com 100% de saída de luz, o balastro cumpre pelo menos as exigências pertencentes à A3;</a:t>
            </a:r>
          </a:p>
          <a:p>
            <a:pPr marL="285750" indent="-285750">
              <a:buFontTx/>
              <a:buChar char="-"/>
            </a:pPr>
            <a:r>
              <a:rPr lang="pt-PT" sz="1600" dirty="0"/>
              <a:t>Numa configuração de saída de luz de 25%, a potência de entrada total é igual ou inferior a 50% da potência na configuração de saída de luz 100%;</a:t>
            </a:r>
          </a:p>
          <a:p>
            <a:pPr marL="285750" indent="-285750">
              <a:buFontTx/>
              <a:buChar char="-"/>
            </a:pPr>
            <a:r>
              <a:rPr lang="pt-PT" sz="1600" dirty="0"/>
              <a:t>O balastro deve ser capaz de reduzir a saída de luz para 10% ou menos da saída de luz máxima.</a:t>
            </a:r>
          </a:p>
          <a:p>
            <a:endParaRPr lang="en-GB" sz="1600" dirty="0"/>
          </a:p>
          <a:p>
            <a:r>
              <a:rPr lang="pt-PT" sz="1600" dirty="0"/>
              <a:t>Balastros magnéticos em conformidade com o sistema de classes de eficiência energética B1 e B2 possuem um fio de cobre mais espesso e um núcleo de ferro sujeito a uma menor dissipação de energia, reduzindo as perdas internas.</a:t>
            </a:r>
          </a:p>
          <a:p>
            <a:endParaRPr lang="en-US" sz="1600" dirty="0"/>
          </a:p>
          <a:p>
            <a:r>
              <a:rPr lang="pt-PT" sz="1600" dirty="0"/>
              <a:t>Balastros eletrónicos (A1, A2 e A3) reduzem ainda mais o consumo de energia dos balastro para menos que a potência nominal da lâmpada a 50Hz. Isso é causado pelo aumento da eficiência da lâmpada em altas frequências (&gt; 20kHz), o que leva a cerca de 10% menos de potência da lâmpada e uma diminuição das perdas do balastro.</a:t>
            </a:r>
            <a:endParaRPr lang="en-US" sz="1600" dirty="0"/>
          </a:p>
        </p:txBody>
      </p:sp>
    </p:spTree>
    <p:extLst>
      <p:ext uri="{BB962C8B-B14F-4D97-AF65-F5344CB8AC3E}">
        <p14:creationId xmlns:p14="http://schemas.microsoft.com/office/powerpoint/2010/main" val="2228167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3588542520"/>
              </p:ext>
            </p:extLst>
          </p:nvPr>
        </p:nvGraphicFramePr>
        <p:xfrm>
          <a:off x="457200" y="1618735"/>
          <a:ext cx="7797113" cy="4473146"/>
        </p:xfrm>
        <a:graphic>
          <a:graphicData uri="http://schemas.openxmlformats.org/drawingml/2006/table">
            <a:tbl>
              <a:tblPr firstRow="1" bandRow="1">
                <a:tableStyleId>{5940675A-B579-460E-94D1-54222C63F5DA}</a:tableStyleId>
              </a:tblPr>
              <a:tblGrid>
                <a:gridCol w="1089212">
                  <a:extLst>
                    <a:ext uri="{9D8B030D-6E8A-4147-A177-3AD203B41FA5}">
                      <a16:colId xmlns:a16="http://schemas.microsoft.com/office/drawing/2014/main" val="20000"/>
                    </a:ext>
                  </a:extLst>
                </a:gridCol>
                <a:gridCol w="3203414">
                  <a:extLst>
                    <a:ext uri="{9D8B030D-6E8A-4147-A177-3AD203B41FA5}">
                      <a16:colId xmlns:a16="http://schemas.microsoft.com/office/drawing/2014/main" val="20001"/>
                    </a:ext>
                  </a:extLst>
                </a:gridCol>
                <a:gridCol w="975476">
                  <a:extLst>
                    <a:ext uri="{9D8B030D-6E8A-4147-A177-3AD203B41FA5}">
                      <a16:colId xmlns:a16="http://schemas.microsoft.com/office/drawing/2014/main" val="20002"/>
                    </a:ext>
                  </a:extLst>
                </a:gridCol>
                <a:gridCol w="2529011">
                  <a:extLst>
                    <a:ext uri="{9D8B030D-6E8A-4147-A177-3AD203B41FA5}">
                      <a16:colId xmlns:a16="http://schemas.microsoft.com/office/drawing/2014/main" val="20003"/>
                    </a:ext>
                  </a:extLst>
                </a:gridCol>
              </a:tblGrid>
              <a:tr h="1821414">
                <a:tc>
                  <a:txBody>
                    <a:bodyPr/>
                    <a:lstStyle/>
                    <a:p>
                      <a:pPr algn="ctr"/>
                      <a:r>
                        <a:rPr lang="pt-PT" sz="1800" b="1" dirty="0"/>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A saída das lâmpadas  degrada-se mais devagar</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O </a:t>
                      </a:r>
                      <a:r>
                        <a:rPr lang="pt-PT" sz="1600" b="0" i="0" kern="1200" dirty="0" err="1">
                          <a:solidFill>
                            <a:schemeClr val="tx1"/>
                          </a:solidFill>
                          <a:effectLst/>
                          <a:latin typeface="+mn-lt"/>
                          <a:ea typeface="+mn-ea"/>
                          <a:cs typeface="+mn-cs"/>
                        </a:rPr>
                        <a:t>flicker</a:t>
                      </a:r>
                      <a:r>
                        <a:rPr lang="pt-PT" sz="1600" b="0" i="0" kern="1200" dirty="0">
                          <a:solidFill>
                            <a:schemeClr val="tx1"/>
                          </a:solidFill>
                          <a:effectLst/>
                          <a:latin typeface="+mn-lt"/>
                          <a:ea typeface="+mn-ea"/>
                          <a:cs typeface="+mn-cs"/>
                        </a:rPr>
                        <a:t> da lâmpada é eliminado</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Funcionamento de lâmpada múltiplo (1 a 4)</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Tempo de vida mais longo</a:t>
                      </a:r>
                      <a:endParaRPr lang="pt-PT" sz="1600" b="0" i="0" kern="1200" baseline="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b="1" i="0" kern="1200" baseline="0" dirty="0">
                          <a:solidFill>
                            <a:schemeClr val="tx1"/>
                          </a:solidFill>
                          <a:effectLst/>
                          <a:latin typeface="+mn-lt"/>
                          <a:ea typeface="+mn-ea"/>
                          <a:cs typeface="+mn-cs"/>
                        </a:rPr>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dirty="0">
                          <a:solidFill>
                            <a:schemeClr val="tx1"/>
                          </a:solidFill>
                          <a:effectLst/>
                          <a:latin typeface="+mn-lt"/>
                          <a:ea typeface="+mn-ea"/>
                          <a:cs typeface="+mn-cs"/>
                        </a:rPr>
                        <a:t>Os materiais podem ser facilmente reciclados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dirty="0">
                          <a:solidFill>
                            <a:schemeClr val="tx1"/>
                          </a:solidFill>
                          <a:effectLst/>
                          <a:latin typeface="+mn-lt"/>
                          <a:ea typeface="+mn-ea"/>
                          <a:cs typeface="+mn-cs"/>
                        </a:rPr>
                        <a:t>Pequeno custo inicial</a:t>
                      </a:r>
                      <a:endParaRPr lang="pt-PT" sz="1600" b="0" i="0" kern="1200" baseline="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67461">
                <a:tc gridSpan="2">
                  <a:txBody>
                    <a:bodyPr/>
                    <a:lstStyle/>
                    <a:p>
                      <a:r>
                        <a:rPr lang="pt-PT" sz="1800" b="1" dirty="0">
                          <a:solidFill>
                            <a:srgbClr val="002060"/>
                          </a:solidFill>
                        </a:rPr>
                        <a:t>Balastro Eletrónico</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tc gridSpan="2">
                  <a:txBody>
                    <a:bodyPr/>
                    <a:lstStyle/>
                    <a:p>
                      <a:pPr marL="0" algn="l" defTabSz="342900" rtl="0" eaLnBrk="1" latinLnBrk="0" hangingPunct="1"/>
                      <a:r>
                        <a:rPr lang="pt-PT" sz="1800" b="1" kern="1200" dirty="0">
                          <a:solidFill>
                            <a:srgbClr val="002060"/>
                          </a:solidFill>
                          <a:latin typeface="+mn-lt"/>
                          <a:ea typeface="+mn-ea"/>
                          <a:cs typeface="+mn-cs"/>
                        </a:rPr>
                        <a:t>Balastro Magnético</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684271">
                <a:tc>
                  <a:txBody>
                    <a:bodyPr/>
                    <a:lstStyle/>
                    <a:p>
                      <a:pPr algn="ctr"/>
                      <a:r>
                        <a:rPr lang="pt-PT" sz="1600" b="1" dirty="0"/>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Eles podem se originar harmônicos</a:t>
                      </a:r>
                    </a:p>
                    <a:p>
                      <a:pPr marL="285750" indent="-285750">
                        <a:buFont typeface="Arial" panose="020B0604020202020204" pitchFamily="34" charset="0"/>
                        <a:buChar char="•"/>
                      </a:pPr>
                      <a:r>
                        <a:rPr lang="pt-PT" sz="1600" b="0" i="0" kern="1200" dirty="0">
                          <a:solidFill>
                            <a:schemeClr val="tx1"/>
                          </a:solidFill>
                          <a:effectLst/>
                          <a:latin typeface="+mn-lt"/>
                          <a:ea typeface="+mn-ea"/>
                          <a:cs typeface="+mn-cs"/>
                        </a:rPr>
                        <a:t>distorção</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600" b="1" i="0" kern="1200" dirty="0">
                          <a:solidFill>
                            <a:schemeClr val="tx1"/>
                          </a:solidFill>
                          <a:effectLst/>
                          <a:latin typeface="+mn-lt"/>
                          <a:ea typeface="+mn-ea"/>
                          <a:cs typeface="+mn-cs"/>
                        </a:rPr>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dirty="0">
                          <a:solidFill>
                            <a:schemeClr val="tx1"/>
                          </a:solidFill>
                          <a:effectLst/>
                          <a:latin typeface="+mn-lt"/>
                          <a:ea typeface="+mn-ea"/>
                          <a:cs typeface="+mn-cs"/>
                        </a:rPr>
                        <a:t>Menos eficientes em termos energéticos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dirty="0">
                          <a:solidFill>
                            <a:schemeClr val="tx1"/>
                          </a:solidFill>
                          <a:effectLst/>
                          <a:latin typeface="+mn-lt"/>
                          <a:ea typeface="+mn-ea"/>
                          <a:cs typeface="+mn-cs"/>
                        </a:rPr>
                        <a:t>Mais pesado que Balastros eletrónicos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dirty="0">
                          <a:solidFill>
                            <a:schemeClr val="tx1"/>
                          </a:solidFill>
                          <a:effectLst/>
                          <a:latin typeface="+mn-lt"/>
                          <a:ea typeface="+mn-ea"/>
                          <a:cs typeface="+mn-cs"/>
                        </a:rPr>
                        <a:t>Mais ruidosos que Balastros eletrónicos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p:txBody>
          <a:bodyPr>
            <a:normAutofit/>
          </a:bodyPr>
          <a:lstStyle/>
          <a:p>
            <a:r>
              <a:rPr lang="pt-PT" sz="2400" dirty="0"/>
              <a:t>3. Balastros</a:t>
            </a:r>
          </a:p>
        </p:txBody>
      </p:sp>
    </p:spTree>
    <p:extLst>
      <p:ext uri="{BB962C8B-B14F-4D97-AF65-F5344CB8AC3E}">
        <p14:creationId xmlns:p14="http://schemas.microsoft.com/office/powerpoint/2010/main" val="21579019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sz="1800" dirty="0"/>
              <a:t>Uma unidade que está localizada entre a fonte de alimentação e o(s) módulo(s) LED para fornecer o(s) módulo(s) de LED com uma tensão e corrente adequadas. O driver também é chamado de equipamento de controlo eletrónico.</a:t>
            </a:r>
            <a:endParaRPr lang="en-US" sz="1800" dirty="0"/>
          </a:p>
        </p:txBody>
      </p:sp>
      <p:sp>
        <p:nvSpPr>
          <p:cNvPr id="3" name="Title 2"/>
          <p:cNvSpPr>
            <a:spLocks noGrp="1"/>
          </p:cNvSpPr>
          <p:nvPr>
            <p:ph type="title"/>
          </p:nvPr>
        </p:nvSpPr>
        <p:spPr/>
        <p:txBody>
          <a:bodyPr>
            <a:normAutofit/>
          </a:bodyPr>
          <a:lstStyle/>
          <a:p>
            <a:r>
              <a:rPr lang="pt-PT" sz="2400" dirty="0"/>
              <a:t>4. Drivers</a:t>
            </a:r>
            <a:endParaRPr lang="en-US" sz="2400" dirty="0"/>
          </a:p>
        </p:txBody>
      </p:sp>
      <p:pic>
        <p:nvPicPr>
          <p:cNvPr id="5" name="Picture 4"/>
          <p:cNvPicPr>
            <a:picLocks noChangeAspect="1"/>
          </p:cNvPicPr>
          <p:nvPr/>
        </p:nvPicPr>
        <p:blipFill>
          <a:blip r:embed="rId2"/>
          <a:stretch>
            <a:fillRect/>
          </a:stretch>
        </p:blipFill>
        <p:spPr>
          <a:xfrm>
            <a:off x="2457363" y="2723598"/>
            <a:ext cx="4229274" cy="3167873"/>
          </a:xfrm>
          <a:prstGeom prst="rect">
            <a:avLst/>
          </a:prstGeom>
        </p:spPr>
      </p:pic>
    </p:spTree>
    <p:extLst>
      <p:ext uri="{BB962C8B-B14F-4D97-AF65-F5344CB8AC3E}">
        <p14:creationId xmlns:p14="http://schemas.microsoft.com/office/powerpoint/2010/main" val="38129562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1800" dirty="0"/>
          </a:p>
          <a:p>
            <a:r>
              <a:rPr lang="pt-PT" sz="1800" b="1" dirty="0"/>
              <a:t>Drivers internas</a:t>
            </a:r>
            <a:endParaRPr lang="en-US" sz="1800" b="1" dirty="0"/>
          </a:p>
          <a:p>
            <a:r>
              <a:rPr lang="pt-PT" sz="1800" dirty="0"/>
              <a:t>As lâmpadas domésticas geralmente incluem um driver interno uma vez que isso facilita a substituição de lâmpadas incandescentes ou CFL antigas.</a:t>
            </a:r>
            <a:endParaRPr lang="en-US" sz="1800" dirty="0"/>
          </a:p>
        </p:txBody>
      </p:sp>
      <p:sp>
        <p:nvSpPr>
          <p:cNvPr id="3" name="Title 2"/>
          <p:cNvSpPr>
            <a:spLocks noGrp="1"/>
          </p:cNvSpPr>
          <p:nvPr>
            <p:ph type="title"/>
          </p:nvPr>
        </p:nvSpPr>
        <p:spPr/>
        <p:txBody>
          <a:bodyPr>
            <a:normAutofit/>
          </a:bodyPr>
          <a:lstStyle/>
          <a:p>
            <a:r>
              <a:rPr lang="pt-PT" sz="2400" dirty="0"/>
              <a:t>4. Drivers</a:t>
            </a:r>
            <a:endParaRPr lang="en-US" sz="2400" dirty="0"/>
          </a:p>
        </p:txBody>
      </p:sp>
      <p:pic>
        <p:nvPicPr>
          <p:cNvPr id="4" name="Picture 3"/>
          <p:cNvPicPr>
            <a:picLocks noChangeAspect="1"/>
          </p:cNvPicPr>
          <p:nvPr/>
        </p:nvPicPr>
        <p:blipFill>
          <a:blip r:embed="rId2"/>
          <a:stretch>
            <a:fillRect/>
          </a:stretch>
        </p:blipFill>
        <p:spPr>
          <a:xfrm>
            <a:off x="2317746" y="3473319"/>
            <a:ext cx="4332435" cy="2248142"/>
          </a:xfrm>
          <a:prstGeom prst="rect">
            <a:avLst/>
          </a:prstGeom>
        </p:spPr>
      </p:pic>
    </p:spTree>
    <p:extLst>
      <p:ext uri="{BB962C8B-B14F-4D97-AF65-F5344CB8AC3E}">
        <p14:creationId xmlns:p14="http://schemas.microsoft.com/office/powerpoint/2010/main" val="30933199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sz="1600" dirty="0"/>
              <a:t>O tempo de vida de um driver LED é determinado pela vida útil dos componentes eletrónicos individuais que o compõem. O elo fraco, em particular, são os condensadores eletrolíticos. O interior do eletrólito é tipicamente um gel que se evapora gradualmente ao longo da vida do componente. A taxa de evaporação depende da temperatura dentro do driver - que, por sua vez, se correlaciona com a temperatura externa na caixa do condutor. Temperaturas de funcionamento mais altas aceleram a evaporação e, portanto, reduzem a vida útil do condensador.</a:t>
            </a:r>
            <a:endParaRPr lang="en-US" sz="1600" dirty="0"/>
          </a:p>
        </p:txBody>
      </p:sp>
      <p:sp>
        <p:nvSpPr>
          <p:cNvPr id="3" name="Title 2"/>
          <p:cNvSpPr>
            <a:spLocks noGrp="1"/>
          </p:cNvSpPr>
          <p:nvPr>
            <p:ph type="title"/>
          </p:nvPr>
        </p:nvSpPr>
        <p:spPr/>
        <p:txBody>
          <a:bodyPr>
            <a:normAutofit/>
          </a:bodyPr>
          <a:lstStyle/>
          <a:p>
            <a:r>
              <a:rPr lang="pt-PT" sz="2400" dirty="0"/>
              <a:t>4. Drivers</a:t>
            </a:r>
            <a:endParaRPr lang="en-US" sz="2400" dirty="0"/>
          </a:p>
        </p:txBody>
      </p:sp>
      <p:pic>
        <p:nvPicPr>
          <p:cNvPr id="7172" name="Picture 4" descr="Resultado de imagem para LED driver lifeti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4871" y="3241964"/>
            <a:ext cx="6315764" cy="288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09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3">
            <a:clrChange>
              <a:clrFrom>
                <a:srgbClr val="EDECF6"/>
              </a:clrFrom>
              <a:clrTo>
                <a:srgbClr val="EDECF6">
                  <a:alpha val="0"/>
                </a:srgbClr>
              </a:clrTo>
            </a:clrChange>
          </a:blip>
          <a:stretch>
            <a:fillRect/>
          </a:stretch>
        </p:blipFill>
        <p:spPr>
          <a:xfrm>
            <a:off x="5379522" y="1392128"/>
            <a:ext cx="2968831" cy="5105207"/>
          </a:xfrm>
          <a:prstGeom prst="rect">
            <a:avLst/>
          </a:prstGeom>
        </p:spPr>
      </p:pic>
      <mc:AlternateContent xmlns:mc="http://schemas.openxmlformats.org/markup-compatibility/2006">
        <mc:Choice xmlns:a14="http://schemas.microsoft.com/office/drawing/2010/main" Requires="a14">
          <p:sp>
            <p:nvSpPr>
              <p:cNvPr id="5" name="CaixaDeTexto 4"/>
              <p:cNvSpPr txBox="1"/>
              <p:nvPr/>
            </p:nvSpPr>
            <p:spPr>
              <a:xfrm>
                <a:off x="361148" y="1607346"/>
                <a:ext cx="4673990" cy="4247317"/>
              </a:xfrm>
              <a:prstGeom prst="rect">
                <a:avLst/>
              </a:prstGeom>
              <a:noFill/>
            </p:spPr>
            <p:txBody>
              <a:bodyPr wrap="square" rtlCol="0">
                <a:spAutoFit/>
              </a:bodyPr>
              <a:lstStyle/>
              <a:p>
                <a:pPr marL="214313" indent="-214313">
                  <a:buFont typeface="Arial" panose="020B0604020202020204" pitchFamily="34" charset="0"/>
                  <a:buChar char="•"/>
                </a:pPr>
                <a:r>
                  <a:rPr lang="pt-PT" dirty="0"/>
                  <a:t>Consiste num filamento montado em vácuo, ou num gás inerte (que não reage quimicamente com o filamento);</a:t>
                </a:r>
              </a:p>
              <a:p>
                <a:pPr marL="214313" indent="-214313">
                  <a:buFont typeface="Arial" panose="020B0604020202020204" pitchFamily="34" charset="0"/>
                  <a:buChar char="•"/>
                </a:pPr>
                <a:endParaRPr lang="pt-PT" dirty="0"/>
              </a:p>
              <a:p>
                <a:pPr marL="214313" indent="-214313">
                  <a:buFont typeface="Arial" panose="020B0604020202020204" pitchFamily="34" charset="0"/>
                  <a:buChar char="•"/>
                </a:pPr>
                <a:r>
                  <a:rPr lang="pt-PT" dirty="0"/>
                  <a:t>O tungsténio é o principal material constituinte do filamento, porque é facilmente trabalhado, tem baixa pressão de vapor e tem um alto ponto de fusão;</a:t>
                </a:r>
              </a:p>
              <a:p>
                <a:pPr marL="214313" indent="-214313">
                  <a:buFont typeface="Arial" panose="020B0604020202020204" pitchFamily="34" charset="0"/>
                  <a:buChar char="•"/>
                </a:pPr>
                <a:endParaRPr lang="pt-PT" dirty="0"/>
              </a:p>
              <a:p>
                <a:pPr marL="214313" indent="-214313">
                  <a:buFont typeface="Arial" panose="020B0604020202020204" pitchFamily="34" charset="0"/>
                  <a:buChar char="•"/>
                </a:pPr>
                <a:r>
                  <a:rPr lang="pt-PT" dirty="0"/>
                  <a:t>A luz é produzida pela passagem de corrente elétrica através do filamento de tungsténio e usa o efeito Joule,</a:t>
                </a:r>
                <a14:m>
                  <m:oMath xmlns:m="http://schemas.openxmlformats.org/officeDocument/2006/math">
                    <m:sSup>
                      <m:sSupPr>
                        <m:ctrlPr>
                          <a:rPr lang="pt-PT" i="1">
                            <a:latin typeface="Cambria Math" panose="02040503050406030204" pitchFamily="18" charset="0"/>
                          </a:rPr>
                        </m:ctrlPr>
                      </m:sSupPr>
                      <m:e>
                        <m:r>
                          <a:rPr lang="pt-PT" i="1">
                            <a:latin typeface="Cambria Math" panose="02040503050406030204" pitchFamily="18" charset="0"/>
                          </a:rPr>
                          <m:t>𝑖</m:t>
                        </m:r>
                      </m:e>
                      <m:sup>
                        <m:r>
                          <a:rPr lang="pt-PT" i="1">
                            <a:latin typeface="Cambria Math" panose="02040503050406030204" pitchFamily="18" charset="0"/>
                          </a:rPr>
                          <m:t>2</m:t>
                        </m:r>
                      </m:sup>
                    </m:sSup>
                    <m:r>
                      <a:rPr lang="pt-PT" i="1">
                        <a:latin typeface="Cambria Math" panose="02040503050406030204" pitchFamily="18" charset="0"/>
                      </a:rPr>
                      <m:t>𝑅</m:t>
                    </m:r>
                    <m:r>
                      <a:rPr lang="pt-PT" i="1">
                        <a:latin typeface="Cambria Math" panose="02040503050406030204" pitchFamily="18" charset="0"/>
                      </a:rPr>
                      <m:t> </m:t>
                    </m:r>
                    <m:r>
                      <a:rPr lang="pt-PT" b="0" i="0" smtClean="0">
                        <a:latin typeface="Cambria Math" panose="02040503050406030204" pitchFamily="18" charset="0"/>
                      </a:rPr>
                      <m:t>,</m:t>
                    </m:r>
                  </m:oMath>
                </a14:m>
                <a:r>
                  <a:rPr lang="pt-PT" dirty="0"/>
                  <a:t> para aumentar a temperatura do filamento para produzir incandescência (luz visível e muito calor);</a:t>
                </a:r>
                <a:endParaRPr lang="pt-PT" sz="1600" dirty="0"/>
              </a:p>
            </p:txBody>
          </p:sp>
        </mc:Choice>
        <mc:Fallback>
          <p:sp>
            <p:nvSpPr>
              <p:cNvPr id="5" name="CaixaDeTexto 4"/>
              <p:cNvSpPr txBox="1">
                <a:spLocks noRot="1" noChangeAspect="1" noMove="1" noResize="1" noEditPoints="1" noAdjustHandles="1" noChangeArrowheads="1" noChangeShapeType="1" noTextEdit="1"/>
              </p:cNvSpPr>
              <p:nvPr/>
            </p:nvSpPr>
            <p:spPr>
              <a:xfrm>
                <a:off x="361148" y="1607346"/>
                <a:ext cx="4673990" cy="4247317"/>
              </a:xfrm>
              <a:prstGeom prst="rect">
                <a:avLst/>
              </a:prstGeom>
              <a:blipFill>
                <a:blip r:embed="rId4"/>
                <a:stretch>
                  <a:fillRect l="-782" t="-862" r="-391" b="-1437"/>
                </a:stretch>
              </a:blipFill>
            </p:spPr>
            <p:txBody>
              <a:bodyPr/>
              <a:lstStyle/>
              <a:p>
                <a:r>
                  <a:rPr lang="pt-PT">
                    <a:noFill/>
                  </a:rPr>
                  <a:t> </a:t>
                </a:r>
              </a:p>
            </p:txBody>
          </p:sp>
        </mc:Fallback>
      </mc:AlternateContent>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a:t>Incandescente (convencional)</a:t>
            </a:r>
          </a:p>
        </p:txBody>
      </p:sp>
    </p:spTree>
    <p:extLst>
      <p:ext uri="{BB962C8B-B14F-4D97-AF65-F5344CB8AC3E}">
        <p14:creationId xmlns:p14="http://schemas.microsoft.com/office/powerpoint/2010/main" val="1690873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3">
            <a:clrChange>
              <a:clrFrom>
                <a:srgbClr val="EDECF6"/>
              </a:clrFrom>
              <a:clrTo>
                <a:srgbClr val="EDECF6">
                  <a:alpha val="0"/>
                </a:srgbClr>
              </a:clrTo>
            </a:clrChange>
          </a:blip>
          <a:stretch>
            <a:fillRect/>
          </a:stretch>
        </p:blipFill>
        <p:spPr>
          <a:xfrm>
            <a:off x="3241413" y="1532839"/>
            <a:ext cx="5750712" cy="3323993"/>
          </a:xfrm>
          <a:prstGeom prst="rect">
            <a:avLst/>
          </a:prstGeom>
        </p:spPr>
      </p:pic>
      <p:sp>
        <p:nvSpPr>
          <p:cNvPr id="4" name="CaixaDeTexto 3"/>
          <p:cNvSpPr txBox="1"/>
          <p:nvPr/>
        </p:nvSpPr>
        <p:spPr>
          <a:xfrm>
            <a:off x="114299" y="1771732"/>
            <a:ext cx="2880828" cy="2308324"/>
          </a:xfrm>
          <a:prstGeom prst="rect">
            <a:avLst/>
          </a:prstGeom>
          <a:noFill/>
        </p:spPr>
        <p:txBody>
          <a:bodyPr wrap="square" rtlCol="0">
            <a:spAutoFit/>
          </a:bodyPr>
          <a:lstStyle/>
          <a:p>
            <a:pPr marL="214313" indent="-214313">
              <a:buFont typeface="Arial" panose="020B0604020202020204" pitchFamily="34" charset="0"/>
              <a:buChar char="•"/>
            </a:pPr>
            <a:r>
              <a:rPr lang="pt-PT" dirty="0"/>
              <a:t>Como o filamento de uma lâmpada incandescente deve ter uma temperatura muito alta para dar luz, o material do filamento evapora relativamente rápido;</a:t>
            </a:r>
            <a:endParaRPr lang="pt-PT" sz="1350" dirty="0"/>
          </a:p>
        </p:txBody>
      </p:sp>
      <p:sp>
        <p:nvSpPr>
          <p:cNvPr id="5" name="CaixaDeTexto 4"/>
          <p:cNvSpPr txBox="1"/>
          <p:nvPr/>
        </p:nvSpPr>
        <p:spPr>
          <a:xfrm>
            <a:off x="3340099" y="5013011"/>
            <a:ext cx="5448955" cy="715581"/>
          </a:xfrm>
          <a:prstGeom prst="rect">
            <a:avLst/>
          </a:prstGeom>
          <a:noFill/>
        </p:spPr>
        <p:txBody>
          <a:bodyPr wrap="square" rtlCol="0">
            <a:spAutoFit/>
          </a:bodyPr>
          <a:lstStyle/>
          <a:p>
            <a:r>
              <a:rPr lang="pt-PT" sz="1350" dirty="0"/>
              <a:t>Relação entre a saída de luz, a corrente, a potência de entrada, a duração da lâmpada e a tensão de funcionamento típico de uma lâmpada de tungsténio.</a:t>
            </a:r>
          </a:p>
        </p:txBody>
      </p:sp>
      <p:pic>
        <p:nvPicPr>
          <p:cNvPr id="1026" name="Picture 2" descr="http://europa.eu/rapid/exploit/2009/09/MEMO/EN/m09_368.eni/Pictures/100000000000025800000268C87F82C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09" y="4088895"/>
            <a:ext cx="1800225" cy="1848231"/>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a:t>Incandescente (convencional)</a:t>
            </a:r>
          </a:p>
        </p:txBody>
      </p:sp>
      <p:sp>
        <p:nvSpPr>
          <p:cNvPr id="3" name="Rectangle 1">
            <a:extLst>
              <a:ext uri="{FF2B5EF4-FFF2-40B4-BE49-F238E27FC236}">
                <a16:creationId xmlns:a16="http://schemas.microsoft.com/office/drawing/2014/main" id="{87DE2266-67CB-4A97-B7E1-539499359955}"/>
              </a:ext>
            </a:extLst>
          </p:cNvPr>
          <p:cNvSpPr>
            <a:spLocks noChangeArrowheads="1"/>
          </p:cNvSpPr>
          <p:nvPr/>
        </p:nvSpPr>
        <p:spPr bwMode="auto">
          <a:xfrm>
            <a:off x="0" y="0"/>
            <a:ext cx="91440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PT" altLang="pt-PT" sz="1200" b="0" i="0" u="none" strike="noStrike" cap="none" normalizeH="0" baseline="0">
                <a:ln>
                  <a:noFill/>
                </a:ln>
                <a:solidFill>
                  <a:srgbClr val="212121"/>
                </a:solidFill>
                <a:effectLst/>
                <a:latin typeface="inherit"/>
              </a:rPr>
              <a:t>Relação entre a saída de luz, a corrente, a potência de entrada, a duração da lâmpada e a tensão de operação de uma lâmpada típica de tungstênio.</a:t>
            </a:r>
            <a:r>
              <a:rPr kumimoji="0" lang="pt-PT" altLang="pt-PT" sz="800" b="0" i="0" u="none" strike="noStrike" cap="none" normalizeH="0" baseline="0">
                <a:ln>
                  <a:noFill/>
                </a:ln>
                <a:solidFill>
                  <a:schemeClr val="tx1"/>
                </a:solidFill>
                <a:effectLst/>
              </a:rPr>
              <a:t> </a:t>
            </a:r>
            <a:endParaRPr kumimoji="0" lang="pt-PT" altLang="pt-PT"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19634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p:cNvGraphicFramePr>
            <a:graphicFrameLocks noGrp="1"/>
          </p:cNvGraphicFramePr>
          <p:nvPr>
            <p:extLst>
              <p:ext uri="{D42A27DB-BD31-4B8C-83A1-F6EECF244321}">
                <p14:modId xmlns:p14="http://schemas.microsoft.com/office/powerpoint/2010/main" val="3495118985"/>
              </p:ext>
            </p:extLst>
          </p:nvPr>
        </p:nvGraphicFramePr>
        <p:xfrm>
          <a:off x="457200" y="1531917"/>
          <a:ext cx="8542421" cy="4709650"/>
        </p:xfrm>
        <a:graphic>
          <a:graphicData uri="http://schemas.openxmlformats.org/drawingml/2006/table">
            <a:tbl>
              <a:tblPr firstRow="1" bandRow="1">
                <a:tableStyleId>{5940675A-B579-460E-94D1-54222C63F5DA}</a:tableStyleId>
              </a:tblPr>
              <a:tblGrid>
                <a:gridCol w="1114783">
                  <a:extLst>
                    <a:ext uri="{9D8B030D-6E8A-4147-A177-3AD203B41FA5}">
                      <a16:colId xmlns:a16="http://schemas.microsoft.com/office/drawing/2014/main" val="20000"/>
                    </a:ext>
                  </a:extLst>
                </a:gridCol>
                <a:gridCol w="7427638">
                  <a:extLst>
                    <a:ext uri="{9D8B030D-6E8A-4147-A177-3AD203B41FA5}">
                      <a16:colId xmlns:a16="http://schemas.microsoft.com/office/drawing/2014/main" val="20001"/>
                    </a:ext>
                  </a:extLst>
                </a:gridCol>
              </a:tblGrid>
              <a:tr h="1603567">
                <a:tc>
                  <a:txBody>
                    <a:bodyPr/>
                    <a:lstStyle/>
                    <a:p>
                      <a:pPr algn="ctr"/>
                      <a:r>
                        <a:rPr lang="pt-PT" sz="1800" b="1" dirty="0"/>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Bom para iluminação de pequenas áreas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Boa rendição de cores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Barato a produzir - Baixo custo.</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Nenhuma quantidade de materiais tóxicos para descartar (como Mercúrio, ligas tóxicas ou semicondutores)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Facilmente regulável</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006330">
                <a:tc gridSpan="2">
                  <a:txBody>
                    <a:bodyPr/>
                    <a:lstStyle/>
                    <a:p>
                      <a:endParaRPr lang="pt-PT" sz="100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688970">
                <a:tc>
                  <a:txBody>
                    <a:bodyPr/>
                    <a:lstStyle/>
                    <a:p>
                      <a:pPr algn="ctr"/>
                      <a:r>
                        <a:rPr lang="pt-PT" sz="1800" b="1" dirty="0"/>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Eficiência energética muito baixa (mais de 90% da energia é convertida em calor).</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Vida curta (1000h).</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Alta temperatura da superfície da lâmpada (pode queimar ao tocar).</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Apesar do menor preço inicial, custará muito mais para o usuário final, quando comparado com os custos de vida útil de outras tecnologias.</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a:xfrm>
            <a:off x="457200" y="274638"/>
            <a:ext cx="8229600" cy="985992"/>
          </a:xfrm>
        </p:spPr>
        <p:txBody>
          <a:bodyPr>
            <a:normAutofit/>
          </a:bodyPr>
          <a:lstStyle/>
          <a:p>
            <a:r>
              <a:rPr lang="pt-PT" sz="2400" dirty="0"/>
              <a:t>1. Tipos de Lâmpadas</a:t>
            </a:r>
            <a:br>
              <a:rPr lang="pt-PT" sz="2400" dirty="0"/>
            </a:br>
            <a:r>
              <a:rPr lang="pt-PT" sz="2400" dirty="0" err="1"/>
              <a:t>Incandescent</a:t>
            </a:r>
            <a:r>
              <a:rPr lang="pt-PT" sz="2400" dirty="0"/>
              <a:t> </a:t>
            </a:r>
            <a:r>
              <a:rPr lang="pt-PT" sz="2400" dirty="0" err="1"/>
              <a:t>Lamps</a:t>
            </a:r>
            <a:endParaRPr lang="pt-PT" sz="2400" dirty="0"/>
          </a:p>
        </p:txBody>
      </p:sp>
      <p:pic>
        <p:nvPicPr>
          <p:cNvPr id="11" name="Picture 2" descr="http://europa.eu/rapid/exploit/2009/09/MEMO/EN/m09_368.eni/Pictures/100000000000025800000268C87F82C8.jpg">
            <a:extLst>
              <a:ext uri="{FF2B5EF4-FFF2-40B4-BE49-F238E27FC236}">
                <a16:creationId xmlns:a16="http://schemas.microsoft.com/office/drawing/2014/main" id="{63600894-DD14-4541-8423-EBE4C6B2276E}"/>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054431" y="3218657"/>
            <a:ext cx="1009402" cy="1036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489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p:cNvSpPr txBox="1"/>
          <p:nvPr/>
        </p:nvSpPr>
        <p:spPr>
          <a:xfrm>
            <a:off x="311726" y="1442109"/>
            <a:ext cx="6601819" cy="4801314"/>
          </a:xfrm>
          <a:prstGeom prst="rect">
            <a:avLst/>
          </a:prstGeom>
          <a:noFill/>
        </p:spPr>
        <p:txBody>
          <a:bodyPr wrap="square" rtlCol="0">
            <a:spAutoFit/>
          </a:bodyPr>
          <a:lstStyle/>
          <a:p>
            <a:pPr marL="285750" indent="-285750">
              <a:buFont typeface="Arial" panose="020B0604020202020204" pitchFamily="34" charset="0"/>
              <a:buChar char="•"/>
            </a:pPr>
            <a:r>
              <a:rPr lang="pt-PT" dirty="0"/>
              <a:t>As lâmpadas de halogéneo são uma forma avançada de lâmpadas incandescentes.</a:t>
            </a:r>
          </a:p>
          <a:p>
            <a:pPr marL="285750" indent="-285750">
              <a:buFont typeface="Arial" panose="020B0604020202020204" pitchFamily="34" charset="0"/>
              <a:buChar char="•"/>
            </a:pPr>
            <a:r>
              <a:rPr lang="pt-PT" dirty="0"/>
              <a:t>Contêm uma pequena quantidade de halogénio (iodo ou bromo) dentro da cápsula.</a:t>
            </a:r>
          </a:p>
          <a:p>
            <a:pPr marL="285750" indent="-285750">
              <a:buFont typeface="Arial" panose="020B0604020202020204" pitchFamily="34" charset="0"/>
              <a:buChar char="•"/>
            </a:pPr>
            <a:r>
              <a:rPr lang="pt-PT" dirty="0"/>
              <a:t>O material de filamento ou tungsténio que se evapora, reage quimicamente com o halogénio de tal maneira que uma parte importante do material do filamento evaporado retorna ao filamento. Este processo é chamado de ciclo de halogéneo. </a:t>
            </a:r>
          </a:p>
          <a:p>
            <a:pPr marL="285750" indent="-285750">
              <a:buFont typeface="Arial" panose="020B0604020202020204" pitchFamily="34" charset="0"/>
              <a:buChar char="•"/>
            </a:pPr>
            <a:r>
              <a:rPr lang="pt-PT" dirty="0"/>
              <a:t>Graças a este processo, a vida útil da lâmpada halogénea é, de facto, maior do que uma lâmpada incandescente normal até 2000 a 4000 horas.</a:t>
            </a:r>
          </a:p>
          <a:p>
            <a:pPr marL="285750" indent="-285750">
              <a:buFont typeface="Arial" panose="020B0604020202020204" pitchFamily="34" charset="0"/>
              <a:buChar char="•"/>
            </a:pPr>
            <a:r>
              <a:rPr lang="pt-PT" dirty="0"/>
              <a:t>Numa lâmpada incandescente com halogéneo, a temperatura do filamento é muito maior do que as lâmpadas incandescentes convencionais.</a:t>
            </a:r>
          </a:p>
          <a:p>
            <a:pPr marL="285750" indent="-285750">
              <a:buFont typeface="Arial" panose="020B0604020202020204" pitchFamily="34" charset="0"/>
              <a:buChar char="•"/>
            </a:pPr>
            <a:r>
              <a:rPr lang="pt-PT" dirty="0"/>
              <a:t>A lâmpada de vidro é feita de quartzo fundido, vidro de sílica ou aluminossilicato (elevado ponto de fusão do vidro)).</a:t>
            </a:r>
          </a:p>
        </p:txBody>
      </p:sp>
      <p:sp>
        <p:nvSpPr>
          <p:cNvPr id="8" name="Título 7"/>
          <p:cNvSpPr>
            <a:spLocks noGrp="1"/>
          </p:cNvSpPr>
          <p:nvPr>
            <p:ph type="title"/>
          </p:nvPr>
        </p:nvSpPr>
        <p:spPr/>
        <p:txBody>
          <a:bodyPr>
            <a:normAutofit/>
          </a:bodyPr>
          <a:lstStyle/>
          <a:p>
            <a:r>
              <a:rPr lang="pt-PT" sz="2400" dirty="0"/>
              <a:t>1. Tipos de Lâmpadas</a:t>
            </a:r>
            <a:br>
              <a:rPr lang="pt-PT" sz="2400" dirty="0"/>
            </a:br>
            <a:r>
              <a:rPr lang="pt-PT" sz="2400" dirty="0" err="1"/>
              <a:t>Thermal</a:t>
            </a:r>
            <a:r>
              <a:rPr lang="pt-PT" sz="2400" dirty="0"/>
              <a:t> </a:t>
            </a:r>
            <a:r>
              <a:rPr lang="pt-PT" sz="2400" dirty="0" err="1"/>
              <a:t>Radiators</a:t>
            </a:r>
            <a:r>
              <a:rPr lang="pt-PT" sz="2400" dirty="0"/>
              <a:t> – </a:t>
            </a:r>
            <a:r>
              <a:rPr lang="pt-PT" sz="2400" dirty="0" err="1"/>
              <a:t>Halogen</a:t>
            </a:r>
            <a:r>
              <a:rPr lang="pt-PT" sz="2400" dirty="0"/>
              <a:t> </a:t>
            </a:r>
            <a:r>
              <a:rPr lang="pt-PT" sz="2400" dirty="0" err="1"/>
              <a:t>Incandescent</a:t>
            </a:r>
            <a:r>
              <a:rPr lang="pt-PT" sz="2400" dirty="0"/>
              <a:t> </a:t>
            </a:r>
            <a:r>
              <a:rPr lang="pt-PT" sz="2400" dirty="0" err="1"/>
              <a:t>Lamps</a:t>
            </a:r>
            <a:endParaRPr lang="pt-PT" sz="2400" dirty="0"/>
          </a:p>
        </p:txBody>
      </p:sp>
      <p:pic>
        <p:nvPicPr>
          <p:cNvPr id="1026" name="Picture 2" descr="Imagem relacionada">
            <a:extLst>
              <a:ext uri="{FF2B5EF4-FFF2-40B4-BE49-F238E27FC236}">
                <a16:creationId xmlns:a16="http://schemas.microsoft.com/office/drawing/2014/main" id="{1F6E75D3-A8FE-4DD5-8177-3EEC37F14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3545" y="1847680"/>
            <a:ext cx="1773255" cy="17180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a:extLst>
              <a:ext uri="{FF2B5EF4-FFF2-40B4-BE49-F238E27FC236}">
                <a16:creationId xmlns:a16="http://schemas.microsoft.com/office/drawing/2014/main" id="{42BA48A1-4DAE-40E7-91C4-ECF723E42F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3381" y="3939062"/>
            <a:ext cx="996847" cy="1661410"/>
          </a:xfrm>
          <a:prstGeom prst="rect">
            <a:avLst/>
          </a:prstGeom>
        </p:spPr>
      </p:pic>
    </p:spTree>
    <p:extLst>
      <p:ext uri="{BB962C8B-B14F-4D97-AF65-F5344CB8AC3E}">
        <p14:creationId xmlns:p14="http://schemas.microsoft.com/office/powerpoint/2010/main" val="1415994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p:cNvGraphicFramePr>
            <a:graphicFrameLocks noGrp="1"/>
          </p:cNvGraphicFramePr>
          <p:nvPr>
            <p:extLst>
              <p:ext uri="{D42A27DB-BD31-4B8C-83A1-F6EECF244321}">
                <p14:modId xmlns:p14="http://schemas.microsoft.com/office/powerpoint/2010/main" val="3162072533"/>
              </p:ext>
            </p:extLst>
          </p:nvPr>
        </p:nvGraphicFramePr>
        <p:xfrm>
          <a:off x="457200" y="1531917"/>
          <a:ext cx="8229600" cy="4886121"/>
        </p:xfrm>
        <a:graphic>
          <a:graphicData uri="http://schemas.openxmlformats.org/drawingml/2006/table">
            <a:tbl>
              <a:tblPr firstRow="1" bandRow="1">
                <a:tableStyleId>{5940675A-B579-460E-94D1-54222C63F5DA}</a:tableStyleId>
              </a:tblPr>
              <a:tblGrid>
                <a:gridCol w="1110781">
                  <a:extLst>
                    <a:ext uri="{9D8B030D-6E8A-4147-A177-3AD203B41FA5}">
                      <a16:colId xmlns:a16="http://schemas.microsoft.com/office/drawing/2014/main" val="20000"/>
                    </a:ext>
                  </a:extLst>
                </a:gridCol>
                <a:gridCol w="7118819">
                  <a:extLst>
                    <a:ext uri="{9D8B030D-6E8A-4147-A177-3AD203B41FA5}">
                      <a16:colId xmlns:a16="http://schemas.microsoft.com/office/drawing/2014/main" val="20001"/>
                    </a:ext>
                  </a:extLst>
                </a:gridCol>
              </a:tblGrid>
              <a:tr h="1349902">
                <a:tc>
                  <a:txBody>
                    <a:bodyPr/>
                    <a:lstStyle/>
                    <a:p>
                      <a:pPr algn="ctr"/>
                      <a:r>
                        <a:rPr lang="pt-PT" sz="1800" b="1" dirty="0"/>
                        <a:t>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Luz brilhante.</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Excelente rendição de cores.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Não é atingido o tempo de aquecimento até que haja o fluxo máximo.</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Lâmpadas facilmente reguláveis.</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182801">
                <a:tc gridSpan="2">
                  <a:txBody>
                    <a:bodyPr/>
                    <a:lstStyle/>
                    <a:p>
                      <a:endParaRPr lang="pt-PT" sz="100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985150">
                <a:tc>
                  <a:txBody>
                    <a:bodyPr/>
                    <a:lstStyle/>
                    <a:p>
                      <a:pPr algn="ctr"/>
                      <a:r>
                        <a:rPr lang="pt-PT" sz="1800" b="1" dirty="0"/>
                        <a:t>Desvantagens</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Pobre eficiência (7-8%), portanto, alto consumo (2 a 4 vezes maior do que outras tecnologias).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Pequena vida útil (normalmente entre 2.000 e 4.000 horas).</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Alta temperatura da superfície da lâmpada (pode queimar ao tocar).</a:t>
                      </a:r>
                    </a:p>
                    <a:p>
                      <a:pPr marL="285750" indent="-285750">
                        <a:buFont typeface="Arial" panose="020B0604020202020204" pitchFamily="34" charset="0"/>
                        <a:buChar char="•"/>
                      </a:pPr>
                      <a:r>
                        <a:rPr lang="pt-PT" sz="1800" b="0" i="0" kern="1200" dirty="0">
                          <a:solidFill>
                            <a:schemeClr val="tx1"/>
                          </a:solidFill>
                          <a:effectLst/>
                          <a:latin typeface="+mn-lt"/>
                          <a:ea typeface="+mn-ea"/>
                          <a:cs typeface="+mn-cs"/>
                        </a:rPr>
                        <a:t>Apesar do menor preço inicial, custará muito mais para o usuário final, quando comparado com os custos de vida útil de outras tecnologias.</a:t>
                      </a: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pic>
        <p:nvPicPr>
          <p:cNvPr id="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6083" y="3021653"/>
            <a:ext cx="813420" cy="813420"/>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078" y="3041488"/>
            <a:ext cx="508822" cy="848036"/>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2733" y="3041487"/>
            <a:ext cx="1146529" cy="863216"/>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4208" y="3041487"/>
            <a:ext cx="863216" cy="863216"/>
          </a:xfrm>
          <a:prstGeom prst="rect">
            <a:avLst/>
          </a:prstGeom>
        </p:spPr>
      </p:pic>
      <p:pic>
        <p:nvPicPr>
          <p:cNvPr id="9"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94570" y="3041487"/>
            <a:ext cx="830324" cy="830324"/>
          </a:xfrm>
          <a:prstGeom prst="rect">
            <a:avLst/>
          </a:prstGeom>
        </p:spPr>
      </p:pic>
      <p:pic>
        <p:nvPicPr>
          <p:cNvPr id="10"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00693" y="3195377"/>
            <a:ext cx="1520124" cy="522543"/>
          </a:xfrm>
          <a:prstGeom prst="rect">
            <a:avLst/>
          </a:prstGeom>
        </p:spPr>
      </p:pic>
      <p:sp>
        <p:nvSpPr>
          <p:cNvPr id="2" name="Título 1"/>
          <p:cNvSpPr>
            <a:spLocks noGrp="1"/>
          </p:cNvSpPr>
          <p:nvPr>
            <p:ph type="title"/>
          </p:nvPr>
        </p:nvSpPr>
        <p:spPr>
          <a:xfrm>
            <a:off x="457200" y="274638"/>
            <a:ext cx="8229600" cy="985992"/>
          </a:xfrm>
        </p:spPr>
        <p:txBody>
          <a:bodyPr>
            <a:normAutofit/>
          </a:bodyPr>
          <a:lstStyle/>
          <a:p>
            <a:r>
              <a:rPr lang="pt-PT" sz="2400" dirty="0"/>
              <a:t>1. Tipos de Lâmpadas</a:t>
            </a:r>
            <a:br>
              <a:rPr lang="pt-PT" sz="2400" dirty="0"/>
            </a:br>
            <a:r>
              <a:rPr lang="pt-PT" sz="2400" dirty="0" err="1"/>
              <a:t>Thermal</a:t>
            </a:r>
            <a:r>
              <a:rPr lang="pt-PT" sz="2400" dirty="0"/>
              <a:t> </a:t>
            </a:r>
            <a:r>
              <a:rPr lang="pt-PT" sz="2400" dirty="0" err="1"/>
              <a:t>Radiators</a:t>
            </a:r>
            <a:r>
              <a:rPr lang="pt-PT" sz="2400" dirty="0"/>
              <a:t> - </a:t>
            </a:r>
            <a:r>
              <a:rPr lang="pt-PT" sz="2400" dirty="0" err="1"/>
              <a:t>Halogen</a:t>
            </a:r>
            <a:r>
              <a:rPr lang="pt-PT" sz="2400" dirty="0"/>
              <a:t> </a:t>
            </a:r>
            <a:r>
              <a:rPr lang="pt-PT" sz="2400" dirty="0" err="1"/>
              <a:t>Incandescent</a:t>
            </a:r>
            <a:r>
              <a:rPr lang="pt-PT" sz="2400" dirty="0"/>
              <a:t> </a:t>
            </a:r>
            <a:r>
              <a:rPr lang="pt-PT" sz="2400" dirty="0" err="1"/>
              <a:t>Lamps</a:t>
            </a:r>
            <a:endParaRPr lang="pt-PT" sz="2400" dirty="0"/>
          </a:p>
        </p:txBody>
      </p:sp>
    </p:spTree>
    <p:extLst>
      <p:ext uri="{BB962C8B-B14F-4D97-AF65-F5344CB8AC3E}">
        <p14:creationId xmlns:p14="http://schemas.microsoft.com/office/powerpoint/2010/main" val="4161210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Tipos de Lâmpadas</a:t>
            </a:r>
            <a:br>
              <a:rPr lang="pt-PT" sz="2400" dirty="0"/>
            </a:br>
            <a:r>
              <a:rPr lang="pt-PT" sz="2400" dirty="0"/>
              <a:t>Incandescente (convencional) e Halogéneo</a:t>
            </a:r>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4041127193"/>
              </p:ext>
            </p:extLst>
          </p:nvPr>
        </p:nvGraphicFramePr>
        <p:xfrm>
          <a:off x="659218" y="2052082"/>
          <a:ext cx="7825563" cy="3964915"/>
        </p:xfrm>
        <a:graphic>
          <a:graphicData uri="http://schemas.openxmlformats.org/drawingml/2006/table">
            <a:tbl>
              <a:tblPr firstRow="1" bandRow="1">
                <a:tableStyleId>{5940675A-B579-460E-94D1-54222C63F5DA}</a:tableStyleId>
              </a:tblPr>
              <a:tblGrid>
                <a:gridCol w="2608521">
                  <a:extLst>
                    <a:ext uri="{9D8B030D-6E8A-4147-A177-3AD203B41FA5}">
                      <a16:colId xmlns:a16="http://schemas.microsoft.com/office/drawing/2014/main" val="2822232253"/>
                    </a:ext>
                  </a:extLst>
                </a:gridCol>
                <a:gridCol w="2608521">
                  <a:extLst>
                    <a:ext uri="{9D8B030D-6E8A-4147-A177-3AD203B41FA5}">
                      <a16:colId xmlns:a16="http://schemas.microsoft.com/office/drawing/2014/main" val="1768054813"/>
                    </a:ext>
                  </a:extLst>
                </a:gridCol>
                <a:gridCol w="2608521">
                  <a:extLst>
                    <a:ext uri="{9D8B030D-6E8A-4147-A177-3AD203B41FA5}">
                      <a16:colId xmlns:a16="http://schemas.microsoft.com/office/drawing/2014/main" val="2004969484"/>
                    </a:ext>
                  </a:extLst>
                </a:gridCol>
              </a:tblGrid>
              <a:tr h="702779">
                <a:tc>
                  <a:txBody>
                    <a:bodyPr/>
                    <a:lstStyle/>
                    <a:p>
                      <a:pPr algn="ctr"/>
                      <a:r>
                        <a:rPr lang="pt-PT" sz="1800" b="1" dirty="0">
                          <a:solidFill>
                            <a:schemeClr val="bg1"/>
                          </a:solidFill>
                        </a:rPr>
                        <a:t>Características</a:t>
                      </a:r>
                    </a:p>
                  </a:txBody>
                  <a:tcPr anchor="ctr">
                    <a:solidFill>
                      <a:schemeClr val="accent1">
                        <a:lumMod val="75000"/>
                      </a:schemeClr>
                    </a:solidFill>
                  </a:tcPr>
                </a:tc>
                <a:tc>
                  <a:txBody>
                    <a:bodyPr/>
                    <a:lstStyle/>
                    <a:p>
                      <a:pPr algn="ctr"/>
                      <a:r>
                        <a:rPr lang="pt-PT" sz="1800" b="1" dirty="0">
                          <a:solidFill>
                            <a:schemeClr val="bg1"/>
                          </a:solidFill>
                        </a:rPr>
                        <a:t>Quantidades típicas da lâmpada incandescente</a:t>
                      </a:r>
                    </a:p>
                  </a:txBody>
                  <a:tcPr anchor="ctr">
                    <a:solidFill>
                      <a:schemeClr val="accent1">
                        <a:lumMod val="75000"/>
                      </a:schemeClr>
                    </a:solidFill>
                  </a:tcPr>
                </a:tc>
                <a:tc>
                  <a:txBody>
                    <a:bodyPr/>
                    <a:lstStyle/>
                    <a:p>
                      <a:pPr algn="ctr"/>
                      <a:r>
                        <a:rPr lang="pt-PT" sz="1800" b="1" dirty="0">
                          <a:solidFill>
                            <a:schemeClr val="bg1"/>
                          </a:solidFill>
                        </a:rPr>
                        <a:t>Quantidades típicas da lâmpada de halogéneo</a:t>
                      </a: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800" b="1" dirty="0"/>
                        <a:t>Eficiência Luminosa</a:t>
                      </a:r>
                    </a:p>
                  </a:txBody>
                  <a:tcPr anchor="ctr">
                    <a:solidFill>
                      <a:schemeClr val="accent2">
                        <a:lumMod val="60000"/>
                        <a:lumOff val="40000"/>
                      </a:schemeClr>
                    </a:solidFill>
                  </a:tcPr>
                </a:tc>
                <a:tc>
                  <a:txBody>
                    <a:bodyPr/>
                    <a:lstStyle/>
                    <a:p>
                      <a:pPr algn="ctr"/>
                      <a:r>
                        <a:rPr lang="pt-PT" sz="1800" dirty="0"/>
                        <a:t>8 - 17 lm/W</a:t>
                      </a:r>
                    </a:p>
                  </a:txBody>
                  <a:tcPr anchor="ctr"/>
                </a:tc>
                <a:tc>
                  <a:txBody>
                    <a:bodyPr/>
                    <a:lstStyle/>
                    <a:p>
                      <a:pPr algn="ctr"/>
                      <a:r>
                        <a:rPr lang="pt-PT" sz="1800" dirty="0"/>
                        <a:t>11 - 21 lm/W</a:t>
                      </a:r>
                    </a:p>
                  </a:txBody>
                  <a:tcPr anchor="ctr"/>
                </a:tc>
                <a:extLst>
                  <a:ext uri="{0D108BD9-81ED-4DB2-BD59-A6C34878D82A}">
                    <a16:rowId xmlns:a16="http://schemas.microsoft.com/office/drawing/2014/main" val="723632275"/>
                  </a:ext>
                </a:extLst>
              </a:tr>
              <a:tr h="471089">
                <a:tc>
                  <a:txBody>
                    <a:bodyPr/>
                    <a:lstStyle/>
                    <a:p>
                      <a:pPr algn="ctr"/>
                      <a:r>
                        <a:rPr lang="pt-PT" sz="1800" b="1" dirty="0"/>
                        <a:t>Tempo de vida</a:t>
                      </a:r>
                    </a:p>
                  </a:txBody>
                  <a:tcPr anchor="ctr">
                    <a:solidFill>
                      <a:schemeClr val="accent2">
                        <a:lumMod val="60000"/>
                        <a:lumOff val="40000"/>
                      </a:schemeClr>
                    </a:solidFill>
                  </a:tcPr>
                </a:tc>
                <a:tc>
                  <a:txBody>
                    <a:bodyPr/>
                    <a:lstStyle/>
                    <a:p>
                      <a:pPr algn="ctr"/>
                      <a:r>
                        <a:rPr lang="pt-PT" sz="1800" dirty="0"/>
                        <a:t>1,000 - 1,500 h</a:t>
                      </a:r>
                    </a:p>
                  </a:txBody>
                  <a:tcPr anchor="ctr"/>
                </a:tc>
                <a:tc>
                  <a:txBody>
                    <a:bodyPr/>
                    <a:lstStyle/>
                    <a:p>
                      <a:pPr algn="ctr"/>
                      <a:r>
                        <a:rPr lang="pt-PT" sz="1800" dirty="0"/>
                        <a:t>2,000 - 3,000 h</a:t>
                      </a:r>
                    </a:p>
                  </a:txBody>
                  <a:tcPr anchor="ctr"/>
                </a:tc>
                <a:extLst>
                  <a:ext uri="{0D108BD9-81ED-4DB2-BD59-A6C34878D82A}">
                    <a16:rowId xmlns:a16="http://schemas.microsoft.com/office/drawing/2014/main" val="3357801597"/>
                  </a:ext>
                </a:extLst>
              </a:tr>
              <a:tr h="702779">
                <a:tc>
                  <a:txBody>
                    <a:bodyPr/>
                    <a:lstStyle/>
                    <a:p>
                      <a:pPr algn="ctr"/>
                      <a:r>
                        <a:rPr lang="pt-PT" sz="1800" b="1" dirty="0"/>
                        <a:t>Índice de rendição de cor</a:t>
                      </a:r>
                    </a:p>
                  </a:txBody>
                  <a:tcPr anchor="ctr">
                    <a:solidFill>
                      <a:schemeClr val="accent2">
                        <a:lumMod val="60000"/>
                        <a:lumOff val="40000"/>
                      </a:schemeClr>
                    </a:solidFill>
                  </a:tcPr>
                </a:tc>
                <a:tc>
                  <a:txBody>
                    <a:bodyPr/>
                    <a:lstStyle/>
                    <a:p>
                      <a:pPr algn="ctr"/>
                      <a:r>
                        <a:rPr lang="pt-PT" sz="1800" dirty="0"/>
                        <a:t>100</a:t>
                      </a:r>
                    </a:p>
                  </a:txBody>
                  <a:tcPr anchor="ctr"/>
                </a:tc>
                <a:tc>
                  <a:txBody>
                    <a:bodyPr/>
                    <a:lstStyle/>
                    <a:p>
                      <a:pPr algn="ctr"/>
                      <a:r>
                        <a:rPr lang="pt-PT" sz="1800" dirty="0"/>
                        <a:t>100</a:t>
                      </a:r>
                    </a:p>
                  </a:txBody>
                  <a:tcPr anchor="ctr"/>
                </a:tc>
                <a:extLst>
                  <a:ext uri="{0D108BD9-81ED-4DB2-BD59-A6C34878D82A}">
                    <a16:rowId xmlns:a16="http://schemas.microsoft.com/office/drawing/2014/main" val="3514018395"/>
                  </a:ext>
                </a:extLst>
              </a:tr>
              <a:tr h="702779">
                <a:tc>
                  <a:txBody>
                    <a:bodyPr/>
                    <a:lstStyle/>
                    <a:p>
                      <a:pPr algn="ctr"/>
                      <a:r>
                        <a:rPr lang="pt-PT" sz="1800" b="1" dirty="0"/>
                        <a:t>Temperatura de cor</a:t>
                      </a:r>
                    </a:p>
                  </a:txBody>
                  <a:tcPr anchor="ctr">
                    <a:solidFill>
                      <a:schemeClr val="accent2">
                        <a:lumMod val="60000"/>
                        <a:lumOff val="40000"/>
                      </a:schemeClr>
                    </a:solidFill>
                  </a:tcPr>
                </a:tc>
                <a:tc>
                  <a:txBody>
                    <a:bodyPr/>
                    <a:lstStyle/>
                    <a:p>
                      <a:pPr algn="ctr"/>
                      <a:r>
                        <a:rPr lang="pt-PT" sz="1800" dirty="0"/>
                        <a:t>2,600 - 2,800 K</a:t>
                      </a:r>
                    </a:p>
                  </a:txBody>
                  <a:tcPr anchor="ctr"/>
                </a:tc>
                <a:tc>
                  <a:txBody>
                    <a:bodyPr/>
                    <a:lstStyle/>
                    <a:p>
                      <a:pPr algn="ctr"/>
                      <a:r>
                        <a:rPr lang="pt-PT" sz="1800" dirty="0"/>
                        <a:t>2,800 - 3,200 K</a:t>
                      </a:r>
                    </a:p>
                  </a:txBody>
                  <a:tcPr anchor="ctr"/>
                </a:tc>
                <a:extLst>
                  <a:ext uri="{0D108BD9-81ED-4DB2-BD59-A6C34878D82A}">
                    <a16:rowId xmlns:a16="http://schemas.microsoft.com/office/drawing/2014/main" val="1094377786"/>
                  </a:ext>
                </a:extLst>
              </a:tr>
              <a:tr h="471089">
                <a:tc>
                  <a:txBody>
                    <a:bodyPr/>
                    <a:lstStyle/>
                    <a:p>
                      <a:pPr algn="ctr"/>
                      <a:r>
                        <a:rPr lang="pt-PT" sz="1800" b="1" dirty="0"/>
                        <a:t>Regulável?</a:t>
                      </a:r>
                    </a:p>
                  </a:txBody>
                  <a:tcPr anchor="ctr">
                    <a:solidFill>
                      <a:schemeClr val="accent2">
                        <a:lumMod val="60000"/>
                        <a:lumOff val="40000"/>
                      </a:schemeClr>
                    </a:solidFill>
                  </a:tcPr>
                </a:tc>
                <a:tc>
                  <a:txBody>
                    <a:bodyPr/>
                    <a:lstStyle/>
                    <a:p>
                      <a:pPr algn="ctr"/>
                      <a:r>
                        <a:rPr lang="pt-PT" sz="1800" dirty="0"/>
                        <a:t>Sim</a:t>
                      </a:r>
                    </a:p>
                  </a:txBody>
                  <a:tcPr anchor="ctr"/>
                </a:tc>
                <a:tc>
                  <a:txBody>
                    <a:bodyPr/>
                    <a:lstStyle/>
                    <a:p>
                      <a:pPr algn="ctr"/>
                      <a:r>
                        <a:rPr lang="pt-PT" sz="1800" dirty="0"/>
                        <a:t>Sim</a:t>
                      </a: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797442" y="1414130"/>
            <a:ext cx="7687339" cy="400110"/>
          </a:xfrm>
          <a:prstGeom prst="rect">
            <a:avLst/>
          </a:prstGeom>
          <a:noFill/>
        </p:spPr>
        <p:txBody>
          <a:bodyPr wrap="square" rtlCol="0">
            <a:spAutoFit/>
          </a:bodyPr>
          <a:lstStyle/>
          <a:p>
            <a:r>
              <a:rPr lang="pt-PT" sz="2000" b="1" dirty="0"/>
              <a:t>Especificações típicas de desempenho</a:t>
            </a:r>
          </a:p>
        </p:txBody>
      </p:sp>
    </p:spTree>
    <p:extLst>
      <p:ext uri="{BB962C8B-B14F-4D97-AF65-F5344CB8AC3E}">
        <p14:creationId xmlns:p14="http://schemas.microsoft.com/office/powerpoint/2010/main" val="1728199739"/>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50283</TotalTime>
  <Words>4938</Words>
  <Application>Microsoft Office PowerPoint</Application>
  <PresentationFormat>Apresentação no Ecrã (4:3)</PresentationFormat>
  <Paragraphs>466</Paragraphs>
  <Slides>38</Slides>
  <Notes>33</Notes>
  <HiddenSlides>0</HiddenSlides>
  <MMClips>0</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38</vt:i4>
      </vt:variant>
    </vt:vector>
  </HeadingPairs>
  <TitlesOfParts>
    <vt:vector size="44" baseType="lpstr">
      <vt:lpstr>Arial</vt:lpstr>
      <vt:lpstr>Calibri</vt:lpstr>
      <vt:lpstr>Cambria Math</vt:lpstr>
      <vt:lpstr>inherit</vt:lpstr>
      <vt:lpstr>Wingdings</vt:lpstr>
      <vt:lpstr>Master_Präsenation 160225</vt:lpstr>
      <vt:lpstr>Apresentação do PowerPoint</vt:lpstr>
      <vt:lpstr>Iluminação Artificial Interior</vt:lpstr>
      <vt:lpstr>1. Tipos de Lâmpadas</vt:lpstr>
      <vt:lpstr>1. Tipos de Lâmpadas Incandescente (convencional)</vt:lpstr>
      <vt:lpstr>1. Tipos de Lâmpadas Incandescente (convencional)</vt:lpstr>
      <vt:lpstr>1. Tipos de Lâmpadas Incandescent Lamps</vt:lpstr>
      <vt:lpstr>1. Tipos de Lâmpadas Thermal Radiators – Halogen Incandescent Lamps</vt:lpstr>
      <vt:lpstr>1. Tipos de Lâmpadas Thermal Radiators - Halogen Incandescent Lamps</vt:lpstr>
      <vt:lpstr>1. Tipos de Lâmpadas Incandescente (convencional) e Halogéneo</vt:lpstr>
      <vt:lpstr>1. Tipos de Lâmpadas Lâmpadas de descarga </vt:lpstr>
      <vt:lpstr>1. Tipos de Lâmpadas Lâmpadas de descarga - Lâmpadas Fluorescentes</vt:lpstr>
      <vt:lpstr>1. Tipos de Lâmpadas Lâmpadas de descarga - Lâmpadas fluorescentes compactas</vt:lpstr>
      <vt:lpstr>1. Tipos de Lâmpadas Lâmpadas de descarga - Lâmpadas Fluorescentes</vt:lpstr>
      <vt:lpstr>1. Tipos de Lâmpadas Gas Discharge – Low Pressure</vt:lpstr>
      <vt:lpstr>1. Tipos de Lâmpadas Lâmpadas de descarga </vt:lpstr>
      <vt:lpstr>1. Tipos de Lâmpadas Lâmpadas de descarga </vt:lpstr>
      <vt:lpstr>1. Tipos de Lâmpadas Lâmpadas de descarga </vt:lpstr>
      <vt:lpstr>1. Tipos de Lâmpadas  Lâmpadas de descarga  – High Pressure</vt:lpstr>
      <vt:lpstr>1. Tipos de Lâmpadas Lâmpadas de descarga </vt:lpstr>
      <vt:lpstr>1. Tipos de Lâmpadas Lâmpadas de estado sólido - LEDs e OLEDs</vt:lpstr>
      <vt:lpstr>1. Tipos de Lâmpadas LEDs</vt:lpstr>
      <vt:lpstr>1. Tipos de Lâmpadas LEDs</vt:lpstr>
      <vt:lpstr>1. Tipos de Lâmpadas LEDs</vt:lpstr>
      <vt:lpstr>2. Luminárias</vt:lpstr>
      <vt:lpstr>2. Luminárias</vt:lpstr>
      <vt:lpstr>2. Luminárias</vt:lpstr>
      <vt:lpstr>2. Luminárias</vt:lpstr>
      <vt:lpstr>2. Luminárias</vt:lpstr>
      <vt:lpstr>2. Luminárias</vt:lpstr>
      <vt:lpstr>2. Luminárias</vt:lpstr>
      <vt:lpstr>3. Balastros</vt:lpstr>
      <vt:lpstr>3. Balastros</vt:lpstr>
      <vt:lpstr>3. Balastros</vt:lpstr>
      <vt:lpstr>3. Balastros</vt:lpstr>
      <vt:lpstr>3. Balastros</vt:lpstr>
      <vt:lpstr>4. Drivers</vt:lpstr>
      <vt:lpstr>4. Drivers</vt:lpstr>
      <vt:lpstr>4. Drivers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 of Light</dc:title>
  <dc:creator>Hugo Silva</dc:creator>
  <cp:lastModifiedBy>Hugo Vieira da Silva</cp:lastModifiedBy>
  <cp:revision>202</cp:revision>
  <dcterms:created xsi:type="dcterms:W3CDTF">2017-04-10T15:00:24Z</dcterms:created>
  <dcterms:modified xsi:type="dcterms:W3CDTF">2017-11-09T15:33:43Z</dcterms:modified>
</cp:coreProperties>
</file>