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ink/ink1.xml" ContentType="application/inkml+xml"/>
  <Override PartName="/ppt/notesSlides/notesSlide10.xml" ContentType="application/vnd.openxmlformats-officedocument.presentationml.notesSlide+xml"/>
  <Override PartName="/ppt/ink/ink2.xml" ContentType="application/inkml+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2"/>
  </p:notesMasterIdLst>
  <p:sldIdLst>
    <p:sldId id="323" r:id="rId2"/>
    <p:sldId id="345" r:id="rId3"/>
    <p:sldId id="275" r:id="rId4"/>
    <p:sldId id="327" r:id="rId5"/>
    <p:sldId id="290" r:id="rId6"/>
    <p:sldId id="333" r:id="rId7"/>
    <p:sldId id="317" r:id="rId8"/>
    <p:sldId id="293" r:id="rId9"/>
    <p:sldId id="292" r:id="rId10"/>
    <p:sldId id="342" r:id="rId11"/>
    <p:sldId id="289" r:id="rId12"/>
    <p:sldId id="329" r:id="rId13"/>
    <p:sldId id="325" r:id="rId14"/>
    <p:sldId id="298" r:id="rId15"/>
    <p:sldId id="321" r:id="rId16"/>
    <p:sldId id="332" r:id="rId17"/>
    <p:sldId id="295" r:id="rId18"/>
    <p:sldId id="318" r:id="rId19"/>
    <p:sldId id="301" r:id="rId20"/>
    <p:sldId id="319" r:id="rId21"/>
    <p:sldId id="320" r:id="rId22"/>
    <p:sldId id="302" r:id="rId23"/>
    <p:sldId id="337" r:id="rId24"/>
    <p:sldId id="328" r:id="rId25"/>
    <p:sldId id="330" r:id="rId26"/>
    <p:sldId id="341" r:id="rId27"/>
    <p:sldId id="297" r:id="rId28"/>
    <p:sldId id="331" r:id="rId29"/>
    <p:sldId id="340" r:id="rId30"/>
    <p:sldId id="279" r:id="rId31"/>
    <p:sldId id="324" r:id="rId32"/>
    <p:sldId id="296" r:id="rId33"/>
    <p:sldId id="338" r:id="rId34"/>
    <p:sldId id="300" r:id="rId35"/>
    <p:sldId id="281" r:id="rId36"/>
    <p:sldId id="305" r:id="rId37"/>
    <p:sldId id="322" r:id="rId38"/>
    <p:sldId id="343" r:id="rId39"/>
    <p:sldId id="283" r:id="rId40"/>
    <p:sldId id="306" r:id="rId41"/>
    <p:sldId id="307" r:id="rId42"/>
    <p:sldId id="308" r:id="rId43"/>
    <p:sldId id="309" r:id="rId44"/>
    <p:sldId id="284" r:id="rId45"/>
    <p:sldId id="310" r:id="rId46"/>
    <p:sldId id="311" r:id="rId47"/>
    <p:sldId id="313" r:id="rId48"/>
    <p:sldId id="316" r:id="rId49"/>
    <p:sldId id="285" r:id="rId50"/>
    <p:sldId id="314" r:id="rId51"/>
  </p:sldIdLst>
  <p:sldSz cx="9144000" cy="6858000" type="screen4x3"/>
  <p:notesSz cx="6858000" cy="9144000"/>
  <p:embeddedFontLst>
    <p:embeddedFont>
      <p:font typeface="Calibri" panose="020F0502020204030204" pitchFamily="34" charset="0"/>
      <p:regular r:id="rId53"/>
      <p:bold r:id="rId54"/>
      <p:italic r:id="rId55"/>
      <p:boldItalic r:id="rId56"/>
    </p:embeddedFont>
    <p:embeddedFont>
      <p:font typeface="Cambria Math" panose="02040503050406030204" pitchFamily="18" charset="0"/>
      <p:regular r:id="rId57"/>
    </p:embeddedFont>
    <p:embeddedFont>
      <p:font typeface="Verdana" panose="020B0604030504040204" pitchFamily="34" charset="0"/>
      <p:regular r:id="rId58"/>
      <p:bold r:id="rId59"/>
      <p:italic r:id="rId60"/>
      <p:boldItalic r:id="rId61"/>
    </p:embeddedFont>
  </p:embeddedFontLst>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los Patrão" initials="CP" lastIdx="16" clrIdx="0">
    <p:extLst>
      <p:ext uri="{19B8F6BF-5375-455C-9EA6-DF929625EA0E}">
        <p15:presenceInfo xmlns:p15="http://schemas.microsoft.com/office/powerpoint/2012/main" userId="04ebe526bdd79493" providerId="Windows Live"/>
      </p:ext>
    </p:extLst>
  </p:cmAuthor>
  <p:cmAuthor id="2" name="Joao Fong" initials="JF" lastIdx="1" clrIdx="1">
    <p:extLst>
      <p:ext uri="{19B8F6BF-5375-455C-9EA6-DF929625EA0E}">
        <p15:presenceInfo xmlns:p15="http://schemas.microsoft.com/office/powerpoint/2012/main" userId="0c1e3cddd32d62b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FF"/>
    <a:srgbClr val="B46A15"/>
    <a:srgbClr val="CC9900"/>
    <a:srgbClr val="DDDDDD"/>
    <a:srgbClr val="FFA4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Estilo com Tema 1 - Destaqu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Estilo Médio 2 - Destaqu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Estilo Mé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82" autoAdjust="0"/>
    <p:restoredTop sz="83212" autoAdjust="0"/>
  </p:normalViewPr>
  <p:slideViewPr>
    <p:cSldViewPr snapToGrid="0">
      <p:cViewPr varScale="1">
        <p:scale>
          <a:sx n="88" d="100"/>
          <a:sy n="88" d="100"/>
        </p:scale>
        <p:origin x="456" y="96"/>
      </p:cViewPr>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3.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61"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7.fntdata"/><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commentAuthors" Target="commentAuthors.xml"/></Relationships>
</file>

<file path=ppt/ink/ink1.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13793" units="1/cm"/>
          <inkml:channelProperty channel="T" name="resolution" value="1" units="1/dev"/>
        </inkml:channelProperties>
      </inkml:inkSource>
      <inkml:timestamp xml:id="ts0" timeString="2017-07-24T15:20:17.691"/>
    </inkml:context>
    <inkml:brush xml:id="br0">
      <inkml:brushProperty name="width" value="0.05" units="cm"/>
      <inkml:brushProperty name="height" value="0.05" units="cm"/>
      <inkml:brushProperty name="fitToCurve" value="1"/>
    </inkml:brush>
  </inkml:definitions>
  <inkml:trace contextRef="#ctx0" brushRef="#br0">0 0 0</inkml:trace>
</inkml:ink>
</file>

<file path=ppt/ink/ink2.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13793" units="1/cm"/>
          <inkml:channelProperty channel="T" name="resolution" value="1" units="1/dev"/>
        </inkml:channelProperties>
      </inkml:inkSource>
      <inkml:timestamp xml:id="ts0" timeString="2017-07-24T15:20:17.691"/>
    </inkml:context>
    <inkml:brush xml:id="br0">
      <inkml:brushProperty name="width" value="0.05" units="cm"/>
      <inkml:brushProperty name="height" value="0.05" units="cm"/>
      <inkml:brushProperty name="fitToCurve" value="1"/>
    </inkml:brush>
  </inkml:definitions>
  <inkml:trace contextRef="#ctx0" brushRef="#br0">0 0 0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2F2202-6E2D-4034-AD9D-000FA66EA9F1}" type="datetimeFigureOut">
              <a:rPr lang="pt-PT" smtClean="0"/>
              <a:t>09/11/2017</a:t>
            </a:fld>
            <a:endParaRPr lang="pt-PT"/>
          </a:p>
        </p:txBody>
      </p:sp>
      <p:sp>
        <p:nvSpPr>
          <p:cNvPr id="4" name="Marcador de Posição da Imagem do Diapositivo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7C40DC-1A3F-44D6-94E0-280E93A6C73A}" type="slidenum">
              <a:rPr lang="pt-PT" smtClean="0"/>
              <a:t>‹nº›</a:t>
            </a:fld>
            <a:endParaRPr lang="pt-PT"/>
          </a:p>
        </p:txBody>
      </p:sp>
    </p:spTree>
    <p:extLst>
      <p:ext uri="{BB962C8B-B14F-4D97-AF65-F5344CB8AC3E}">
        <p14:creationId xmlns:p14="http://schemas.microsoft.com/office/powerpoint/2010/main" val="548520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3</a:t>
            </a:fld>
            <a:endParaRPr lang="pt-PT"/>
          </a:p>
        </p:txBody>
      </p:sp>
    </p:spTree>
    <p:extLst>
      <p:ext uri="{BB962C8B-B14F-4D97-AF65-F5344CB8AC3E}">
        <p14:creationId xmlns:p14="http://schemas.microsoft.com/office/powerpoint/2010/main" val="613070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Chip-on-board LED technology describes the mounting of a bare LED chip in direct contact with the substrate to produce LED arrays. It provides </a:t>
            </a:r>
            <a:r>
              <a:rPr lang="en-US" sz="1200" b="0" i="0" u="none" strike="noStrike" kern="1200" baseline="0" dirty="0" err="1">
                <a:solidFill>
                  <a:schemeClr val="tx1"/>
                </a:solidFill>
                <a:latin typeface="+mn-lt"/>
                <a:ea typeface="+mn-ea"/>
                <a:cs typeface="+mn-cs"/>
              </a:rPr>
              <a:t>Vantagens</a:t>
            </a:r>
            <a:r>
              <a:rPr lang="en-US" sz="1200" b="0" i="0" u="none" strike="noStrike" kern="1200" baseline="0" dirty="0">
                <a:solidFill>
                  <a:schemeClr val="tx1"/>
                </a:solidFill>
                <a:latin typeface="+mn-lt"/>
                <a:ea typeface="+mn-ea"/>
                <a:cs typeface="+mn-cs"/>
              </a:rPr>
              <a:t> over traditional surface-mount LED technology in that the packing density of the LEDs is much higher. This contributes to higher intensity, improved uniformity and a more compact package than would be achievable with surface-mount LED technology</a:t>
            </a:r>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12</a:t>
            </a:fld>
            <a:endParaRPr lang="pt-PT"/>
          </a:p>
        </p:txBody>
      </p:sp>
    </p:spTree>
    <p:extLst>
      <p:ext uri="{BB962C8B-B14F-4D97-AF65-F5344CB8AC3E}">
        <p14:creationId xmlns:p14="http://schemas.microsoft.com/office/powerpoint/2010/main" val="3203467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13</a:t>
            </a:fld>
            <a:endParaRPr lang="pt-PT"/>
          </a:p>
        </p:txBody>
      </p:sp>
    </p:spTree>
    <p:extLst>
      <p:ext uri="{BB962C8B-B14F-4D97-AF65-F5344CB8AC3E}">
        <p14:creationId xmlns:p14="http://schemas.microsoft.com/office/powerpoint/2010/main" val="23205056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Figure shows the projected performance improvement expected for LED products. Focus is on products already considered efficient, but still expecting a doubling in performance by 2025. The figure shows the historic and projected performance </a:t>
            </a:r>
            <a:r>
              <a:rPr lang="pt-PT" sz="1200" b="0" i="0" u="none" strike="noStrike" kern="1200" baseline="0" dirty="0" err="1">
                <a:solidFill>
                  <a:schemeClr val="tx1"/>
                </a:solidFill>
                <a:latin typeface="+mn-lt"/>
                <a:ea typeface="+mn-ea"/>
                <a:cs typeface="+mn-cs"/>
              </a:rPr>
              <a:t>improvement</a:t>
            </a:r>
            <a:r>
              <a:rPr lang="pt-PT" sz="1200" b="0" i="0" u="none" strike="noStrike" kern="1200" baseline="0" dirty="0">
                <a:solidFill>
                  <a:schemeClr val="tx1"/>
                </a:solidFill>
                <a:latin typeface="+mn-lt"/>
                <a:ea typeface="+mn-ea"/>
                <a:cs typeface="+mn-cs"/>
              </a:rPr>
              <a:t> for LED packages </a:t>
            </a:r>
            <a:r>
              <a:rPr lang="pt-PT" sz="1200" b="0" i="0" u="none" strike="noStrike" kern="1200" baseline="0" dirty="0" err="1">
                <a:solidFill>
                  <a:schemeClr val="tx1"/>
                </a:solidFill>
                <a:latin typeface="+mn-lt"/>
                <a:ea typeface="+mn-ea"/>
                <a:cs typeface="+mn-cs"/>
              </a:rPr>
              <a:t>under</a:t>
            </a:r>
            <a:r>
              <a:rPr lang="pt-PT"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specific operating conditions. LED packages are the LED light sources used in lamps and </a:t>
            </a:r>
            <a:r>
              <a:rPr lang="en-US" sz="1200" b="0" i="0" u="none" strike="noStrike" kern="1200" baseline="0" dirty="0" err="1">
                <a:solidFill>
                  <a:schemeClr val="tx1"/>
                </a:solidFill>
                <a:latin typeface="+mn-lt"/>
                <a:ea typeface="+mn-ea"/>
                <a:cs typeface="+mn-cs"/>
              </a:rPr>
              <a:t>Luminárias</a:t>
            </a:r>
            <a:r>
              <a:rPr lang="en-US" sz="1200" b="0" i="0" u="none" strike="noStrike" kern="1200" baseline="0" dirty="0">
                <a:solidFill>
                  <a:schemeClr val="tx1"/>
                </a:solidFill>
                <a:latin typeface="+mn-lt"/>
                <a:ea typeface="+mn-ea"/>
                <a:cs typeface="+mn-cs"/>
              </a:rPr>
              <a:t> that are already very efficient. Their performance varies significantly with the operating temperature of the LED and the electrical current density.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of today, LEDs are operating with efficacies of 220 lumens per watt, under </a:t>
            </a:r>
            <a:r>
              <a:rPr lang="en-US" sz="1200" b="0" i="0" u="none" strike="noStrike" kern="1200" baseline="0" dirty="0" err="1">
                <a:solidFill>
                  <a:schemeClr val="tx1"/>
                </a:solidFill>
                <a:latin typeface="+mn-lt"/>
                <a:ea typeface="+mn-ea"/>
                <a:cs typeface="+mn-cs"/>
              </a:rPr>
              <a:t>favourable</a:t>
            </a:r>
            <a:r>
              <a:rPr lang="en-US" sz="1200" b="0" i="0" u="none" strike="noStrike" kern="1200" baseline="0" dirty="0">
                <a:solidFill>
                  <a:schemeClr val="tx1"/>
                </a:solidFill>
                <a:latin typeface="+mn-lt"/>
                <a:ea typeface="+mn-ea"/>
                <a:cs typeface="+mn-cs"/>
              </a:rPr>
              <a:t> conditions. The grey-shaded bars show the potential for further improvement with phosphor-converted blue or violet LEDs (PC-LED), hybrid mixtures containing additional red emitters (HY-LED) and with four or more primary emitters covering the </a:t>
            </a:r>
            <a:r>
              <a:rPr lang="pt-PT" sz="1200" b="0" i="0" u="none" strike="noStrike" kern="1200" baseline="0" dirty="0" err="1">
                <a:solidFill>
                  <a:schemeClr val="tx1"/>
                </a:solidFill>
                <a:latin typeface="+mn-lt"/>
                <a:ea typeface="+mn-ea"/>
                <a:cs typeface="+mn-cs"/>
              </a:rPr>
              <a:t>whole</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spectrum</a:t>
            </a:r>
            <a:r>
              <a:rPr lang="pt-PT" sz="1200" b="0" i="0" u="none" strike="noStrike" kern="1200" baseline="0" dirty="0">
                <a:solidFill>
                  <a:schemeClr val="tx1"/>
                </a:solidFill>
                <a:latin typeface="+mn-lt"/>
                <a:ea typeface="+mn-ea"/>
                <a:cs typeface="+mn-cs"/>
              </a:rPr>
              <a:t> (RGBA CM-LED).</a:t>
            </a:r>
          </a:p>
          <a:p>
            <a:endParaRPr lang="pt-PT" sz="1200" b="0" i="0" u="none" strike="noStrike" kern="1200" baseline="0" dirty="0">
              <a:solidFill>
                <a:schemeClr val="tx1"/>
              </a:solidFill>
              <a:latin typeface="+mn-lt"/>
              <a:ea typeface="+mn-ea"/>
              <a:cs typeface="+mn-cs"/>
            </a:endParaRPr>
          </a:p>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14</a:t>
            </a:fld>
            <a:endParaRPr lang="pt-PT"/>
          </a:p>
        </p:txBody>
      </p:sp>
    </p:spTree>
    <p:extLst>
      <p:ext uri="{BB962C8B-B14F-4D97-AF65-F5344CB8AC3E}">
        <p14:creationId xmlns:p14="http://schemas.microsoft.com/office/powerpoint/2010/main" val="16878062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15</a:t>
            </a:fld>
            <a:endParaRPr lang="pt-PT"/>
          </a:p>
        </p:txBody>
      </p:sp>
    </p:spTree>
    <p:extLst>
      <p:ext uri="{BB962C8B-B14F-4D97-AF65-F5344CB8AC3E}">
        <p14:creationId xmlns:p14="http://schemas.microsoft.com/office/powerpoint/2010/main" val="19806927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16</a:t>
            </a:fld>
            <a:endParaRPr lang="pt-PT"/>
          </a:p>
        </p:txBody>
      </p:sp>
    </p:spTree>
    <p:extLst>
      <p:ext uri="{BB962C8B-B14F-4D97-AF65-F5344CB8AC3E}">
        <p14:creationId xmlns:p14="http://schemas.microsoft.com/office/powerpoint/2010/main" val="2713902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a:t>Source</a:t>
            </a:r>
            <a:r>
              <a:rPr lang="pt-PT" dirty="0"/>
              <a:t>: {10] </a:t>
            </a:r>
            <a:r>
              <a:rPr lang="pt-PT" dirty="0" err="1"/>
              <a:t>page</a:t>
            </a:r>
            <a:r>
              <a:rPr lang="pt-PT" dirty="0"/>
              <a:t> 22</a:t>
            </a: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17</a:t>
            </a:fld>
            <a:endParaRPr lang="pt-PT"/>
          </a:p>
        </p:txBody>
      </p:sp>
    </p:spTree>
    <p:extLst>
      <p:ext uri="{BB962C8B-B14F-4D97-AF65-F5344CB8AC3E}">
        <p14:creationId xmlns:p14="http://schemas.microsoft.com/office/powerpoint/2010/main" val="35668729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t>LM-80 was developed Illuminating Engineering Society (IES)</a:t>
            </a:r>
            <a:r>
              <a:rPr lang="en-US" baseline="0" dirty="0"/>
              <a:t>, USA</a:t>
            </a:r>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18</a:t>
            </a:fld>
            <a:endParaRPr lang="pt-PT"/>
          </a:p>
        </p:txBody>
      </p:sp>
    </p:spTree>
    <p:extLst>
      <p:ext uri="{BB962C8B-B14F-4D97-AF65-F5344CB8AC3E}">
        <p14:creationId xmlns:p14="http://schemas.microsoft.com/office/powerpoint/2010/main" val="1999959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There are two constraints in translating these test results into LED luminaire performance:</a:t>
            </a:r>
          </a:p>
          <a:p>
            <a:r>
              <a:rPr lang="en-US" sz="1200" b="1" i="0" u="none" strike="noStrike" kern="1200" baseline="0" dirty="0">
                <a:solidFill>
                  <a:schemeClr val="tx1"/>
                </a:solidFill>
                <a:latin typeface="+mn-lt"/>
                <a:ea typeface="+mn-ea"/>
                <a:cs typeface="+mn-cs"/>
              </a:rPr>
              <a:t>First: </a:t>
            </a:r>
            <a:r>
              <a:rPr lang="en-US" sz="1200" b="0" i="0" u="none" strike="noStrike" kern="1200" baseline="0" dirty="0">
                <a:solidFill>
                  <a:schemeClr val="tx1"/>
                </a:solidFill>
                <a:latin typeface="+mn-lt"/>
                <a:ea typeface="+mn-ea"/>
                <a:cs typeface="+mn-cs"/>
              </a:rPr>
              <a:t>catastrophic failures of individual LEDs and other failure modes affect the light output depreciation of a population of LEDs in an LED luminaire. This is not taken into account in LM-80.</a:t>
            </a:r>
          </a:p>
          <a:p>
            <a:r>
              <a:rPr lang="en-US" sz="1200" b="1" i="0" u="none" strike="noStrike" kern="1200" baseline="0" dirty="0">
                <a:solidFill>
                  <a:schemeClr val="tx1"/>
                </a:solidFill>
                <a:latin typeface="+mn-lt"/>
                <a:ea typeface="+mn-ea"/>
                <a:cs typeface="+mn-cs"/>
              </a:rPr>
              <a:t>Second: </a:t>
            </a:r>
            <a:r>
              <a:rPr lang="en-US" sz="1200" b="0" i="0" u="none" strike="noStrike" kern="1200" baseline="0" dirty="0">
                <a:solidFill>
                  <a:schemeClr val="tx1"/>
                </a:solidFill>
                <a:latin typeface="+mn-lt"/>
                <a:ea typeface="+mn-ea"/>
                <a:cs typeface="+mn-cs"/>
              </a:rPr>
              <a:t>there is no validated way to translate the lumen maintenance curve of an individual LED into a curve for the LED luminaire. </a:t>
            </a:r>
          </a:p>
          <a:p>
            <a:endParaRPr lang="en-US" sz="1200" b="0" i="0" u="none" strike="noStrike" kern="1200" baseline="0" dirty="0">
              <a:solidFill>
                <a:schemeClr val="tx1"/>
              </a:solidFill>
              <a:latin typeface="+mn-lt"/>
              <a:ea typeface="+mn-ea"/>
              <a:cs typeface="+mn-cs"/>
            </a:endParaRPr>
          </a:p>
          <a:p>
            <a:r>
              <a:rPr lang="pt-PT" dirty="0" err="1"/>
              <a:t>Source</a:t>
            </a:r>
            <a:r>
              <a:rPr lang="pt-PT" dirty="0"/>
              <a:t>: [10] </a:t>
            </a:r>
            <a:r>
              <a:rPr lang="pt-PT" dirty="0" err="1"/>
              <a:t>page</a:t>
            </a:r>
            <a:r>
              <a:rPr lang="pt-PT" dirty="0"/>
              <a:t> 22</a:t>
            </a: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19</a:t>
            </a:fld>
            <a:endParaRPr lang="pt-PT"/>
          </a:p>
        </p:txBody>
      </p:sp>
    </p:spTree>
    <p:extLst>
      <p:ext uri="{BB962C8B-B14F-4D97-AF65-F5344CB8AC3E}">
        <p14:creationId xmlns:p14="http://schemas.microsoft.com/office/powerpoint/2010/main" val="25746275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Due to the importance of thermal management within LED life, the rate of depreciation will vary from manufacturer to manufacturer and output to output. This data should be sought from the specific manufacturer and is an important value to consider when benchmarking luminaire quality.</a:t>
            </a:r>
            <a:br>
              <a:rPr lang="en-US" sz="1200" b="0" i="0" u="none" strike="noStrike" kern="1200" baseline="0" dirty="0">
                <a:solidFill>
                  <a:schemeClr val="tx1"/>
                </a:solidFill>
                <a:latin typeface="+mn-lt"/>
                <a:ea typeface="+mn-ea"/>
                <a:cs typeface="+mn-cs"/>
              </a:rPr>
            </a:br>
            <a:r>
              <a:rPr lang="en-US" sz="1200" b="0" i="0" u="none" strike="noStrike" kern="1200" baseline="0" dirty="0">
                <a:solidFill>
                  <a:schemeClr val="tx1"/>
                </a:solidFill>
                <a:latin typeface="+mn-lt"/>
                <a:ea typeface="+mn-ea"/>
                <a:cs typeface="+mn-cs"/>
              </a:rPr>
              <a:t>The B value has no influence within established lighting design maintenance factor calculations. </a:t>
            </a:r>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20</a:t>
            </a:fld>
            <a:endParaRPr lang="pt-PT"/>
          </a:p>
        </p:txBody>
      </p:sp>
    </p:spTree>
    <p:extLst>
      <p:ext uri="{BB962C8B-B14F-4D97-AF65-F5344CB8AC3E}">
        <p14:creationId xmlns:p14="http://schemas.microsoft.com/office/powerpoint/2010/main" val="40382534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indent="0">
              <a:buFont typeface="Arial" panose="020B0604020202020204" pitchFamily="34" charset="0"/>
              <a:buNone/>
            </a:pPr>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21</a:t>
            </a:fld>
            <a:endParaRPr lang="pt-PT"/>
          </a:p>
        </p:txBody>
      </p:sp>
    </p:spTree>
    <p:extLst>
      <p:ext uri="{BB962C8B-B14F-4D97-AF65-F5344CB8AC3E}">
        <p14:creationId xmlns:p14="http://schemas.microsoft.com/office/powerpoint/2010/main" val="1189085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LEDs are semiconductor diodes or electronic devices, that permit current to flow in only one direction. The diode is formed by bringing two slightly</a:t>
            </a:r>
          </a:p>
          <a:p>
            <a:r>
              <a:rPr lang="en-US" sz="1200" b="0" i="0" u="none" strike="noStrike" kern="1200" baseline="0" dirty="0">
                <a:solidFill>
                  <a:schemeClr val="tx1"/>
                </a:solidFill>
                <a:latin typeface="+mn-lt"/>
                <a:ea typeface="+mn-ea"/>
                <a:cs typeface="+mn-cs"/>
              </a:rPr>
              <a:t>different semiconductor materials together to form a PN junction.</a:t>
            </a:r>
          </a:p>
          <a:p>
            <a:r>
              <a:rPr lang="en-US" sz="1200" b="0" i="0" u="none" strike="noStrike" kern="1200" baseline="0" dirty="0">
                <a:solidFill>
                  <a:schemeClr val="tx1"/>
                </a:solidFill>
                <a:latin typeface="+mn-lt"/>
                <a:ea typeface="+mn-ea"/>
                <a:cs typeface="+mn-cs"/>
              </a:rPr>
              <a:t>In a PN junction, the N side contains negative charge carriers, that is electrons, and the P side contains positive charge carriers, that is electron holes, which indicate the absence of electrons.</a:t>
            </a:r>
          </a:p>
          <a:p>
            <a:r>
              <a:rPr lang="en-US" sz="1200" b="0" i="0" u="none" strike="noStrike" kern="1200" baseline="0" dirty="0">
                <a:solidFill>
                  <a:schemeClr val="tx1"/>
                </a:solidFill>
                <a:latin typeface="+mn-lt"/>
                <a:ea typeface="+mn-ea"/>
                <a:cs typeface="+mn-cs"/>
              </a:rPr>
              <a:t>When a forward voltage is applied to the PN junction electrons move from the N side towards the P side and holes move from the P side towards the N side and combined (pair electron-hole) in the depletion zone between these regions. Some of these recombination's are radiative in which energy is released in the form of light.</a:t>
            </a:r>
            <a:endParaRPr lang="pt-PT" dirty="0"/>
          </a:p>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4</a:t>
            </a:fld>
            <a:endParaRPr lang="pt-PT"/>
          </a:p>
        </p:txBody>
      </p:sp>
    </p:spTree>
    <p:extLst>
      <p:ext uri="{BB962C8B-B14F-4D97-AF65-F5344CB8AC3E}">
        <p14:creationId xmlns:p14="http://schemas.microsoft.com/office/powerpoint/2010/main" val="19370887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Luminaire life, on the other hand, has to do with the reliability of the components of an LED luminaire as a system, including the electronics, materials, housing, wiring, connectors, seals, </a:t>
            </a:r>
            <a:r>
              <a:rPr lang="pt-PT" sz="1200" b="0" i="0" u="none" strike="noStrike" kern="1200" baseline="0" dirty="0" err="1">
                <a:solidFill>
                  <a:schemeClr val="tx1"/>
                </a:solidFill>
                <a:latin typeface="+mn-lt"/>
                <a:ea typeface="+mn-ea"/>
                <a:cs typeface="+mn-cs"/>
              </a:rPr>
              <a:t>and</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so</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on</a:t>
            </a:r>
            <a:r>
              <a:rPr lang="pt-PT"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Since all the aspects of an LED luminaire are interdependent, operational performance can be determined only by testing the luminaire as an </a:t>
            </a:r>
            <a:r>
              <a:rPr lang="pt-PT" sz="1200" b="0" i="0" u="none" strike="noStrike" kern="1200" baseline="0" dirty="0">
                <a:solidFill>
                  <a:schemeClr val="tx1"/>
                </a:solidFill>
                <a:latin typeface="+mn-lt"/>
                <a:ea typeface="+mn-ea"/>
                <a:cs typeface="+mn-cs"/>
              </a:rPr>
              <a:t>integrated system.</a:t>
            </a: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22</a:t>
            </a:fld>
            <a:endParaRPr lang="pt-PT"/>
          </a:p>
        </p:txBody>
      </p:sp>
    </p:spTree>
    <p:extLst>
      <p:ext uri="{BB962C8B-B14F-4D97-AF65-F5344CB8AC3E}">
        <p14:creationId xmlns:p14="http://schemas.microsoft.com/office/powerpoint/2010/main" val="24448057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24</a:t>
            </a:fld>
            <a:endParaRPr lang="pt-PT"/>
          </a:p>
        </p:txBody>
      </p:sp>
    </p:spTree>
    <p:extLst>
      <p:ext uri="{BB962C8B-B14F-4D97-AF65-F5344CB8AC3E}">
        <p14:creationId xmlns:p14="http://schemas.microsoft.com/office/powerpoint/2010/main" val="2752655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25</a:t>
            </a:fld>
            <a:endParaRPr lang="pt-PT"/>
          </a:p>
        </p:txBody>
      </p:sp>
    </p:spTree>
    <p:extLst>
      <p:ext uri="{BB962C8B-B14F-4D97-AF65-F5344CB8AC3E}">
        <p14:creationId xmlns:p14="http://schemas.microsoft.com/office/powerpoint/2010/main" val="31793508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26</a:t>
            </a:fld>
            <a:endParaRPr lang="pt-PT"/>
          </a:p>
        </p:txBody>
      </p:sp>
    </p:spTree>
    <p:extLst>
      <p:ext uri="{BB962C8B-B14F-4D97-AF65-F5344CB8AC3E}">
        <p14:creationId xmlns:p14="http://schemas.microsoft.com/office/powerpoint/2010/main" val="25131175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27</a:t>
            </a:fld>
            <a:endParaRPr lang="pt-PT"/>
          </a:p>
        </p:txBody>
      </p:sp>
    </p:spTree>
    <p:extLst>
      <p:ext uri="{BB962C8B-B14F-4D97-AF65-F5344CB8AC3E}">
        <p14:creationId xmlns:p14="http://schemas.microsoft.com/office/powerpoint/2010/main" val="37527234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Remember that the light output (lumens) does not tell you the intensity, direction nor how much illumination you will achieve on a surface. It is very easy to achieve high illumination levels on a small area with a narrow beam. This is especially important when comparing the light output of downlights. A 24-degree beam will give an illuminance more than twice that of the same LED with a 36-degree beam.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 -&gt; height</a:t>
            </a:r>
          </a:p>
          <a:p>
            <a:r>
              <a:rPr lang="en-US" sz="1200" b="0" i="0" u="none" strike="noStrike" kern="1200" baseline="0" dirty="0">
                <a:solidFill>
                  <a:schemeClr val="tx1"/>
                </a:solidFill>
                <a:latin typeface="+mn-lt"/>
                <a:ea typeface="+mn-ea"/>
                <a:cs typeface="+mn-cs"/>
              </a:rPr>
              <a:t>E -&gt; illuminance</a:t>
            </a:r>
          </a:p>
          <a:p>
            <a:r>
              <a:rPr lang="en-US" sz="1200" b="0" i="0" u="none" strike="noStrike" kern="1200" baseline="0" dirty="0">
                <a:solidFill>
                  <a:schemeClr val="tx1"/>
                </a:solidFill>
                <a:latin typeface="+mn-lt"/>
                <a:ea typeface="+mn-ea"/>
                <a:cs typeface="+mn-cs"/>
              </a:rPr>
              <a:t>d(m) -&gt; distance</a:t>
            </a:r>
          </a:p>
          <a:p>
            <a:endParaRPr lang="pt-PT" dirty="0"/>
          </a:p>
          <a:p>
            <a:r>
              <a:rPr lang="pt-PT" dirty="0" err="1"/>
              <a:t>Source</a:t>
            </a:r>
            <a:r>
              <a:rPr lang="pt-PT" dirty="0"/>
              <a:t> [10]</a:t>
            </a:r>
          </a:p>
          <a:p>
            <a:r>
              <a:rPr lang="pt-PT" dirty="0" err="1"/>
              <a:t>Page</a:t>
            </a:r>
            <a:r>
              <a:rPr lang="pt-PT" dirty="0"/>
              <a:t> 18</a:t>
            </a: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28</a:t>
            </a:fld>
            <a:endParaRPr lang="pt-PT"/>
          </a:p>
        </p:txBody>
      </p:sp>
    </p:spTree>
    <p:extLst>
      <p:ext uri="{BB962C8B-B14F-4D97-AF65-F5344CB8AC3E}">
        <p14:creationId xmlns:p14="http://schemas.microsoft.com/office/powerpoint/2010/main" val="23826400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kern="1200" dirty="0">
                <a:solidFill>
                  <a:schemeClr val="tx1"/>
                </a:solidFill>
                <a:effectLst/>
                <a:latin typeface="+mn-lt"/>
                <a:ea typeface="+mn-ea"/>
                <a:cs typeface="+mn-cs"/>
              </a:rPr>
              <a:t>In a traditional bulb (incandescent, fluorescent metal halide, HPS etc.) a considerable portion of the light output is directed upwards. This light must then be reflected down. The </a:t>
            </a:r>
            <a:r>
              <a:rPr lang="en-US" sz="1200" b="0" i="0" kern="1200" dirty="0" err="1">
                <a:solidFill>
                  <a:schemeClr val="tx1"/>
                </a:solidFill>
                <a:effectLst/>
                <a:latin typeface="+mn-lt"/>
                <a:ea typeface="+mn-ea"/>
                <a:cs typeface="+mn-cs"/>
              </a:rPr>
              <a:t>Eficácia</a:t>
            </a:r>
            <a:r>
              <a:rPr lang="en-US" sz="1200" b="0" i="0" kern="1200" dirty="0">
                <a:solidFill>
                  <a:schemeClr val="tx1"/>
                </a:solidFill>
                <a:effectLst/>
                <a:latin typeface="+mn-lt"/>
                <a:ea typeface="+mn-ea"/>
                <a:cs typeface="+mn-cs"/>
              </a:rPr>
              <a:t> of the reflector in turn is determined by the quality of finish, operating conditions and ambient temperature. </a:t>
            </a:r>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29</a:t>
            </a:fld>
            <a:endParaRPr lang="pt-PT"/>
          </a:p>
        </p:txBody>
      </p:sp>
    </p:spTree>
    <p:extLst>
      <p:ext uri="{BB962C8B-B14F-4D97-AF65-F5344CB8AC3E}">
        <p14:creationId xmlns:p14="http://schemas.microsoft.com/office/powerpoint/2010/main" val="39342843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30</a:t>
            </a:fld>
            <a:endParaRPr lang="pt-PT"/>
          </a:p>
        </p:txBody>
      </p:sp>
    </p:spTree>
    <p:extLst>
      <p:ext uri="{BB962C8B-B14F-4D97-AF65-F5344CB8AC3E}">
        <p14:creationId xmlns:p14="http://schemas.microsoft.com/office/powerpoint/2010/main" val="34917266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31</a:t>
            </a:fld>
            <a:endParaRPr lang="pt-PT"/>
          </a:p>
        </p:txBody>
      </p:sp>
    </p:spTree>
    <p:extLst>
      <p:ext uri="{BB962C8B-B14F-4D97-AF65-F5344CB8AC3E}">
        <p14:creationId xmlns:p14="http://schemas.microsoft.com/office/powerpoint/2010/main" val="22642062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32</a:t>
            </a:fld>
            <a:endParaRPr lang="pt-PT"/>
          </a:p>
        </p:txBody>
      </p:sp>
    </p:spTree>
    <p:extLst>
      <p:ext uri="{BB962C8B-B14F-4D97-AF65-F5344CB8AC3E}">
        <p14:creationId xmlns:p14="http://schemas.microsoft.com/office/powerpoint/2010/main" val="2051045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5</a:t>
            </a:fld>
            <a:endParaRPr lang="pt-PT"/>
          </a:p>
        </p:txBody>
      </p:sp>
    </p:spTree>
    <p:extLst>
      <p:ext uri="{BB962C8B-B14F-4D97-AF65-F5344CB8AC3E}">
        <p14:creationId xmlns:p14="http://schemas.microsoft.com/office/powerpoint/2010/main" val="40110324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r>
              <a:rPr lang="en-US" sz="1200" b="0" i="1" kern="1200" dirty="0">
                <a:solidFill>
                  <a:schemeClr val="tx1"/>
                </a:solidFill>
                <a:effectLst/>
                <a:latin typeface="+mn-lt"/>
                <a:ea typeface="+mn-ea"/>
                <a:cs typeface="+mn-cs"/>
              </a:rPr>
              <a:t>Luminaire </a:t>
            </a:r>
            <a:r>
              <a:rPr lang="en-US" sz="1200" b="0" i="1" kern="1200" dirty="0" err="1">
                <a:solidFill>
                  <a:schemeClr val="tx1"/>
                </a:solidFill>
                <a:effectLst/>
                <a:latin typeface="+mn-lt"/>
                <a:ea typeface="+mn-ea"/>
                <a:cs typeface="+mn-cs"/>
              </a:rPr>
              <a:t>Eficácia</a:t>
            </a:r>
            <a:r>
              <a:rPr lang="en-US" sz="1200" b="0" i="0" kern="1200" dirty="0">
                <a:solidFill>
                  <a:schemeClr val="tx1"/>
                </a:solidFill>
                <a:effectLst/>
                <a:latin typeface="+mn-lt"/>
                <a:ea typeface="+mn-ea"/>
                <a:cs typeface="+mn-cs"/>
              </a:rPr>
              <a:t> describes the </a:t>
            </a:r>
            <a:r>
              <a:rPr lang="en-US" sz="1200" b="0" i="0" kern="1200" dirty="0" err="1">
                <a:solidFill>
                  <a:schemeClr val="tx1"/>
                </a:solidFill>
                <a:effectLst/>
                <a:latin typeface="+mn-lt"/>
                <a:ea typeface="+mn-ea"/>
                <a:cs typeface="+mn-cs"/>
              </a:rPr>
              <a:t>Eficácia</a:t>
            </a:r>
            <a:r>
              <a:rPr lang="en-US" sz="1200" b="0" i="0" kern="1200" dirty="0">
                <a:solidFill>
                  <a:schemeClr val="tx1"/>
                </a:solidFill>
                <a:effectLst/>
                <a:latin typeface="+mn-lt"/>
                <a:ea typeface="+mn-ea"/>
                <a:cs typeface="+mn-cs"/>
              </a:rPr>
              <a:t> of the entire luminaire, including the light source, ballast and luminaire losses. The </a:t>
            </a:r>
            <a:r>
              <a:rPr lang="en-US" sz="1200" b="0" i="1" kern="1200" dirty="0">
                <a:solidFill>
                  <a:schemeClr val="tx1"/>
                </a:solidFill>
                <a:effectLst/>
                <a:latin typeface="+mn-lt"/>
                <a:ea typeface="+mn-ea"/>
                <a:cs typeface="+mn-cs"/>
              </a:rPr>
              <a:t>Luminaire </a:t>
            </a:r>
            <a:r>
              <a:rPr lang="en-US" sz="1200" b="0" i="1" kern="1200" dirty="0" err="1">
                <a:solidFill>
                  <a:schemeClr val="tx1"/>
                </a:solidFill>
                <a:effectLst/>
                <a:latin typeface="+mn-lt"/>
                <a:ea typeface="+mn-ea"/>
                <a:cs typeface="+mn-cs"/>
              </a:rPr>
              <a:t>Eficácia</a:t>
            </a:r>
            <a:r>
              <a:rPr lang="en-US" sz="1200" b="0" i="1" kern="1200" dirty="0">
                <a:solidFill>
                  <a:schemeClr val="tx1"/>
                </a:solidFill>
                <a:effectLst/>
                <a:latin typeface="+mn-lt"/>
                <a:ea typeface="+mn-ea"/>
                <a:cs typeface="+mn-cs"/>
              </a:rPr>
              <a:t> Rating (LER)</a:t>
            </a:r>
            <a:r>
              <a:rPr lang="en-US" sz="1200" b="0" i="0" kern="1200" dirty="0">
                <a:solidFill>
                  <a:schemeClr val="tx1"/>
                </a:solidFill>
                <a:effectLst/>
                <a:latin typeface="+mn-lt"/>
                <a:ea typeface="+mn-ea"/>
                <a:cs typeface="+mn-cs"/>
              </a:rPr>
              <a:t> provides a metric for comparing the relative energy efficiency of fluorescent </a:t>
            </a:r>
            <a:r>
              <a:rPr lang="en-US" sz="1200" b="0" i="0" kern="1200" dirty="0" err="1">
                <a:solidFill>
                  <a:schemeClr val="tx1"/>
                </a:solidFill>
                <a:effectLst/>
                <a:latin typeface="+mn-lt"/>
                <a:ea typeface="+mn-ea"/>
                <a:cs typeface="+mn-cs"/>
              </a:rPr>
              <a:t>Luminárias</a:t>
            </a:r>
            <a:r>
              <a:rPr lang="en-US" sz="1200" b="0" i="0" kern="1200" dirty="0">
                <a:solidFill>
                  <a:schemeClr val="tx1"/>
                </a:solidFill>
                <a:effectLst/>
                <a:latin typeface="+mn-lt"/>
                <a:ea typeface="+mn-ea"/>
                <a:cs typeface="+mn-cs"/>
              </a:rPr>
              <a:t>. Initiated in response to the Energy Policy Act of 1992 (USA), LER offers a voluntary rating standard for several categories of commercial and industrial fluorescent </a:t>
            </a:r>
            <a:r>
              <a:rPr lang="en-US" sz="1200" b="0" i="0" kern="1200" dirty="0" err="1">
                <a:solidFill>
                  <a:schemeClr val="tx1"/>
                </a:solidFill>
                <a:effectLst/>
                <a:latin typeface="+mn-lt"/>
                <a:ea typeface="+mn-ea"/>
                <a:cs typeface="+mn-cs"/>
              </a:rPr>
              <a:t>Luminárias</a:t>
            </a:r>
            <a:r>
              <a:rPr lang="en-US" sz="1200" b="0" i="0" kern="1200" dirty="0">
                <a:solidFill>
                  <a:schemeClr val="tx1"/>
                </a:solidFill>
                <a:effectLst/>
                <a:latin typeface="+mn-lt"/>
                <a:ea typeface="+mn-ea"/>
                <a:cs typeface="+mn-cs"/>
              </a:rPr>
              <a:t> such as 2×4 recessed lensed and louvered </a:t>
            </a:r>
            <a:r>
              <a:rPr lang="en-US" sz="1200" b="0" i="0" kern="1200" dirty="0" err="1">
                <a:solidFill>
                  <a:schemeClr val="tx1"/>
                </a:solidFill>
                <a:effectLst/>
                <a:latin typeface="+mn-lt"/>
                <a:ea typeface="+mn-ea"/>
                <a:cs typeface="+mn-cs"/>
              </a:rPr>
              <a:t>Luminárias</a:t>
            </a:r>
            <a:r>
              <a:rPr lang="en-US" sz="1200" b="0" i="0" kern="1200" dirty="0">
                <a:solidFill>
                  <a:schemeClr val="tx1"/>
                </a:solidFill>
                <a:effectLst/>
                <a:latin typeface="+mn-lt"/>
                <a:ea typeface="+mn-ea"/>
                <a:cs typeface="+mn-cs"/>
              </a:rPr>
              <a:t>, plastic wraparounds and </a:t>
            </a:r>
            <a:r>
              <a:rPr lang="en-US" sz="1200" b="0" i="0" kern="1200" dirty="0" err="1">
                <a:solidFill>
                  <a:schemeClr val="tx1"/>
                </a:solidFill>
                <a:effectLst/>
                <a:latin typeface="+mn-lt"/>
                <a:ea typeface="+mn-ea"/>
                <a:cs typeface="+mn-cs"/>
              </a:rPr>
              <a:t>striplights</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33</a:t>
            </a:fld>
            <a:endParaRPr lang="pt-PT"/>
          </a:p>
        </p:txBody>
      </p:sp>
    </p:spTree>
    <p:extLst>
      <p:ext uri="{BB962C8B-B14F-4D97-AF65-F5344CB8AC3E}">
        <p14:creationId xmlns:p14="http://schemas.microsoft.com/office/powerpoint/2010/main" val="28111994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t>The figure shows an approximate range of </a:t>
            </a:r>
            <a:r>
              <a:rPr lang="en-US" dirty="0" err="1"/>
              <a:t>Eficácia</a:t>
            </a:r>
            <a:r>
              <a:rPr lang="en-US" dirty="0"/>
              <a:t> for various common light sources, as of January 2013. The black boxes show the </a:t>
            </a:r>
            <a:r>
              <a:rPr lang="en-US" dirty="0" err="1"/>
              <a:t>Eficácia</a:t>
            </a:r>
            <a:r>
              <a:rPr lang="en-US" dirty="0"/>
              <a:t> of bare conventional lamps or LED packages, which can vary based on construction, materials, wattage, or other factors. The shaded regions show luminaire </a:t>
            </a:r>
            <a:r>
              <a:rPr lang="en-US" dirty="0" err="1"/>
              <a:t>Eficácia</a:t>
            </a:r>
            <a:r>
              <a:rPr lang="en-US" dirty="0"/>
              <a:t>, which considers the entire system, including driver, thermal, and optical losses. Of the light source technologies listed, only LED is expected to make substantial increases in </a:t>
            </a:r>
            <a:r>
              <a:rPr lang="en-US" dirty="0" err="1"/>
              <a:t>Eficácia</a:t>
            </a:r>
            <a:r>
              <a:rPr lang="en-US" dirty="0"/>
              <a:t> in the near future.</a:t>
            </a:r>
          </a:p>
          <a:p>
            <a:endParaRPr lang="en-US"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34</a:t>
            </a:fld>
            <a:endParaRPr lang="pt-PT"/>
          </a:p>
        </p:txBody>
      </p:sp>
    </p:spTree>
    <p:extLst>
      <p:ext uri="{BB962C8B-B14F-4D97-AF65-F5344CB8AC3E}">
        <p14:creationId xmlns:p14="http://schemas.microsoft.com/office/powerpoint/2010/main" val="22540166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a:t>Legislation</a:t>
            </a:r>
            <a:r>
              <a:rPr lang="pt-PT" dirty="0"/>
              <a:t> in </a:t>
            </a:r>
            <a:r>
              <a:rPr lang="pt-PT" dirty="0" err="1"/>
              <a:t>Europe</a:t>
            </a:r>
            <a:r>
              <a:rPr lang="pt-PT" dirty="0"/>
              <a:t>, USA, </a:t>
            </a:r>
            <a:r>
              <a:rPr lang="pt-PT" dirty="0" err="1"/>
              <a:t>and</a:t>
            </a:r>
            <a:r>
              <a:rPr lang="pt-PT" dirty="0"/>
              <a:t> </a:t>
            </a:r>
            <a:r>
              <a:rPr lang="pt-PT" dirty="0" err="1"/>
              <a:t>other</a:t>
            </a:r>
            <a:r>
              <a:rPr lang="pt-PT" dirty="0"/>
              <a:t> </a:t>
            </a:r>
            <a:r>
              <a:rPr lang="pt-PT" dirty="0" err="1"/>
              <a:t>parts</a:t>
            </a:r>
            <a:r>
              <a:rPr lang="pt-PT" dirty="0"/>
              <a:t> </a:t>
            </a:r>
            <a:r>
              <a:rPr lang="pt-PT" dirty="0" err="1"/>
              <a:t>of</a:t>
            </a:r>
            <a:r>
              <a:rPr lang="pt-PT" dirty="0"/>
              <a:t> </a:t>
            </a:r>
            <a:r>
              <a:rPr lang="pt-PT" dirty="0" err="1"/>
              <a:t>the</a:t>
            </a:r>
            <a:r>
              <a:rPr lang="pt-PT" dirty="0"/>
              <a:t> </a:t>
            </a:r>
            <a:r>
              <a:rPr lang="pt-PT" dirty="0" err="1"/>
              <a:t>world</a:t>
            </a:r>
            <a:r>
              <a:rPr lang="pt-PT" dirty="0"/>
              <a:t> </a:t>
            </a:r>
            <a:r>
              <a:rPr lang="pt-PT" dirty="0" err="1"/>
              <a:t>will</a:t>
            </a:r>
            <a:r>
              <a:rPr lang="pt-PT" dirty="0"/>
              <a:t> </a:t>
            </a:r>
            <a:r>
              <a:rPr lang="pt-PT" dirty="0" err="1"/>
              <a:t>effectively</a:t>
            </a:r>
            <a:r>
              <a:rPr lang="pt-PT" dirty="0"/>
              <a:t> </a:t>
            </a:r>
            <a:r>
              <a:rPr lang="pt-PT" dirty="0" err="1"/>
              <a:t>ban</a:t>
            </a:r>
            <a:r>
              <a:rPr lang="pt-PT" dirty="0"/>
              <a:t> </a:t>
            </a:r>
            <a:r>
              <a:rPr lang="pt-PT" dirty="0" err="1"/>
              <a:t>the</a:t>
            </a:r>
            <a:r>
              <a:rPr lang="pt-PT" dirty="0"/>
              <a:t> use </a:t>
            </a:r>
            <a:r>
              <a:rPr lang="pt-PT" dirty="0" err="1"/>
              <a:t>of</a:t>
            </a:r>
            <a:r>
              <a:rPr lang="pt-PT" dirty="0"/>
              <a:t> </a:t>
            </a:r>
            <a:r>
              <a:rPr lang="pt-PT" dirty="0" err="1"/>
              <a:t>inefficient</a:t>
            </a:r>
            <a:r>
              <a:rPr lang="pt-PT" dirty="0"/>
              <a:t> </a:t>
            </a:r>
            <a:r>
              <a:rPr lang="pt-PT" dirty="0" err="1"/>
              <a:t>incandescent</a:t>
            </a:r>
            <a:r>
              <a:rPr lang="pt-PT" dirty="0"/>
              <a:t> </a:t>
            </a:r>
            <a:r>
              <a:rPr lang="pt-PT" dirty="0" err="1"/>
              <a:t>lamps</a:t>
            </a:r>
            <a:r>
              <a:rPr lang="pt-PT" dirty="0"/>
              <a:t>. </a:t>
            </a:r>
            <a:r>
              <a:rPr lang="pt-PT" dirty="0" err="1"/>
              <a:t>Most</a:t>
            </a:r>
            <a:r>
              <a:rPr lang="pt-PT" dirty="0"/>
              <a:t> </a:t>
            </a:r>
            <a:r>
              <a:rPr lang="pt-PT" dirty="0" err="1"/>
              <a:t>of</a:t>
            </a:r>
            <a:r>
              <a:rPr lang="pt-PT" dirty="0"/>
              <a:t> </a:t>
            </a:r>
            <a:r>
              <a:rPr lang="pt-PT" dirty="0" err="1"/>
              <a:t>the</a:t>
            </a:r>
            <a:r>
              <a:rPr lang="pt-PT" dirty="0"/>
              <a:t> </a:t>
            </a:r>
            <a:r>
              <a:rPr lang="pt-PT" dirty="0" err="1"/>
              <a:t>replacements</a:t>
            </a:r>
            <a:r>
              <a:rPr lang="pt-PT" dirty="0"/>
              <a:t> </a:t>
            </a:r>
            <a:r>
              <a:rPr lang="pt-PT" dirty="0" err="1"/>
              <a:t>will</a:t>
            </a:r>
            <a:r>
              <a:rPr lang="pt-PT" dirty="0"/>
              <a:t> use </a:t>
            </a:r>
            <a:r>
              <a:rPr lang="pt-PT" dirty="0" err="1"/>
              <a:t>LEDs</a:t>
            </a:r>
            <a:r>
              <a:rPr lang="pt-PT" dirty="0"/>
              <a:t>. </a:t>
            </a:r>
            <a:r>
              <a:rPr lang="pt-PT" dirty="0" err="1"/>
              <a:t>This</a:t>
            </a:r>
            <a:r>
              <a:rPr lang="pt-PT" dirty="0"/>
              <a:t> </a:t>
            </a:r>
            <a:r>
              <a:rPr lang="pt-PT" dirty="0" err="1"/>
              <a:t>will</a:t>
            </a:r>
            <a:r>
              <a:rPr lang="pt-PT" dirty="0"/>
              <a:t> </a:t>
            </a:r>
            <a:r>
              <a:rPr lang="pt-PT" dirty="0" err="1"/>
              <a:t>either</a:t>
            </a:r>
            <a:r>
              <a:rPr lang="pt-PT" dirty="0"/>
              <a:t> </a:t>
            </a:r>
            <a:r>
              <a:rPr lang="pt-PT" dirty="0" err="1"/>
              <a:t>be</a:t>
            </a:r>
            <a:r>
              <a:rPr lang="pt-PT" dirty="0"/>
              <a:t>, as complete </a:t>
            </a:r>
            <a:r>
              <a:rPr lang="pt-PT" dirty="0" err="1"/>
              <a:t>new</a:t>
            </a:r>
            <a:r>
              <a:rPr lang="pt-PT" dirty="0"/>
              <a:t> </a:t>
            </a:r>
            <a:r>
              <a:rPr lang="pt-PT" dirty="0" err="1"/>
              <a:t>fixtures</a:t>
            </a:r>
            <a:r>
              <a:rPr lang="pt-PT" dirty="0"/>
              <a:t> </a:t>
            </a:r>
            <a:r>
              <a:rPr lang="pt-PT" dirty="0" err="1"/>
              <a:t>or</a:t>
            </a:r>
            <a:r>
              <a:rPr lang="pt-PT" dirty="0"/>
              <a:t> as </a:t>
            </a:r>
            <a:r>
              <a:rPr lang="pt-PT" dirty="0" err="1"/>
              <a:t>one</a:t>
            </a:r>
            <a:r>
              <a:rPr lang="pt-PT" dirty="0"/>
              <a:t> for </a:t>
            </a:r>
            <a:r>
              <a:rPr lang="pt-PT" dirty="0" err="1"/>
              <a:t>one</a:t>
            </a:r>
            <a:r>
              <a:rPr lang="pt-PT" dirty="0"/>
              <a:t> </a:t>
            </a:r>
            <a:r>
              <a:rPr lang="pt-PT" dirty="0" err="1"/>
              <a:t>replacements</a:t>
            </a:r>
            <a:r>
              <a:rPr lang="pt-PT" dirty="0"/>
              <a:t> </a:t>
            </a:r>
            <a:r>
              <a:rPr lang="pt-PT" dirty="0" err="1"/>
              <a:t>lamps</a:t>
            </a:r>
            <a:r>
              <a:rPr lang="pt-PT" dirty="0"/>
              <a:t> in </a:t>
            </a:r>
            <a:r>
              <a:rPr lang="pt-PT" dirty="0" err="1"/>
              <a:t>existing</a:t>
            </a:r>
            <a:r>
              <a:rPr lang="pt-PT" dirty="0"/>
              <a:t> Luminárias. </a:t>
            </a:r>
          </a:p>
          <a:p>
            <a:r>
              <a:rPr lang="pt-PT" dirty="0" err="1"/>
              <a:t>LEDs</a:t>
            </a:r>
            <a:r>
              <a:rPr lang="pt-PT" dirty="0"/>
              <a:t> are </a:t>
            </a:r>
            <a:r>
              <a:rPr lang="pt-PT" dirty="0" err="1"/>
              <a:t>also</a:t>
            </a:r>
            <a:r>
              <a:rPr lang="pt-PT" dirty="0"/>
              <a:t> </a:t>
            </a:r>
            <a:r>
              <a:rPr lang="pt-PT" dirty="0" err="1"/>
              <a:t>being</a:t>
            </a:r>
            <a:r>
              <a:rPr lang="pt-PT" dirty="0"/>
              <a:t> </a:t>
            </a:r>
            <a:r>
              <a:rPr lang="pt-PT" dirty="0" err="1"/>
              <a:t>used</a:t>
            </a:r>
            <a:r>
              <a:rPr lang="pt-PT" dirty="0"/>
              <a:t> to </a:t>
            </a:r>
            <a:r>
              <a:rPr lang="pt-PT" dirty="0" err="1"/>
              <a:t>replace</a:t>
            </a:r>
            <a:r>
              <a:rPr lang="pt-PT" dirty="0"/>
              <a:t> linear </a:t>
            </a:r>
            <a:r>
              <a:rPr lang="pt-PT" dirty="0" err="1"/>
              <a:t>and</a:t>
            </a:r>
            <a:r>
              <a:rPr lang="pt-PT" dirty="0"/>
              <a:t> </a:t>
            </a:r>
            <a:r>
              <a:rPr lang="pt-PT" dirty="0" err="1"/>
              <a:t>compact</a:t>
            </a:r>
            <a:r>
              <a:rPr lang="pt-PT" dirty="0"/>
              <a:t> fluorescente </a:t>
            </a:r>
            <a:r>
              <a:rPr lang="pt-PT" dirty="0" err="1"/>
              <a:t>lamps</a:t>
            </a:r>
            <a:r>
              <a:rPr lang="pt-PT" dirty="0"/>
              <a:t>.</a:t>
            </a:r>
          </a:p>
          <a:p>
            <a:endParaRPr lang="pt-PT" dirty="0"/>
          </a:p>
          <a:p>
            <a:r>
              <a:rPr lang="pt-PT" dirty="0" err="1"/>
              <a:t>Source</a:t>
            </a:r>
            <a:r>
              <a:rPr lang="pt-PT" dirty="0"/>
              <a:t> [10] </a:t>
            </a:r>
            <a:r>
              <a:rPr lang="pt-PT" dirty="0" err="1"/>
              <a:t>page</a:t>
            </a:r>
            <a:r>
              <a:rPr lang="pt-PT" dirty="0"/>
              <a:t> 40</a:t>
            </a: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35</a:t>
            </a:fld>
            <a:endParaRPr lang="pt-PT"/>
          </a:p>
        </p:txBody>
      </p:sp>
    </p:spTree>
    <p:extLst>
      <p:ext uri="{BB962C8B-B14F-4D97-AF65-F5344CB8AC3E}">
        <p14:creationId xmlns:p14="http://schemas.microsoft.com/office/powerpoint/2010/main" val="12921001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Manufacturers introduce new models several times each year with a commitment of maintaining consistency and offering the most useful, cost-effective LED solutions.</a:t>
            </a:r>
          </a:p>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36</a:t>
            </a:fld>
            <a:endParaRPr lang="pt-PT"/>
          </a:p>
        </p:txBody>
      </p:sp>
    </p:spTree>
    <p:extLst>
      <p:ext uri="{BB962C8B-B14F-4D97-AF65-F5344CB8AC3E}">
        <p14:creationId xmlns:p14="http://schemas.microsoft.com/office/powerpoint/2010/main" val="15964107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indent="-171450">
              <a:buFontTx/>
              <a:buChar char="-"/>
            </a:pPr>
            <a:r>
              <a:rPr lang="en-US" noProof="0" dirty="0"/>
              <a:t>In conclusion, sometimes it’s better to make a redesign of the lighting system when thinking on making a retrofit to LED lamps;</a:t>
            </a:r>
          </a:p>
          <a:p>
            <a:pPr marL="171450" indent="-171450">
              <a:buFontTx/>
              <a:buChar char="-"/>
            </a:pPr>
            <a:r>
              <a:rPr lang="en-US" noProof="0" dirty="0"/>
              <a:t>To maintain the quality of service, sometimes it’s better to use new LED </a:t>
            </a:r>
            <a:r>
              <a:rPr lang="en-US" noProof="0" dirty="0" err="1"/>
              <a:t>Luminárias</a:t>
            </a:r>
            <a:r>
              <a:rPr lang="en-US" noProof="0" dirty="0"/>
              <a:t> then making direct retrofit.</a:t>
            </a: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37</a:t>
            </a:fld>
            <a:endParaRPr lang="pt-PT"/>
          </a:p>
        </p:txBody>
      </p:sp>
    </p:spTree>
    <p:extLst>
      <p:ext uri="{BB962C8B-B14F-4D97-AF65-F5344CB8AC3E}">
        <p14:creationId xmlns:p14="http://schemas.microsoft.com/office/powerpoint/2010/main" val="28760771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indent="-171450">
              <a:buFontTx/>
              <a:buChar char="-"/>
            </a:pPr>
            <a:r>
              <a:rPr lang="en-US" noProof="0" dirty="0"/>
              <a:t>In conclusion, sometimes it’s better to make a redesign of the lighting system when thinking on making a retrofit to LED lamps;</a:t>
            </a:r>
          </a:p>
          <a:p>
            <a:pPr marL="171450" indent="-171450">
              <a:buFontTx/>
              <a:buChar char="-"/>
            </a:pPr>
            <a:r>
              <a:rPr lang="en-US" noProof="0" dirty="0"/>
              <a:t>To maintain the quality of service, sometimes it’s better to use new LED </a:t>
            </a:r>
            <a:r>
              <a:rPr lang="en-US" noProof="0" dirty="0" err="1"/>
              <a:t>Luminárias</a:t>
            </a:r>
            <a:r>
              <a:rPr lang="en-US" noProof="0" dirty="0"/>
              <a:t> then making direct retrofit.</a:t>
            </a: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38</a:t>
            </a:fld>
            <a:endParaRPr lang="pt-PT"/>
          </a:p>
        </p:txBody>
      </p:sp>
    </p:spTree>
    <p:extLst>
      <p:ext uri="{BB962C8B-B14F-4D97-AF65-F5344CB8AC3E}">
        <p14:creationId xmlns:p14="http://schemas.microsoft.com/office/powerpoint/2010/main" val="19562096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LED </a:t>
            </a:r>
            <a:r>
              <a:rPr lang="pt-PT" dirty="0" err="1"/>
              <a:t>bulbs</a:t>
            </a:r>
            <a:r>
              <a:rPr lang="pt-PT" dirty="0"/>
              <a:t> are </a:t>
            </a:r>
            <a:r>
              <a:rPr lang="pt-PT" dirty="0" err="1"/>
              <a:t>the</a:t>
            </a:r>
            <a:r>
              <a:rPr lang="pt-PT" dirty="0"/>
              <a:t> </a:t>
            </a:r>
            <a:r>
              <a:rPr lang="pt-PT" dirty="0" err="1"/>
              <a:t>most</a:t>
            </a:r>
            <a:r>
              <a:rPr lang="pt-PT" dirty="0"/>
              <a:t> popular </a:t>
            </a:r>
            <a:r>
              <a:rPr lang="pt-PT" dirty="0" err="1"/>
              <a:t>type</a:t>
            </a:r>
            <a:r>
              <a:rPr lang="pt-PT" dirty="0"/>
              <a:t> </a:t>
            </a:r>
            <a:r>
              <a:rPr lang="pt-PT" dirty="0" err="1"/>
              <a:t>sold</a:t>
            </a:r>
            <a:r>
              <a:rPr lang="pt-PT" dirty="0"/>
              <a:t> in </a:t>
            </a:r>
            <a:r>
              <a:rPr lang="pt-PT" dirty="0" err="1"/>
              <a:t>europe</a:t>
            </a:r>
            <a:r>
              <a:rPr lang="pt-PT" dirty="0"/>
              <a:t> </a:t>
            </a:r>
            <a:r>
              <a:rPr lang="pt-PT" dirty="0" err="1"/>
              <a:t>and</a:t>
            </a:r>
            <a:r>
              <a:rPr lang="pt-PT" dirty="0"/>
              <a:t> </a:t>
            </a:r>
            <a:r>
              <a:rPr lang="pt-PT" dirty="0" err="1"/>
              <a:t>represent</a:t>
            </a:r>
            <a:r>
              <a:rPr lang="pt-PT" dirty="0"/>
              <a:t> major </a:t>
            </a:r>
            <a:r>
              <a:rPr lang="pt-PT" dirty="0" err="1"/>
              <a:t>energy</a:t>
            </a:r>
            <a:r>
              <a:rPr lang="pt-PT" dirty="0"/>
              <a:t> </a:t>
            </a:r>
            <a:r>
              <a:rPr lang="pt-PT" dirty="0" err="1"/>
              <a:t>saving</a:t>
            </a:r>
            <a:r>
              <a:rPr lang="pt-PT" dirty="0"/>
              <a:t> </a:t>
            </a:r>
            <a:r>
              <a:rPr lang="pt-PT" dirty="0" err="1"/>
              <a:t>opportunities</a:t>
            </a:r>
            <a:r>
              <a:rPr lang="pt-PT" dirty="0"/>
              <a:t>. The core of the LED bulb assortments are 6, 10 and 12 watt lamps equivalent to 40, 60 and 75 standard incandescent lamps. </a:t>
            </a:r>
            <a:r>
              <a:rPr lang="pt-PT" dirty="0" err="1"/>
              <a:t>They</a:t>
            </a:r>
            <a:r>
              <a:rPr lang="pt-PT" dirty="0"/>
              <a:t> </a:t>
            </a:r>
            <a:r>
              <a:rPr lang="pt-PT" dirty="0" err="1"/>
              <a:t>feature</a:t>
            </a:r>
            <a:r>
              <a:rPr lang="pt-PT" dirty="0"/>
              <a:t> light output </a:t>
            </a:r>
            <a:r>
              <a:rPr lang="pt-PT" dirty="0" err="1"/>
              <a:t>of</a:t>
            </a:r>
            <a:r>
              <a:rPr lang="pt-PT" dirty="0"/>
              <a:t> 470, 800 </a:t>
            </a:r>
            <a:r>
              <a:rPr lang="pt-PT" dirty="0" err="1"/>
              <a:t>and</a:t>
            </a:r>
            <a:r>
              <a:rPr lang="pt-PT" dirty="0"/>
              <a:t> 1100 lumens </a:t>
            </a:r>
            <a:r>
              <a:rPr lang="pt-PT" dirty="0" err="1"/>
              <a:t>respectevly</a:t>
            </a:r>
            <a:r>
              <a:rPr lang="pt-PT" dirty="0"/>
              <a:t>, </a:t>
            </a:r>
            <a:r>
              <a:rPr lang="pt-PT" dirty="0" err="1"/>
              <a:t>distribute</a:t>
            </a:r>
            <a:r>
              <a:rPr lang="pt-PT" dirty="0"/>
              <a:t> light in </a:t>
            </a:r>
            <a:r>
              <a:rPr lang="pt-PT" dirty="0" err="1"/>
              <a:t>all</a:t>
            </a:r>
            <a:r>
              <a:rPr lang="pt-PT" dirty="0"/>
              <a:t> </a:t>
            </a:r>
            <a:r>
              <a:rPr lang="pt-PT" dirty="0" err="1"/>
              <a:t>directions</a:t>
            </a:r>
            <a:r>
              <a:rPr lang="pt-PT" dirty="0"/>
              <a:t>. </a:t>
            </a:r>
            <a:r>
              <a:rPr lang="pt-PT" dirty="0" err="1"/>
              <a:t>The</a:t>
            </a:r>
            <a:r>
              <a:rPr lang="pt-PT" dirty="0"/>
              <a:t> </a:t>
            </a:r>
            <a:r>
              <a:rPr lang="pt-PT" dirty="0" err="1"/>
              <a:t>rated</a:t>
            </a:r>
            <a:r>
              <a:rPr lang="pt-PT" dirty="0"/>
              <a:t> </a:t>
            </a:r>
            <a:r>
              <a:rPr lang="pt-PT" dirty="0" err="1"/>
              <a:t>average</a:t>
            </a:r>
            <a:r>
              <a:rPr lang="pt-PT" dirty="0"/>
              <a:t> </a:t>
            </a:r>
            <a:r>
              <a:rPr lang="pt-PT" dirty="0" err="1"/>
              <a:t>life</a:t>
            </a:r>
            <a:r>
              <a:rPr lang="pt-PT" dirty="0"/>
              <a:t> </a:t>
            </a:r>
            <a:r>
              <a:rPr lang="pt-PT" dirty="0" err="1"/>
              <a:t>based</a:t>
            </a:r>
            <a:r>
              <a:rPr lang="pt-PT" dirty="0"/>
              <a:t> </a:t>
            </a:r>
            <a:r>
              <a:rPr lang="pt-PT" dirty="0" err="1"/>
              <a:t>on</a:t>
            </a:r>
            <a:r>
              <a:rPr lang="pt-PT" dirty="0"/>
              <a:t> </a:t>
            </a:r>
            <a:r>
              <a:rPr lang="pt-PT" dirty="0" err="1"/>
              <a:t>engineering</a:t>
            </a:r>
            <a:r>
              <a:rPr lang="pt-PT" dirty="0"/>
              <a:t> </a:t>
            </a:r>
            <a:r>
              <a:rPr lang="pt-PT" dirty="0" err="1"/>
              <a:t>testing</a:t>
            </a:r>
            <a:r>
              <a:rPr lang="pt-PT" dirty="0"/>
              <a:t> </a:t>
            </a:r>
            <a:r>
              <a:rPr lang="pt-PT" dirty="0" err="1"/>
              <a:t>and</a:t>
            </a:r>
            <a:r>
              <a:rPr lang="pt-PT" dirty="0"/>
              <a:t> </a:t>
            </a:r>
            <a:r>
              <a:rPr lang="pt-PT" dirty="0" err="1"/>
              <a:t>probability</a:t>
            </a:r>
            <a:r>
              <a:rPr lang="pt-PT" dirty="0"/>
              <a:t> </a:t>
            </a:r>
            <a:r>
              <a:rPr lang="pt-PT" dirty="0" err="1"/>
              <a:t>analysis</a:t>
            </a:r>
            <a:r>
              <a:rPr lang="pt-PT" dirty="0"/>
              <a:t> </a:t>
            </a:r>
            <a:r>
              <a:rPr lang="pt-PT" dirty="0" err="1"/>
              <a:t>is</a:t>
            </a:r>
            <a:r>
              <a:rPr lang="pt-PT" dirty="0"/>
              <a:t> 25,000 </a:t>
            </a:r>
            <a:r>
              <a:rPr lang="pt-PT" dirty="0" err="1"/>
              <a:t>hours</a:t>
            </a:r>
            <a:r>
              <a:rPr lang="pt-PT" dirty="0"/>
              <a:t> for </a:t>
            </a:r>
            <a:r>
              <a:rPr lang="pt-PT" dirty="0" err="1"/>
              <a:t>all</a:t>
            </a:r>
            <a:r>
              <a:rPr lang="pt-PT" dirty="0"/>
              <a:t> </a:t>
            </a:r>
            <a:r>
              <a:rPr lang="pt-PT" dirty="0" err="1"/>
              <a:t>three</a:t>
            </a:r>
            <a:r>
              <a:rPr lang="pt-PT" dirty="0"/>
              <a:t> </a:t>
            </a:r>
            <a:r>
              <a:rPr lang="pt-PT" dirty="0" err="1"/>
              <a:t>lamps</a:t>
            </a:r>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39</a:t>
            </a:fld>
            <a:endParaRPr lang="pt-PT"/>
          </a:p>
        </p:txBody>
      </p:sp>
    </p:spTree>
    <p:extLst>
      <p:ext uri="{BB962C8B-B14F-4D97-AF65-F5344CB8AC3E}">
        <p14:creationId xmlns:p14="http://schemas.microsoft.com/office/powerpoint/2010/main" val="22884285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a:t>LEDspot</a:t>
            </a:r>
            <a:r>
              <a:rPr lang="pt-PT" dirty="0"/>
              <a:t> PAR </a:t>
            </a:r>
            <a:r>
              <a:rPr lang="pt-PT" dirty="0" err="1"/>
              <a:t>lamps</a:t>
            </a:r>
            <a:r>
              <a:rPr lang="pt-PT" dirty="0"/>
              <a:t> light </a:t>
            </a:r>
            <a:r>
              <a:rPr lang="pt-PT" dirty="0" err="1"/>
              <a:t>up</a:t>
            </a:r>
            <a:r>
              <a:rPr lang="pt-PT" dirty="0"/>
              <a:t> </a:t>
            </a:r>
            <a:r>
              <a:rPr lang="pt-PT" dirty="0" err="1"/>
              <a:t>retail</a:t>
            </a:r>
            <a:r>
              <a:rPr lang="pt-PT" dirty="0"/>
              <a:t> displays </a:t>
            </a:r>
            <a:r>
              <a:rPr lang="pt-PT" dirty="0" err="1"/>
              <a:t>and</a:t>
            </a:r>
            <a:r>
              <a:rPr lang="pt-PT" dirty="0"/>
              <a:t> serve in </a:t>
            </a:r>
            <a:r>
              <a:rPr lang="pt-PT" dirty="0" err="1"/>
              <a:t>downlights</a:t>
            </a:r>
            <a:r>
              <a:rPr lang="pt-PT" dirty="0"/>
              <a:t> for </a:t>
            </a:r>
            <a:r>
              <a:rPr lang="pt-PT" dirty="0" err="1"/>
              <a:t>focused</a:t>
            </a:r>
            <a:r>
              <a:rPr lang="pt-PT" dirty="0"/>
              <a:t> </a:t>
            </a:r>
            <a:r>
              <a:rPr lang="pt-PT" dirty="0" err="1"/>
              <a:t>task</a:t>
            </a:r>
            <a:r>
              <a:rPr lang="pt-PT" dirty="0"/>
              <a:t> </a:t>
            </a:r>
            <a:r>
              <a:rPr lang="pt-PT" dirty="0" err="1"/>
              <a:t>lighting</a:t>
            </a:r>
            <a:r>
              <a:rPr lang="pt-PT" dirty="0"/>
              <a:t> </a:t>
            </a:r>
            <a:r>
              <a:rPr lang="pt-PT" dirty="0" err="1"/>
              <a:t>or</a:t>
            </a:r>
            <a:r>
              <a:rPr lang="pt-PT" dirty="0"/>
              <a:t> </a:t>
            </a:r>
            <a:r>
              <a:rPr lang="pt-PT" dirty="0" err="1"/>
              <a:t>illumination</a:t>
            </a:r>
            <a:r>
              <a:rPr lang="pt-PT" dirty="0"/>
              <a:t> </a:t>
            </a:r>
            <a:r>
              <a:rPr lang="pt-PT" dirty="0" err="1"/>
              <a:t>from</a:t>
            </a:r>
            <a:r>
              <a:rPr lang="pt-PT" dirty="0"/>
              <a:t> </a:t>
            </a:r>
            <a:r>
              <a:rPr lang="pt-PT" dirty="0" err="1"/>
              <a:t>hire</a:t>
            </a:r>
            <a:r>
              <a:rPr lang="pt-PT" dirty="0"/>
              <a:t> </a:t>
            </a:r>
            <a:r>
              <a:rPr lang="pt-PT" dirty="0" err="1"/>
              <a:t>ceilings</a:t>
            </a:r>
            <a:r>
              <a:rPr lang="pt-PT" dirty="0"/>
              <a:t>. </a:t>
            </a:r>
            <a:r>
              <a:rPr lang="pt-PT" dirty="0" err="1"/>
              <a:t>There</a:t>
            </a:r>
            <a:r>
              <a:rPr lang="pt-PT" dirty="0"/>
              <a:t> are </a:t>
            </a:r>
            <a:r>
              <a:rPr lang="pt-PT" dirty="0" err="1"/>
              <a:t>among</a:t>
            </a:r>
            <a:r>
              <a:rPr lang="pt-PT" dirty="0"/>
              <a:t> </a:t>
            </a:r>
            <a:r>
              <a:rPr lang="pt-PT" dirty="0" err="1"/>
              <a:t>the</a:t>
            </a:r>
            <a:r>
              <a:rPr lang="pt-PT" dirty="0"/>
              <a:t> </a:t>
            </a:r>
            <a:r>
              <a:rPr lang="pt-PT" dirty="0" err="1"/>
              <a:t>most</a:t>
            </a:r>
            <a:r>
              <a:rPr lang="pt-PT" dirty="0"/>
              <a:t> popular LED </a:t>
            </a:r>
            <a:r>
              <a:rPr lang="pt-PT" dirty="0" err="1"/>
              <a:t>lamps</a:t>
            </a:r>
            <a:r>
              <a:rPr lang="pt-PT" dirty="0"/>
              <a:t> </a:t>
            </a:r>
            <a:r>
              <a:rPr lang="pt-PT" dirty="0" err="1"/>
              <a:t>today</a:t>
            </a:r>
            <a:r>
              <a:rPr lang="pt-PT" dirty="0"/>
              <a:t>. </a:t>
            </a:r>
            <a:r>
              <a:rPr lang="pt-PT" dirty="0" err="1"/>
              <a:t>There</a:t>
            </a:r>
            <a:r>
              <a:rPr lang="pt-PT" dirty="0"/>
              <a:t> are a </a:t>
            </a:r>
            <a:r>
              <a:rPr lang="pt-PT" dirty="0" err="1"/>
              <a:t>variaty</a:t>
            </a:r>
            <a:r>
              <a:rPr lang="pt-PT" dirty="0"/>
              <a:t> </a:t>
            </a:r>
            <a:r>
              <a:rPr lang="pt-PT" dirty="0" err="1"/>
              <a:t>of</a:t>
            </a:r>
            <a:r>
              <a:rPr lang="pt-PT" dirty="0"/>
              <a:t> PAR </a:t>
            </a:r>
            <a:r>
              <a:rPr lang="pt-PT" dirty="0" err="1"/>
              <a:t>lamps</a:t>
            </a:r>
            <a:r>
              <a:rPr lang="pt-PT" dirty="0"/>
              <a:t> </a:t>
            </a:r>
            <a:r>
              <a:rPr lang="pt-PT" dirty="0" err="1"/>
              <a:t>available</a:t>
            </a:r>
            <a:r>
              <a:rPr lang="pt-PT" dirty="0"/>
              <a:t> </a:t>
            </a:r>
            <a:r>
              <a:rPr lang="pt-PT" dirty="0" err="1"/>
              <a:t>on</a:t>
            </a:r>
            <a:r>
              <a:rPr lang="pt-PT" dirty="0"/>
              <a:t> </a:t>
            </a:r>
            <a:r>
              <a:rPr lang="pt-PT" dirty="0" err="1"/>
              <a:t>the</a:t>
            </a:r>
            <a:r>
              <a:rPr lang="pt-PT" dirty="0"/>
              <a:t> </a:t>
            </a:r>
            <a:r>
              <a:rPr lang="pt-PT" dirty="0" err="1"/>
              <a:t>market</a:t>
            </a:r>
            <a:r>
              <a:rPr lang="pt-PT" dirty="0"/>
              <a:t>. PAR38, PAR30 </a:t>
            </a:r>
            <a:r>
              <a:rPr lang="pt-PT" dirty="0" err="1"/>
              <a:t>and</a:t>
            </a:r>
            <a:r>
              <a:rPr lang="pt-PT" dirty="0"/>
              <a:t> PAR20 </a:t>
            </a:r>
            <a:r>
              <a:rPr lang="pt-PT" dirty="0" err="1"/>
              <a:t>lamps</a:t>
            </a:r>
            <a:r>
              <a:rPr lang="pt-PT" dirty="0"/>
              <a:t> </a:t>
            </a:r>
            <a:r>
              <a:rPr lang="pt-PT" dirty="0" err="1"/>
              <a:t>with</a:t>
            </a:r>
            <a:r>
              <a:rPr lang="pt-PT" dirty="0"/>
              <a:t> a </a:t>
            </a:r>
            <a:r>
              <a:rPr lang="pt-PT" dirty="0" err="1"/>
              <a:t>choice</a:t>
            </a:r>
            <a:r>
              <a:rPr lang="pt-PT" dirty="0"/>
              <a:t> </a:t>
            </a:r>
            <a:r>
              <a:rPr lang="pt-PT" dirty="0" err="1"/>
              <a:t>of</a:t>
            </a:r>
            <a:r>
              <a:rPr lang="pt-PT" dirty="0"/>
              <a:t> </a:t>
            </a:r>
            <a:r>
              <a:rPr lang="pt-PT" dirty="0" err="1"/>
              <a:t>beam</a:t>
            </a:r>
            <a:r>
              <a:rPr lang="pt-PT" dirty="0"/>
              <a:t> spread, </a:t>
            </a:r>
            <a:r>
              <a:rPr lang="pt-PT" dirty="0" err="1"/>
              <a:t>intensity</a:t>
            </a:r>
            <a:r>
              <a:rPr lang="pt-PT" dirty="0"/>
              <a:t> </a:t>
            </a:r>
            <a:r>
              <a:rPr lang="pt-PT" dirty="0" err="1"/>
              <a:t>and</a:t>
            </a:r>
            <a:r>
              <a:rPr lang="pt-PT" dirty="0"/>
              <a:t> Kelvin rating. </a:t>
            </a:r>
          </a:p>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40</a:t>
            </a:fld>
            <a:endParaRPr lang="pt-PT"/>
          </a:p>
        </p:txBody>
      </p:sp>
    </p:spTree>
    <p:extLst>
      <p:ext uri="{BB962C8B-B14F-4D97-AF65-F5344CB8AC3E}">
        <p14:creationId xmlns:p14="http://schemas.microsoft.com/office/powerpoint/2010/main" val="7625186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a:t>Nowadays</a:t>
            </a:r>
            <a:r>
              <a:rPr lang="pt-PT" dirty="0"/>
              <a:t>, LED tubes are </a:t>
            </a:r>
            <a:r>
              <a:rPr lang="pt-PT" dirty="0" err="1"/>
              <a:t>offering</a:t>
            </a:r>
            <a:r>
              <a:rPr lang="pt-PT" dirty="0"/>
              <a:t> </a:t>
            </a:r>
            <a:r>
              <a:rPr lang="pt-PT" dirty="0" err="1"/>
              <a:t>generous</a:t>
            </a:r>
            <a:r>
              <a:rPr lang="pt-PT" dirty="0"/>
              <a:t> </a:t>
            </a:r>
            <a:r>
              <a:rPr lang="pt-PT" dirty="0" err="1"/>
              <a:t>illumination</a:t>
            </a:r>
            <a:r>
              <a:rPr lang="pt-PT" dirty="0"/>
              <a:t>, </a:t>
            </a:r>
            <a:r>
              <a:rPr lang="pt-PT" dirty="0" err="1"/>
              <a:t>excelent</a:t>
            </a:r>
            <a:r>
              <a:rPr lang="pt-PT" dirty="0"/>
              <a:t> </a:t>
            </a:r>
            <a:r>
              <a:rPr lang="pt-PT" dirty="0" err="1"/>
              <a:t>colour</a:t>
            </a:r>
            <a:r>
              <a:rPr lang="pt-PT" dirty="0"/>
              <a:t> </a:t>
            </a:r>
            <a:r>
              <a:rPr lang="pt-PT" dirty="0" err="1"/>
              <a:t>and</a:t>
            </a:r>
            <a:r>
              <a:rPr lang="pt-PT" dirty="0"/>
              <a:t> </a:t>
            </a:r>
            <a:r>
              <a:rPr lang="pt-PT" dirty="0" err="1"/>
              <a:t>long</a:t>
            </a:r>
            <a:r>
              <a:rPr lang="pt-PT" dirty="0"/>
              <a:t> </a:t>
            </a:r>
            <a:r>
              <a:rPr lang="pt-PT" dirty="0" err="1"/>
              <a:t>life</a:t>
            </a:r>
            <a:r>
              <a:rPr lang="pt-PT" dirty="0"/>
              <a:t>. </a:t>
            </a:r>
            <a:r>
              <a:rPr lang="pt-PT" dirty="0" err="1"/>
              <a:t>This</a:t>
            </a:r>
            <a:r>
              <a:rPr lang="pt-PT" dirty="0"/>
              <a:t> LED </a:t>
            </a:r>
            <a:r>
              <a:rPr lang="pt-PT" dirty="0" err="1"/>
              <a:t>lamps</a:t>
            </a:r>
            <a:r>
              <a:rPr lang="pt-PT" dirty="0"/>
              <a:t> are </a:t>
            </a:r>
            <a:r>
              <a:rPr lang="pt-PT" dirty="0" err="1"/>
              <a:t>available</a:t>
            </a:r>
            <a:r>
              <a:rPr lang="pt-PT" dirty="0"/>
              <a:t> in </a:t>
            </a:r>
            <a:r>
              <a:rPr lang="pt-PT" dirty="0" err="1"/>
              <a:t>two</a:t>
            </a:r>
            <a:r>
              <a:rPr lang="pt-PT" dirty="0"/>
              <a:t> </a:t>
            </a:r>
            <a:r>
              <a:rPr lang="pt-PT" dirty="0" err="1"/>
              <a:t>configurations</a:t>
            </a:r>
            <a:r>
              <a:rPr lang="pt-PT" dirty="0"/>
              <a:t>: integral </a:t>
            </a:r>
            <a:r>
              <a:rPr lang="pt-PT" dirty="0" err="1"/>
              <a:t>or</a:t>
            </a:r>
            <a:r>
              <a:rPr lang="pt-PT" dirty="0"/>
              <a:t> </a:t>
            </a:r>
            <a:r>
              <a:rPr lang="pt-PT" dirty="0" err="1"/>
              <a:t>external</a:t>
            </a:r>
            <a:r>
              <a:rPr lang="pt-PT" dirty="0"/>
              <a:t> driver. </a:t>
            </a:r>
            <a:r>
              <a:rPr lang="pt-PT" dirty="0" err="1"/>
              <a:t>The</a:t>
            </a:r>
            <a:r>
              <a:rPr lang="pt-PT" dirty="0"/>
              <a:t> integral driver </a:t>
            </a:r>
            <a:r>
              <a:rPr lang="pt-PT" dirty="0" err="1"/>
              <a:t>offers</a:t>
            </a:r>
            <a:r>
              <a:rPr lang="pt-PT" dirty="0"/>
              <a:t> </a:t>
            </a:r>
            <a:r>
              <a:rPr lang="pt-PT" dirty="0" err="1"/>
              <a:t>lower</a:t>
            </a:r>
            <a:r>
              <a:rPr lang="pt-PT" dirty="0"/>
              <a:t> </a:t>
            </a:r>
            <a:r>
              <a:rPr lang="pt-PT" dirty="0" err="1"/>
              <a:t>wattage</a:t>
            </a:r>
            <a:r>
              <a:rPr lang="pt-PT" dirty="0"/>
              <a:t> </a:t>
            </a:r>
            <a:r>
              <a:rPr lang="pt-PT" dirty="0" err="1"/>
              <a:t>and</a:t>
            </a:r>
            <a:r>
              <a:rPr lang="pt-PT" dirty="0"/>
              <a:t> </a:t>
            </a:r>
            <a:r>
              <a:rPr lang="pt-PT" dirty="0" err="1"/>
              <a:t>therefore</a:t>
            </a:r>
            <a:r>
              <a:rPr lang="pt-PT" dirty="0"/>
              <a:t> </a:t>
            </a:r>
            <a:r>
              <a:rPr lang="pt-PT" dirty="0" err="1"/>
              <a:t>higher</a:t>
            </a:r>
            <a:r>
              <a:rPr lang="pt-PT" dirty="0"/>
              <a:t> </a:t>
            </a:r>
            <a:r>
              <a:rPr lang="pt-PT" dirty="0" err="1"/>
              <a:t>energy</a:t>
            </a:r>
            <a:r>
              <a:rPr lang="pt-PT" dirty="0"/>
              <a:t> </a:t>
            </a:r>
            <a:r>
              <a:rPr lang="pt-PT" dirty="0" err="1"/>
              <a:t>savings</a:t>
            </a:r>
            <a:r>
              <a:rPr lang="pt-PT" dirty="0"/>
              <a:t> </a:t>
            </a:r>
            <a:r>
              <a:rPr lang="pt-PT" dirty="0" err="1"/>
              <a:t>if</a:t>
            </a:r>
            <a:r>
              <a:rPr lang="pt-PT" dirty="0"/>
              <a:t> </a:t>
            </a:r>
            <a:r>
              <a:rPr lang="pt-PT" dirty="0" err="1"/>
              <a:t>the</a:t>
            </a:r>
            <a:r>
              <a:rPr lang="pt-PT" dirty="0"/>
              <a:t> </a:t>
            </a:r>
            <a:r>
              <a:rPr lang="pt-PT" dirty="0" err="1"/>
              <a:t>delivered</a:t>
            </a:r>
            <a:r>
              <a:rPr lang="pt-PT" dirty="0"/>
              <a:t> light </a:t>
            </a:r>
            <a:r>
              <a:rPr lang="pt-PT" dirty="0" err="1"/>
              <a:t>level</a:t>
            </a:r>
            <a:r>
              <a:rPr lang="pt-PT" dirty="0"/>
              <a:t> </a:t>
            </a:r>
            <a:r>
              <a:rPr lang="pt-PT" dirty="0" err="1"/>
              <a:t>is</a:t>
            </a:r>
            <a:r>
              <a:rPr lang="pt-PT" dirty="0"/>
              <a:t> </a:t>
            </a:r>
            <a:r>
              <a:rPr lang="pt-PT" dirty="0" err="1"/>
              <a:t>appropriated</a:t>
            </a:r>
            <a:r>
              <a:rPr lang="pt-PT" dirty="0"/>
              <a:t>. </a:t>
            </a:r>
            <a:r>
              <a:rPr lang="pt-PT" dirty="0" err="1"/>
              <a:t>Additionally</a:t>
            </a:r>
            <a:r>
              <a:rPr lang="pt-PT" dirty="0"/>
              <a:t>, </a:t>
            </a:r>
            <a:r>
              <a:rPr lang="pt-PT" dirty="0" err="1"/>
              <a:t>since</a:t>
            </a:r>
            <a:r>
              <a:rPr lang="pt-PT" dirty="0"/>
              <a:t> </a:t>
            </a:r>
            <a:r>
              <a:rPr lang="pt-PT" dirty="0" err="1"/>
              <a:t>the</a:t>
            </a:r>
            <a:r>
              <a:rPr lang="pt-PT" dirty="0"/>
              <a:t> driver </a:t>
            </a:r>
            <a:r>
              <a:rPr lang="pt-PT" dirty="0" err="1"/>
              <a:t>is</a:t>
            </a:r>
            <a:r>
              <a:rPr lang="pt-PT" dirty="0"/>
              <a:t> in </a:t>
            </a:r>
            <a:r>
              <a:rPr lang="pt-PT" dirty="0" err="1"/>
              <a:t>the</a:t>
            </a:r>
            <a:r>
              <a:rPr lang="pt-PT" dirty="0"/>
              <a:t> </a:t>
            </a:r>
            <a:r>
              <a:rPr lang="pt-PT" dirty="0" err="1"/>
              <a:t>lamp</a:t>
            </a:r>
            <a:r>
              <a:rPr lang="pt-PT" dirty="0"/>
              <a:t>, </a:t>
            </a:r>
            <a:r>
              <a:rPr lang="pt-PT" dirty="0" err="1"/>
              <a:t>ongoing</a:t>
            </a:r>
            <a:r>
              <a:rPr lang="pt-PT" dirty="0"/>
              <a:t> </a:t>
            </a:r>
            <a:r>
              <a:rPr lang="pt-PT" dirty="0" err="1"/>
              <a:t>maintenance</a:t>
            </a:r>
            <a:r>
              <a:rPr lang="pt-PT" dirty="0"/>
              <a:t> </a:t>
            </a:r>
            <a:r>
              <a:rPr lang="pt-PT" dirty="0" err="1"/>
              <a:t>is</a:t>
            </a:r>
            <a:r>
              <a:rPr lang="pt-PT" dirty="0"/>
              <a:t> </a:t>
            </a:r>
            <a:r>
              <a:rPr lang="pt-PT" dirty="0" err="1"/>
              <a:t>reduced</a:t>
            </a:r>
            <a:r>
              <a:rPr lang="pt-PT" dirty="0"/>
              <a:t>. To </a:t>
            </a:r>
            <a:r>
              <a:rPr lang="pt-PT" dirty="0" err="1"/>
              <a:t>instal</a:t>
            </a:r>
            <a:r>
              <a:rPr lang="pt-PT" dirty="0"/>
              <a:t> </a:t>
            </a:r>
            <a:r>
              <a:rPr lang="pt-PT" dirty="0" err="1"/>
              <a:t>the</a:t>
            </a:r>
            <a:r>
              <a:rPr lang="pt-PT" dirty="0"/>
              <a:t> </a:t>
            </a:r>
            <a:r>
              <a:rPr lang="pt-PT" dirty="0" err="1"/>
              <a:t>lamp</a:t>
            </a:r>
            <a:r>
              <a:rPr lang="pt-PT" dirty="0"/>
              <a:t>, </a:t>
            </a:r>
            <a:r>
              <a:rPr lang="pt-PT" dirty="0" err="1"/>
              <a:t>you</a:t>
            </a:r>
            <a:r>
              <a:rPr lang="pt-PT" dirty="0"/>
              <a:t> </a:t>
            </a:r>
            <a:r>
              <a:rPr lang="pt-PT" dirty="0" err="1"/>
              <a:t>simply</a:t>
            </a:r>
            <a:r>
              <a:rPr lang="pt-PT" dirty="0"/>
              <a:t> remove </a:t>
            </a:r>
            <a:r>
              <a:rPr lang="pt-PT" dirty="0" err="1"/>
              <a:t>the</a:t>
            </a:r>
            <a:r>
              <a:rPr lang="pt-PT" dirty="0"/>
              <a:t> </a:t>
            </a:r>
            <a:r>
              <a:rPr lang="pt-PT" dirty="0" err="1"/>
              <a:t>existing</a:t>
            </a:r>
            <a:r>
              <a:rPr lang="pt-PT" dirty="0"/>
              <a:t> </a:t>
            </a:r>
            <a:r>
              <a:rPr lang="pt-PT" dirty="0" err="1"/>
              <a:t>balast</a:t>
            </a:r>
            <a:r>
              <a:rPr lang="pt-PT" dirty="0"/>
              <a:t> </a:t>
            </a:r>
            <a:r>
              <a:rPr lang="pt-PT" dirty="0" err="1"/>
              <a:t>and</a:t>
            </a:r>
            <a:r>
              <a:rPr lang="pt-PT" dirty="0"/>
              <a:t> </a:t>
            </a:r>
            <a:r>
              <a:rPr lang="pt-PT" dirty="0" err="1"/>
              <a:t>rewire</a:t>
            </a:r>
            <a:r>
              <a:rPr lang="pt-PT" dirty="0"/>
              <a:t> </a:t>
            </a:r>
            <a:r>
              <a:rPr lang="pt-PT" dirty="0" err="1"/>
              <a:t>the</a:t>
            </a:r>
            <a:r>
              <a:rPr lang="pt-PT" dirty="0"/>
              <a:t> </a:t>
            </a:r>
            <a:r>
              <a:rPr lang="pt-PT" dirty="0" err="1"/>
              <a:t>lamp</a:t>
            </a:r>
            <a:r>
              <a:rPr lang="pt-PT" dirty="0"/>
              <a:t> </a:t>
            </a:r>
            <a:r>
              <a:rPr lang="pt-PT" dirty="0" err="1"/>
              <a:t>holders</a:t>
            </a:r>
            <a:r>
              <a:rPr lang="pt-PT" dirty="0"/>
              <a:t> to </a:t>
            </a:r>
            <a:r>
              <a:rPr lang="pt-PT" dirty="0" err="1"/>
              <a:t>receive</a:t>
            </a:r>
            <a:r>
              <a:rPr lang="pt-PT" dirty="0"/>
              <a:t> input </a:t>
            </a:r>
            <a:r>
              <a:rPr lang="pt-PT" dirty="0" err="1"/>
              <a:t>power</a:t>
            </a:r>
            <a:r>
              <a:rPr lang="pt-PT" dirty="0"/>
              <a:t> </a:t>
            </a:r>
            <a:r>
              <a:rPr lang="pt-PT" dirty="0" err="1"/>
              <a:t>directly</a:t>
            </a:r>
            <a:r>
              <a:rPr lang="pt-PT" dirty="0"/>
              <a:t>. </a:t>
            </a:r>
            <a:r>
              <a:rPr lang="pt-PT" dirty="0" err="1"/>
              <a:t>You</a:t>
            </a:r>
            <a:r>
              <a:rPr lang="pt-PT" dirty="0"/>
              <a:t> </a:t>
            </a:r>
            <a:r>
              <a:rPr lang="pt-PT" dirty="0" err="1"/>
              <a:t>should</a:t>
            </a:r>
            <a:r>
              <a:rPr lang="pt-PT" dirty="0"/>
              <a:t> </a:t>
            </a:r>
            <a:r>
              <a:rPr lang="pt-PT" dirty="0" err="1"/>
              <a:t>make</a:t>
            </a:r>
            <a:r>
              <a:rPr lang="pt-PT" dirty="0"/>
              <a:t> </a:t>
            </a:r>
            <a:r>
              <a:rPr lang="pt-PT" dirty="0" err="1"/>
              <a:t>sure</a:t>
            </a:r>
            <a:r>
              <a:rPr lang="pt-PT" dirty="0"/>
              <a:t> </a:t>
            </a:r>
            <a:r>
              <a:rPr lang="pt-PT" dirty="0" err="1"/>
              <a:t>that</a:t>
            </a:r>
            <a:r>
              <a:rPr lang="pt-PT" dirty="0"/>
              <a:t> </a:t>
            </a:r>
            <a:r>
              <a:rPr lang="pt-PT" dirty="0" err="1"/>
              <a:t>the</a:t>
            </a:r>
            <a:r>
              <a:rPr lang="pt-PT" dirty="0"/>
              <a:t> </a:t>
            </a:r>
            <a:r>
              <a:rPr lang="pt-PT" dirty="0" err="1"/>
              <a:t>wiring</a:t>
            </a:r>
            <a:r>
              <a:rPr lang="pt-PT" dirty="0"/>
              <a:t> </a:t>
            </a:r>
            <a:r>
              <a:rPr lang="pt-PT" dirty="0" err="1"/>
              <a:t>confirms</a:t>
            </a:r>
            <a:r>
              <a:rPr lang="pt-PT" dirty="0"/>
              <a:t> to </a:t>
            </a:r>
            <a:r>
              <a:rPr lang="pt-PT" dirty="0" err="1"/>
              <a:t>your</a:t>
            </a:r>
            <a:r>
              <a:rPr lang="pt-PT" dirty="0"/>
              <a:t> local </a:t>
            </a:r>
            <a:r>
              <a:rPr lang="pt-PT" dirty="0" err="1"/>
              <a:t>electrical</a:t>
            </a:r>
            <a:r>
              <a:rPr lang="pt-PT" dirty="0"/>
              <a:t> standards. The external driver offers higher lumen output, higher efficiency and longer life. </a:t>
            </a:r>
            <a:r>
              <a:rPr lang="pt-PT" dirty="0" err="1"/>
              <a:t>With</a:t>
            </a:r>
            <a:r>
              <a:rPr lang="pt-PT" dirty="0"/>
              <a:t> </a:t>
            </a:r>
            <a:r>
              <a:rPr lang="pt-PT" dirty="0" err="1"/>
              <a:t>higher</a:t>
            </a:r>
            <a:r>
              <a:rPr lang="pt-PT" dirty="0"/>
              <a:t> output, </a:t>
            </a:r>
            <a:r>
              <a:rPr lang="pt-PT" dirty="0" err="1"/>
              <a:t>the</a:t>
            </a:r>
            <a:r>
              <a:rPr lang="pt-PT" dirty="0"/>
              <a:t> </a:t>
            </a:r>
            <a:r>
              <a:rPr lang="pt-PT" dirty="0" err="1"/>
              <a:t>external</a:t>
            </a:r>
            <a:r>
              <a:rPr lang="pt-PT" dirty="0"/>
              <a:t> driver </a:t>
            </a:r>
            <a:r>
              <a:rPr lang="pt-PT" dirty="0" err="1"/>
              <a:t>configuration</a:t>
            </a:r>
            <a:r>
              <a:rPr lang="pt-PT" dirty="0"/>
              <a:t> can </a:t>
            </a:r>
            <a:r>
              <a:rPr lang="pt-PT" dirty="0" err="1"/>
              <a:t>provide</a:t>
            </a:r>
            <a:r>
              <a:rPr lang="pt-PT" dirty="0"/>
              <a:t> </a:t>
            </a:r>
            <a:r>
              <a:rPr lang="pt-PT" dirty="0" err="1"/>
              <a:t>effective</a:t>
            </a:r>
            <a:r>
              <a:rPr lang="pt-PT" dirty="0"/>
              <a:t> </a:t>
            </a:r>
            <a:r>
              <a:rPr lang="pt-PT" dirty="0" err="1"/>
              <a:t>illumination</a:t>
            </a:r>
            <a:r>
              <a:rPr lang="pt-PT" dirty="0"/>
              <a:t> in more </a:t>
            </a:r>
            <a:r>
              <a:rPr lang="pt-PT" dirty="0" err="1"/>
              <a:t>applications</a:t>
            </a:r>
            <a:r>
              <a:rPr lang="pt-PT" dirty="0"/>
              <a:t>. In some countries, </a:t>
            </a:r>
            <a:r>
              <a:rPr lang="pt-PT" dirty="0" err="1"/>
              <a:t>this</a:t>
            </a:r>
            <a:r>
              <a:rPr lang="pt-PT" dirty="0"/>
              <a:t> </a:t>
            </a:r>
            <a:r>
              <a:rPr lang="pt-PT" dirty="0" err="1"/>
              <a:t>may</a:t>
            </a:r>
            <a:r>
              <a:rPr lang="pt-PT" dirty="0"/>
              <a:t> </a:t>
            </a:r>
            <a:r>
              <a:rPr lang="pt-PT" dirty="0" err="1"/>
              <a:t>qualify</a:t>
            </a:r>
            <a:r>
              <a:rPr lang="pt-PT" dirty="0"/>
              <a:t> for </a:t>
            </a:r>
            <a:r>
              <a:rPr lang="pt-PT" dirty="0" err="1"/>
              <a:t>energy</a:t>
            </a:r>
            <a:r>
              <a:rPr lang="pt-PT" dirty="0"/>
              <a:t> rebate </a:t>
            </a:r>
            <a:r>
              <a:rPr lang="pt-PT" dirty="0" err="1"/>
              <a:t>schemes</a:t>
            </a:r>
            <a:r>
              <a:rPr lang="pt-PT" dirty="0"/>
              <a:t> </a:t>
            </a:r>
            <a:r>
              <a:rPr lang="pt-PT" dirty="0" err="1"/>
              <a:t>or</a:t>
            </a:r>
            <a:r>
              <a:rPr lang="pt-PT" dirty="0"/>
              <a:t> </a:t>
            </a:r>
            <a:r>
              <a:rPr lang="pt-PT" dirty="0" err="1"/>
              <a:t>tax</a:t>
            </a:r>
            <a:r>
              <a:rPr lang="pt-PT" dirty="0"/>
              <a:t> </a:t>
            </a:r>
            <a:r>
              <a:rPr lang="pt-PT" dirty="0" err="1"/>
              <a:t>allowances</a:t>
            </a:r>
            <a:r>
              <a:rPr lang="pt-PT" dirty="0"/>
              <a:t>. </a:t>
            </a:r>
            <a:r>
              <a:rPr lang="pt-PT" dirty="0" err="1"/>
              <a:t>It</a:t>
            </a:r>
            <a:r>
              <a:rPr lang="pt-PT" dirty="0"/>
              <a:t> </a:t>
            </a:r>
            <a:r>
              <a:rPr lang="pt-PT" dirty="0" err="1"/>
              <a:t>instals</a:t>
            </a:r>
            <a:r>
              <a:rPr lang="pt-PT" dirty="0"/>
              <a:t> </a:t>
            </a:r>
            <a:r>
              <a:rPr lang="pt-PT" dirty="0" err="1"/>
              <a:t>like</a:t>
            </a:r>
            <a:r>
              <a:rPr lang="pt-PT" dirty="0"/>
              <a:t> a </a:t>
            </a:r>
            <a:r>
              <a:rPr lang="pt-PT" dirty="0" err="1"/>
              <a:t>fluorescent</a:t>
            </a:r>
            <a:r>
              <a:rPr lang="pt-PT" dirty="0"/>
              <a:t> </a:t>
            </a:r>
            <a:r>
              <a:rPr lang="pt-PT" dirty="0" err="1"/>
              <a:t>lamp</a:t>
            </a:r>
            <a:r>
              <a:rPr lang="pt-PT" dirty="0"/>
              <a:t> </a:t>
            </a:r>
            <a:r>
              <a:rPr lang="pt-PT" dirty="0" err="1"/>
              <a:t>and</a:t>
            </a:r>
            <a:r>
              <a:rPr lang="pt-PT" dirty="0"/>
              <a:t> </a:t>
            </a:r>
            <a:r>
              <a:rPr lang="pt-PT" dirty="0" err="1"/>
              <a:t>balast</a:t>
            </a:r>
            <a:r>
              <a:rPr lang="pt-PT" dirty="0"/>
              <a:t>. On like many fluorescent replacements, the LED tube fixtures a diffuser that eliminates the distracting image of the LEDs themselfs. Fluorescent remains among the most cost effective technologies today. LED tube can </a:t>
            </a:r>
            <a:r>
              <a:rPr lang="pt-PT" dirty="0" err="1"/>
              <a:t>offer</a:t>
            </a:r>
            <a:r>
              <a:rPr lang="pt-PT" dirty="0"/>
              <a:t> </a:t>
            </a:r>
            <a:r>
              <a:rPr lang="pt-PT" dirty="0" err="1"/>
              <a:t>an</a:t>
            </a:r>
            <a:r>
              <a:rPr lang="pt-PT" dirty="0"/>
              <a:t> </a:t>
            </a:r>
            <a:r>
              <a:rPr lang="pt-PT" dirty="0" err="1"/>
              <a:t>attractive</a:t>
            </a:r>
            <a:r>
              <a:rPr lang="pt-PT" dirty="0"/>
              <a:t> </a:t>
            </a:r>
            <a:r>
              <a:rPr lang="pt-PT" dirty="0" err="1"/>
              <a:t>replacement</a:t>
            </a:r>
            <a:r>
              <a:rPr lang="pt-PT" dirty="0"/>
              <a:t> in </a:t>
            </a:r>
            <a:r>
              <a:rPr lang="pt-PT" dirty="0" err="1"/>
              <a:t>several</a:t>
            </a:r>
            <a:r>
              <a:rPr lang="pt-PT" dirty="0"/>
              <a:t> </a:t>
            </a:r>
            <a:r>
              <a:rPr lang="pt-PT" dirty="0" err="1"/>
              <a:t>applications</a:t>
            </a:r>
            <a:r>
              <a:rPr lang="pt-PT" dirty="0"/>
              <a:t>. This include cold environments, instalations with frequent switching and applications in</a:t>
            </a:r>
            <a:r>
              <a:rPr lang="pt-PT" baseline="0" dirty="0"/>
              <a:t> which</a:t>
            </a:r>
            <a:r>
              <a:rPr lang="pt-PT" dirty="0"/>
              <a:t> eliminating mercury is a high priority. </a:t>
            </a: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41</a:t>
            </a:fld>
            <a:endParaRPr lang="pt-PT"/>
          </a:p>
        </p:txBody>
      </p:sp>
    </p:spTree>
    <p:extLst>
      <p:ext uri="{BB962C8B-B14F-4D97-AF65-F5344CB8AC3E}">
        <p14:creationId xmlns:p14="http://schemas.microsoft.com/office/powerpoint/2010/main" val="12152756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Decorative candle shaped lamps appear permanently in chandeliers and sconces, which are importante fixtures in hospitality applications, residences, houses of worship, even some formally designed commercial spaces.  Some</a:t>
            </a:r>
            <a:r>
              <a:rPr lang="pt-PT" baseline="0" dirty="0"/>
              <a:t> models have</a:t>
            </a:r>
            <a:r>
              <a:rPr lang="pt-PT" dirty="0"/>
              <a:t> clear, refractive optic creates a pleasing source of glowing light in the lamp and it is dimmable.  The</a:t>
            </a:r>
            <a:r>
              <a:rPr lang="pt-PT" baseline="0" dirty="0"/>
              <a:t> savings </a:t>
            </a:r>
            <a:r>
              <a:rPr lang="pt-PT" dirty="0"/>
              <a:t> in a chandelier can be very significant given a number of lamps.  </a:t>
            </a: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42</a:t>
            </a:fld>
            <a:endParaRPr lang="pt-PT"/>
          </a:p>
        </p:txBody>
      </p:sp>
    </p:spTree>
    <p:extLst>
      <p:ext uri="{BB962C8B-B14F-4D97-AF65-F5344CB8AC3E}">
        <p14:creationId xmlns:p14="http://schemas.microsoft.com/office/powerpoint/2010/main" val="3648360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http://www.myledlightingguide.com/what-is-an-led</a:t>
            </a: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6</a:t>
            </a:fld>
            <a:endParaRPr lang="pt-PT"/>
          </a:p>
        </p:txBody>
      </p:sp>
    </p:spTree>
    <p:extLst>
      <p:ext uri="{BB962C8B-B14F-4D97-AF65-F5344CB8AC3E}">
        <p14:creationId xmlns:p14="http://schemas.microsoft.com/office/powerpoint/2010/main" val="10398723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Popular for </a:t>
            </a:r>
            <a:r>
              <a:rPr lang="pt-PT" dirty="0" err="1"/>
              <a:t>accent</a:t>
            </a:r>
            <a:r>
              <a:rPr lang="pt-PT" dirty="0"/>
              <a:t> </a:t>
            </a:r>
            <a:r>
              <a:rPr lang="pt-PT" dirty="0" err="1"/>
              <a:t>lighting</a:t>
            </a:r>
            <a:r>
              <a:rPr lang="pt-PT" dirty="0"/>
              <a:t> as </a:t>
            </a:r>
            <a:r>
              <a:rPr lang="pt-PT" dirty="0" err="1"/>
              <a:t>well</a:t>
            </a:r>
            <a:r>
              <a:rPr lang="pt-PT" dirty="0"/>
              <a:t> as general </a:t>
            </a:r>
            <a:r>
              <a:rPr lang="pt-PT" dirty="0" err="1"/>
              <a:t>lighting</a:t>
            </a:r>
            <a:r>
              <a:rPr lang="pt-PT" dirty="0"/>
              <a:t>. Hallogen spot lamps present both energy and maintenance challenges, which LED replacement can effectivelly resolve.  </a:t>
            </a: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43</a:t>
            </a:fld>
            <a:endParaRPr lang="pt-PT"/>
          </a:p>
        </p:txBody>
      </p:sp>
    </p:spTree>
    <p:extLst>
      <p:ext uri="{BB962C8B-B14F-4D97-AF65-F5344CB8AC3E}">
        <p14:creationId xmlns:p14="http://schemas.microsoft.com/office/powerpoint/2010/main" val="1767685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Before replacing the existing lamps with LEDs you must insure that some factors such as the mechanical and electrical compatibility are correct. </a:t>
            </a:r>
            <a:r>
              <a:rPr lang="pt-PT" dirty="0" err="1"/>
              <a:t>There</a:t>
            </a:r>
            <a:r>
              <a:rPr lang="pt-PT" dirty="0"/>
              <a:t> are </a:t>
            </a:r>
            <a:r>
              <a:rPr lang="pt-PT" dirty="0" err="1"/>
              <a:t>other</a:t>
            </a:r>
            <a:r>
              <a:rPr lang="pt-PT" dirty="0"/>
              <a:t> </a:t>
            </a:r>
            <a:r>
              <a:rPr lang="pt-PT" dirty="0" err="1"/>
              <a:t>characteristics</a:t>
            </a:r>
            <a:r>
              <a:rPr lang="pt-PT" dirty="0"/>
              <a:t> </a:t>
            </a:r>
            <a:r>
              <a:rPr lang="pt-PT" dirty="0" err="1"/>
              <a:t>of</a:t>
            </a:r>
            <a:r>
              <a:rPr lang="pt-PT" dirty="0"/>
              <a:t> </a:t>
            </a:r>
            <a:r>
              <a:rPr lang="pt-PT" dirty="0" err="1"/>
              <a:t>the</a:t>
            </a:r>
            <a:r>
              <a:rPr lang="pt-PT" dirty="0"/>
              <a:t> </a:t>
            </a:r>
            <a:r>
              <a:rPr lang="pt-PT" dirty="0" err="1"/>
              <a:t>lamp</a:t>
            </a:r>
            <a:r>
              <a:rPr lang="pt-PT" dirty="0"/>
              <a:t> </a:t>
            </a:r>
            <a:r>
              <a:rPr lang="pt-PT" dirty="0" err="1"/>
              <a:t>that</a:t>
            </a:r>
            <a:r>
              <a:rPr lang="pt-PT" dirty="0"/>
              <a:t> </a:t>
            </a:r>
            <a:r>
              <a:rPr lang="pt-PT" dirty="0" err="1"/>
              <a:t>you</a:t>
            </a:r>
            <a:r>
              <a:rPr lang="pt-PT" dirty="0"/>
              <a:t> can </a:t>
            </a:r>
            <a:r>
              <a:rPr lang="pt-PT" dirty="0" err="1"/>
              <a:t>make</a:t>
            </a:r>
            <a:r>
              <a:rPr lang="pt-PT" dirty="0"/>
              <a:t> a </a:t>
            </a:r>
            <a:r>
              <a:rPr lang="pt-PT" dirty="0" err="1"/>
              <a:t>decision</a:t>
            </a:r>
            <a:r>
              <a:rPr lang="pt-PT" dirty="0"/>
              <a:t> </a:t>
            </a:r>
            <a:r>
              <a:rPr lang="pt-PT" dirty="0" err="1"/>
              <a:t>about</a:t>
            </a:r>
            <a:r>
              <a:rPr lang="pt-PT" dirty="0"/>
              <a:t> </a:t>
            </a:r>
            <a:r>
              <a:rPr lang="pt-PT" dirty="0" err="1"/>
              <a:t>wich</a:t>
            </a:r>
            <a:r>
              <a:rPr lang="pt-PT" dirty="0"/>
              <a:t> </a:t>
            </a:r>
            <a:r>
              <a:rPr lang="pt-PT" dirty="0" err="1"/>
              <a:t>retrofit</a:t>
            </a:r>
            <a:r>
              <a:rPr lang="pt-PT" dirty="0"/>
              <a:t> to </a:t>
            </a:r>
            <a:r>
              <a:rPr lang="pt-PT" dirty="0" err="1"/>
              <a:t>choose</a:t>
            </a:r>
            <a:r>
              <a:rPr lang="pt-PT" dirty="0"/>
              <a:t>. </a:t>
            </a: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44</a:t>
            </a:fld>
            <a:endParaRPr lang="pt-PT"/>
          </a:p>
        </p:txBody>
      </p:sp>
    </p:spTree>
    <p:extLst>
      <p:ext uri="{BB962C8B-B14F-4D97-AF65-F5344CB8AC3E}">
        <p14:creationId xmlns:p14="http://schemas.microsoft.com/office/powerpoint/2010/main" val="17123713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45</a:t>
            </a:fld>
            <a:endParaRPr lang="pt-PT"/>
          </a:p>
        </p:txBody>
      </p:sp>
    </p:spTree>
    <p:extLst>
      <p:ext uri="{BB962C8B-B14F-4D97-AF65-F5344CB8AC3E}">
        <p14:creationId xmlns:p14="http://schemas.microsoft.com/office/powerpoint/2010/main" val="23955272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46</a:t>
            </a:fld>
            <a:endParaRPr lang="pt-PT"/>
          </a:p>
        </p:txBody>
      </p:sp>
    </p:spTree>
    <p:extLst>
      <p:ext uri="{BB962C8B-B14F-4D97-AF65-F5344CB8AC3E}">
        <p14:creationId xmlns:p14="http://schemas.microsoft.com/office/powerpoint/2010/main" val="4754236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47</a:t>
            </a:fld>
            <a:endParaRPr lang="pt-PT"/>
          </a:p>
        </p:txBody>
      </p:sp>
    </p:spTree>
    <p:extLst>
      <p:ext uri="{BB962C8B-B14F-4D97-AF65-F5344CB8AC3E}">
        <p14:creationId xmlns:p14="http://schemas.microsoft.com/office/powerpoint/2010/main" val="27081385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48</a:t>
            </a:fld>
            <a:endParaRPr lang="pt-PT"/>
          </a:p>
        </p:txBody>
      </p:sp>
    </p:spTree>
    <p:extLst>
      <p:ext uri="{BB962C8B-B14F-4D97-AF65-F5344CB8AC3E}">
        <p14:creationId xmlns:p14="http://schemas.microsoft.com/office/powerpoint/2010/main" val="30380930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49</a:t>
            </a:fld>
            <a:endParaRPr lang="pt-PT"/>
          </a:p>
        </p:txBody>
      </p:sp>
    </p:spTree>
    <p:extLst>
      <p:ext uri="{BB962C8B-B14F-4D97-AF65-F5344CB8AC3E}">
        <p14:creationId xmlns:p14="http://schemas.microsoft.com/office/powerpoint/2010/main" val="12240404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50</a:t>
            </a:fld>
            <a:endParaRPr lang="pt-PT"/>
          </a:p>
        </p:txBody>
      </p:sp>
    </p:spTree>
    <p:extLst>
      <p:ext uri="{BB962C8B-B14F-4D97-AF65-F5344CB8AC3E}">
        <p14:creationId xmlns:p14="http://schemas.microsoft.com/office/powerpoint/2010/main" val="3655557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Figure shows the different ways that Luz </a:t>
            </a:r>
            <a:r>
              <a:rPr lang="en-US" sz="1200" b="0" i="0" u="none" strike="noStrike" kern="1200" baseline="0" dirty="0" err="1">
                <a:solidFill>
                  <a:schemeClr val="tx1"/>
                </a:solidFill>
                <a:latin typeface="+mn-lt"/>
                <a:ea typeface="+mn-ea"/>
                <a:cs typeface="+mn-cs"/>
              </a:rPr>
              <a:t>branca</a:t>
            </a:r>
            <a:r>
              <a:rPr lang="en-US" sz="1200" b="0" i="0" u="none" strike="noStrike" kern="1200" baseline="0" dirty="0">
                <a:solidFill>
                  <a:schemeClr val="tx1"/>
                </a:solidFill>
                <a:latin typeface="+mn-lt"/>
                <a:ea typeface="+mn-ea"/>
                <a:cs typeface="+mn-cs"/>
              </a:rPr>
              <a:t> can be achieved with LEDs.</a:t>
            </a:r>
            <a:endParaRPr lang="pt-PT" dirty="0"/>
          </a:p>
          <a:p>
            <a:r>
              <a:rPr lang="pt-PT" dirty="0"/>
              <a:t>               </a:t>
            </a: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7</a:t>
            </a:fld>
            <a:endParaRPr lang="pt-PT"/>
          </a:p>
        </p:txBody>
      </p:sp>
    </p:spTree>
    <p:extLst>
      <p:ext uri="{BB962C8B-B14F-4D97-AF65-F5344CB8AC3E}">
        <p14:creationId xmlns:p14="http://schemas.microsoft.com/office/powerpoint/2010/main" val="1602801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sz="1200" b="0" i="0" u="none" strike="noStrike" kern="1200" baseline="0" dirty="0" err="1">
                <a:solidFill>
                  <a:schemeClr val="tx1"/>
                </a:solidFill>
                <a:latin typeface="+mn-lt"/>
                <a:ea typeface="+mn-ea"/>
                <a:cs typeface="+mn-cs"/>
              </a:rPr>
              <a:t>Good-quality</a:t>
            </a:r>
            <a:r>
              <a:rPr lang="pt-PT" sz="1200" b="0" i="0" u="none" strike="noStrike" kern="1200" baseline="0" dirty="0">
                <a:solidFill>
                  <a:schemeClr val="tx1"/>
                </a:solidFill>
                <a:latin typeface="+mn-lt"/>
                <a:ea typeface="+mn-ea"/>
                <a:cs typeface="+mn-cs"/>
              </a:rPr>
              <a:t> Luz branca, </a:t>
            </a:r>
            <a:r>
              <a:rPr lang="pt-PT" sz="1200" b="0" i="0" u="none" strike="noStrike" kern="1200" baseline="0" dirty="0" err="1">
                <a:solidFill>
                  <a:schemeClr val="tx1"/>
                </a:solidFill>
                <a:latin typeface="+mn-lt"/>
                <a:ea typeface="+mn-ea"/>
                <a:cs typeface="+mn-cs"/>
              </a:rPr>
              <a:t>which</a:t>
            </a:r>
            <a:r>
              <a:rPr lang="pt-PT"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is especially important when it comes to providing good color rendering, is obtained by using a blue LED chip in combination with fluorescent materials that convert much of the blue light into light of different wavelengths spread over almost the whole visible spectrum. In LED technology, such a fluorescent material is called a phosphor: hence the white LED based on this principle is called a </a:t>
            </a:r>
            <a:r>
              <a:rPr lang="pt-PT" sz="1200" b="0" i="0" u="none" strike="noStrike" kern="1200" baseline="0" dirty="0">
                <a:solidFill>
                  <a:schemeClr val="tx1"/>
                </a:solidFill>
                <a:latin typeface="+mn-lt"/>
                <a:ea typeface="+mn-ea"/>
                <a:cs typeface="+mn-cs"/>
              </a:rPr>
              <a:t>“</a:t>
            </a:r>
            <a:r>
              <a:rPr lang="pt-PT" sz="1200" b="0" i="0" u="none" strike="noStrike" kern="1200" baseline="0" dirty="0" err="1">
                <a:solidFill>
                  <a:schemeClr val="tx1"/>
                </a:solidFill>
                <a:latin typeface="+mn-lt"/>
                <a:ea typeface="+mn-ea"/>
                <a:cs typeface="+mn-cs"/>
              </a:rPr>
              <a:t>phosphor-converted</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white</a:t>
            </a:r>
            <a:r>
              <a:rPr lang="pt-PT" sz="1200" b="0" i="0" u="none" strike="noStrike" kern="1200" baseline="0" dirty="0">
                <a:solidFill>
                  <a:schemeClr val="tx1"/>
                </a:solidFill>
                <a:latin typeface="+mn-lt"/>
                <a:ea typeface="+mn-ea"/>
                <a:cs typeface="+mn-cs"/>
              </a:rPr>
              <a:t> LED”.</a:t>
            </a:r>
          </a:p>
          <a:p>
            <a:endParaRPr lang="pt-PT" sz="1200" b="0" i="0" u="none" strike="noStrike" kern="1200" baseline="0" dirty="0">
              <a:solidFill>
                <a:schemeClr val="tx1"/>
              </a:solidFill>
              <a:latin typeface="+mn-lt"/>
              <a:ea typeface="+mn-ea"/>
              <a:cs typeface="+mn-cs"/>
            </a:endParaRPr>
          </a:p>
          <a:p>
            <a:r>
              <a:rPr lang="pt-PT" sz="1200" b="0" i="0" u="none" strike="noStrike" kern="1200" baseline="0" dirty="0">
                <a:solidFill>
                  <a:schemeClr val="tx1"/>
                </a:solidFill>
                <a:latin typeface="+mn-lt"/>
                <a:ea typeface="+mn-ea"/>
                <a:cs typeface="+mn-cs"/>
              </a:rPr>
              <a:t>The Figure shows the spectral power distribution of white phosphor LED, from wwhich it can be seen that now light is emitted over almost the whole of the visible spectrum.</a:t>
            </a:r>
          </a:p>
          <a:p>
            <a:endParaRPr lang="pt-PT" sz="1200" b="0" i="0" u="none" strike="noStrike" kern="1200" baseline="0" dirty="0">
              <a:solidFill>
                <a:schemeClr val="tx1"/>
              </a:solidFill>
              <a:latin typeface="+mn-lt"/>
              <a:ea typeface="+mn-ea"/>
              <a:cs typeface="+mn-cs"/>
            </a:endParaRPr>
          </a:p>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8</a:t>
            </a:fld>
            <a:endParaRPr lang="pt-PT"/>
          </a:p>
        </p:txBody>
      </p:sp>
    </p:spTree>
    <p:extLst>
      <p:ext uri="{BB962C8B-B14F-4D97-AF65-F5344CB8AC3E}">
        <p14:creationId xmlns:p14="http://schemas.microsoft.com/office/powerpoint/2010/main" val="266993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a:t>The</a:t>
            </a:r>
            <a:r>
              <a:rPr lang="pt-PT" dirty="0"/>
              <a:t> </a:t>
            </a:r>
            <a:r>
              <a:rPr lang="pt-PT" dirty="0" err="1"/>
              <a:t>picture</a:t>
            </a:r>
            <a:r>
              <a:rPr lang="pt-PT" dirty="0"/>
              <a:t> shows </a:t>
            </a:r>
            <a:r>
              <a:rPr lang="pt-PT" dirty="0" err="1"/>
              <a:t>the</a:t>
            </a:r>
            <a:r>
              <a:rPr lang="pt-PT" dirty="0"/>
              <a:t> </a:t>
            </a:r>
            <a:r>
              <a:rPr lang="pt-PT" dirty="0" err="1"/>
              <a:t>spectral</a:t>
            </a:r>
            <a:r>
              <a:rPr lang="pt-PT" dirty="0"/>
              <a:t> </a:t>
            </a:r>
            <a:r>
              <a:rPr lang="pt-PT" dirty="0" err="1"/>
              <a:t>power</a:t>
            </a:r>
            <a:r>
              <a:rPr lang="pt-PT" dirty="0"/>
              <a:t> </a:t>
            </a:r>
            <a:r>
              <a:rPr lang="pt-PT" dirty="0" err="1"/>
              <a:t>distributions</a:t>
            </a:r>
            <a:r>
              <a:rPr lang="pt-PT" dirty="0"/>
              <a:t> </a:t>
            </a:r>
            <a:r>
              <a:rPr lang="pt-PT" dirty="0" err="1"/>
              <a:t>of</a:t>
            </a:r>
            <a:r>
              <a:rPr lang="pt-PT" dirty="0"/>
              <a:t> </a:t>
            </a:r>
            <a:r>
              <a:rPr lang="pt-PT" dirty="0" err="1"/>
              <a:t>tyipical</a:t>
            </a:r>
            <a:r>
              <a:rPr lang="pt-PT" dirty="0"/>
              <a:t> </a:t>
            </a:r>
            <a:r>
              <a:rPr lang="pt-PT" dirty="0" err="1"/>
              <a:t>blue</a:t>
            </a:r>
            <a:r>
              <a:rPr lang="pt-PT" dirty="0"/>
              <a:t>, green </a:t>
            </a:r>
            <a:r>
              <a:rPr lang="pt-PT" dirty="0" err="1"/>
              <a:t>and</a:t>
            </a:r>
            <a:r>
              <a:rPr lang="pt-PT" dirty="0"/>
              <a:t> </a:t>
            </a:r>
            <a:r>
              <a:rPr lang="pt-PT" dirty="0" err="1"/>
              <a:t>red</a:t>
            </a:r>
            <a:r>
              <a:rPr lang="pt-PT" dirty="0"/>
              <a:t> </a:t>
            </a:r>
            <a:r>
              <a:rPr lang="pt-PT" dirty="0" err="1"/>
              <a:t>LEDs</a:t>
            </a:r>
            <a:r>
              <a:rPr lang="pt-PT" dirty="0"/>
              <a:t>.</a:t>
            </a:r>
          </a:p>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9</a:t>
            </a:fld>
            <a:endParaRPr lang="pt-PT"/>
          </a:p>
        </p:txBody>
      </p:sp>
    </p:spTree>
    <p:extLst>
      <p:ext uri="{BB962C8B-B14F-4D97-AF65-F5344CB8AC3E}">
        <p14:creationId xmlns:p14="http://schemas.microsoft.com/office/powerpoint/2010/main" val="2126467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10</a:t>
            </a:fld>
            <a:endParaRPr lang="pt-PT"/>
          </a:p>
        </p:txBody>
      </p:sp>
    </p:spTree>
    <p:extLst>
      <p:ext uri="{BB962C8B-B14F-4D97-AF65-F5344CB8AC3E}">
        <p14:creationId xmlns:p14="http://schemas.microsoft.com/office/powerpoint/2010/main" val="1359380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sz="1200" b="0" i="0" u="none" strike="noStrike" kern="1200" baseline="0" dirty="0">
                <a:solidFill>
                  <a:schemeClr val="tx1"/>
                </a:solidFill>
                <a:latin typeface="+mn-lt"/>
                <a:ea typeface="+mn-ea"/>
                <a:cs typeface="+mn-cs"/>
              </a:rPr>
              <a:t>SMD (Surface </a:t>
            </a:r>
            <a:r>
              <a:rPr lang="pt-PT" sz="1200" b="0" i="0" u="none" strike="noStrike" kern="1200" baseline="0" dirty="0" err="1">
                <a:solidFill>
                  <a:schemeClr val="tx1"/>
                </a:solidFill>
                <a:latin typeface="+mn-lt"/>
                <a:ea typeface="+mn-ea"/>
                <a:cs typeface="+mn-cs"/>
              </a:rPr>
              <a:t>Mounted</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Devices</a:t>
            </a:r>
            <a:r>
              <a:rPr lang="pt-PT" sz="1200" b="0" i="0" u="none" strike="noStrike" kern="1200" baseline="0" dirty="0">
                <a:solidFill>
                  <a:schemeClr val="tx1"/>
                </a:solidFill>
                <a:latin typeface="+mn-lt"/>
                <a:ea typeface="+mn-ea"/>
                <a:cs typeface="+mn-cs"/>
              </a:rPr>
              <a:t>),</a:t>
            </a:r>
          </a:p>
          <a:p>
            <a:r>
              <a:rPr lang="en-US" sz="1200" b="0" i="0" u="none" strike="noStrike" kern="1200" baseline="0" dirty="0" err="1">
                <a:solidFill>
                  <a:schemeClr val="tx1"/>
                </a:solidFill>
                <a:latin typeface="+mn-lt"/>
                <a:ea typeface="+mn-ea"/>
                <a:cs typeface="+mn-cs"/>
              </a:rPr>
              <a:t>CoB</a:t>
            </a:r>
            <a:r>
              <a:rPr lang="en-US" sz="1200" b="0" i="0" u="none" strike="noStrike" kern="1200" baseline="0" dirty="0">
                <a:solidFill>
                  <a:schemeClr val="tx1"/>
                </a:solidFill>
                <a:latin typeface="+mn-lt"/>
                <a:ea typeface="+mn-ea"/>
                <a:cs typeface="+mn-cs"/>
              </a:rPr>
              <a:t> (Chips on Board) and 5 mm LEDs</a:t>
            </a:r>
          </a:p>
          <a:p>
            <a:endParaRPr lang="en-US" sz="1200" b="0" i="0" u="none" strike="noStrike" kern="1200" baseline="0" dirty="0">
              <a:solidFill>
                <a:schemeClr val="tx1"/>
              </a:solidFill>
              <a:latin typeface="+mn-lt"/>
              <a:ea typeface="+mn-ea"/>
              <a:cs typeface="+mn-cs"/>
            </a:endParaRP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11</a:t>
            </a:fld>
            <a:endParaRPr lang="pt-PT"/>
          </a:p>
        </p:txBody>
      </p:sp>
    </p:spTree>
    <p:extLst>
      <p:ext uri="{BB962C8B-B14F-4D97-AF65-F5344CB8AC3E}">
        <p14:creationId xmlns:p14="http://schemas.microsoft.com/office/powerpoint/2010/main" val="38733259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lvl1pPr>
              <a:defRPr>
                <a:solidFill>
                  <a:schemeClr val="accent6">
                    <a:lumMod val="50000"/>
                  </a:schemeClr>
                </a:solidFill>
              </a:defRPr>
            </a:lvl1pPr>
            <a:lvl2pPr>
              <a:defRPr>
                <a:solidFill>
                  <a:schemeClr val="accent6">
                    <a:lumMod val="50000"/>
                  </a:schemeClr>
                </a:solidFill>
              </a:defRPr>
            </a:lvl2pPr>
            <a:lvl3pPr>
              <a:defRPr>
                <a:solidFill>
                  <a:schemeClr val="accent6">
                    <a:lumMod val="50000"/>
                  </a:schemeClr>
                </a:solidFill>
              </a:defRPr>
            </a:lvl3pPr>
            <a:lvl4pPr>
              <a:defRPr>
                <a:solidFill>
                  <a:schemeClr val="accent6">
                    <a:lumMod val="50000"/>
                  </a:schemeClr>
                </a:solidFill>
              </a:defRPr>
            </a:lvl4pPr>
            <a:lvl5pPr>
              <a:defRPr>
                <a:solidFill>
                  <a:schemeClr val="accent6">
                    <a:lumMod val="50000"/>
                  </a:schemeClr>
                </a:solidFill>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‹nº›</a:t>
            </a:fld>
            <a:endParaRPr lang="de-DE" sz="1200" b="0" dirty="0">
              <a:solidFill>
                <a:schemeClr val="tx1"/>
              </a:solidFill>
            </a:endParaRPr>
          </a:p>
        </p:txBody>
      </p:sp>
      <p:sp>
        <p:nvSpPr>
          <p:cNvPr id="7" name="Titel 1"/>
          <p:cNvSpPr>
            <a:spLocks noGrp="1"/>
          </p:cNvSpPr>
          <p:nvPr>
            <p:ph type="title"/>
          </p:nvPr>
        </p:nvSpPr>
        <p:spPr>
          <a:xfrm>
            <a:off x="457200" y="274638"/>
            <a:ext cx="8229600" cy="985992"/>
          </a:xfrm>
        </p:spPr>
        <p:txBody>
          <a:bodyPr/>
          <a:lstStyle>
            <a:lvl1pPr>
              <a:defRPr>
                <a:solidFill>
                  <a:schemeClr val="accent6">
                    <a:lumMod val="50000"/>
                  </a:schemeClr>
                </a:solidFill>
              </a:defRPr>
            </a:lvl1pPr>
          </a:lstStyle>
          <a:p>
            <a:r>
              <a:rPr lang="de-DE" dirty="0"/>
              <a:t>Titelmasterformat durch Klicken bearbeiten</a:t>
            </a:r>
          </a:p>
        </p:txBody>
      </p:sp>
      <p:pic>
        <p:nvPicPr>
          <p:cNvPr id="1026" name="Picture 2" descr="C:\Users\boris\Desktop\EU-Funded.jpg"/>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2000528" y="6312873"/>
            <a:ext cx="950120" cy="345498"/>
          </a:xfrm>
          <a:prstGeom prst="rect">
            <a:avLst/>
          </a:prstGeom>
          <a:noFill/>
          <a:extLst>
            <a:ext uri="{909E8E84-426E-40DD-AFC4-6F175D3DCCD1}">
              <a14:hiddenFill xmlns:a14="http://schemas.microsoft.com/office/drawing/2010/main">
                <a:solidFill>
                  <a:srgbClr val="FFFFFF"/>
                </a:solidFill>
              </a14:hiddenFill>
            </a:ext>
          </a:extLst>
        </p:spPr>
      </p:pic>
      <p:pic>
        <p:nvPicPr>
          <p:cNvPr id="8" name="Bild 12"/>
          <p:cNvPicPr/>
          <p:nvPr userDrawn="1"/>
        </p:nvPicPr>
        <p:blipFill>
          <a:blip r:embed="rId3" cstate="hqprint">
            <a:extLst>
              <a:ext uri="{28A0092B-C50C-407E-A947-70E740481C1C}">
                <a14:useLocalDpi xmlns:a14="http://schemas.microsoft.com/office/drawing/2010/main" val="0"/>
              </a:ext>
            </a:extLst>
          </a:blip>
          <a:stretch>
            <a:fillRect/>
          </a:stretch>
        </p:blipFill>
        <p:spPr>
          <a:xfrm>
            <a:off x="457200" y="6274756"/>
            <a:ext cx="1108856" cy="406400"/>
          </a:xfrm>
          <a:prstGeom prst="rect">
            <a:avLst/>
          </a:prstGeom>
        </p:spPr>
      </p:pic>
    </p:spTree>
    <p:extLst>
      <p:ext uri="{BB962C8B-B14F-4D97-AF65-F5344CB8AC3E}">
        <p14:creationId xmlns:p14="http://schemas.microsoft.com/office/powerpoint/2010/main" val="3769136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457200" y="2130425"/>
            <a:ext cx="8001000" cy="1470025"/>
          </a:xfrm>
        </p:spPr>
        <p:txBody>
          <a:bodyPr>
            <a:normAutofit/>
          </a:bodyPr>
          <a:lstStyle>
            <a:lvl1pPr algn="l">
              <a:defRPr sz="3200" b="1">
                <a:solidFill>
                  <a:schemeClr val="tx2"/>
                </a:solidFill>
              </a:defRPr>
            </a:lvl1pPr>
          </a:lstStyle>
          <a:p>
            <a:r>
              <a:rPr lang="de-DE" dirty="0"/>
              <a:t>Titelmasterformat durch Klicken bearbeiten</a:t>
            </a:r>
          </a:p>
        </p:txBody>
      </p:sp>
      <p:sp>
        <p:nvSpPr>
          <p:cNvPr id="3" name="Untertitel 2"/>
          <p:cNvSpPr>
            <a:spLocks noGrp="1"/>
          </p:cNvSpPr>
          <p:nvPr>
            <p:ph type="subTitle" idx="1"/>
          </p:nvPr>
        </p:nvSpPr>
        <p:spPr>
          <a:xfrm>
            <a:off x="457200" y="3680268"/>
            <a:ext cx="8001000" cy="1020075"/>
          </a:xfrm>
        </p:spPr>
        <p:txBody>
          <a:bodyPr>
            <a:normAutofit/>
          </a:bodyPr>
          <a:lstStyle>
            <a:lvl1pPr marL="0" indent="0" algn="l">
              <a:buNone/>
              <a:defRPr sz="2000">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Formatvorlage des Untertitelmasters durch Klicken bearbeiten</a:t>
            </a:r>
          </a:p>
        </p:txBody>
      </p:sp>
      <p:cxnSp>
        <p:nvCxnSpPr>
          <p:cNvPr id="5" name="Gerade Verbindung 4"/>
          <p:cNvCxnSpPr/>
          <p:nvPr userDrawn="1"/>
        </p:nvCxnSpPr>
        <p:spPr>
          <a:xfrm>
            <a:off x="0" y="1260630"/>
            <a:ext cx="9144000" cy="0"/>
          </a:xfrm>
          <a:prstGeom prst="line">
            <a:avLst/>
          </a:prstGeom>
          <a:ln w="19050">
            <a:solidFill>
              <a:schemeClr val="bg1"/>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295232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985992"/>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p:cNvSpPr>
            <a:spLocks noGrp="1"/>
          </p:cNvSpPr>
          <p:nvPr>
            <p:ph type="body" idx="1"/>
          </p:nvPr>
        </p:nvSpPr>
        <p:spPr>
          <a:xfrm>
            <a:off x="457200" y="1491450"/>
            <a:ext cx="8229600" cy="4634714"/>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cxnSp>
        <p:nvCxnSpPr>
          <p:cNvPr id="6" name="Gerade Verbindung 5"/>
          <p:cNvCxnSpPr/>
          <p:nvPr/>
        </p:nvCxnSpPr>
        <p:spPr>
          <a:xfrm>
            <a:off x="0" y="1260630"/>
            <a:ext cx="9144000" cy="0"/>
          </a:xfrm>
          <a:prstGeom prst="line">
            <a:avLst/>
          </a:prstGeom>
          <a:ln w="19050">
            <a:solidFill>
              <a:srgbClr val="FDEA29"/>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44073591"/>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457200" rtl="0" eaLnBrk="1" latinLnBrk="0" hangingPunct="1">
        <a:spcBef>
          <a:spcPct val="0"/>
        </a:spcBef>
        <a:buNone/>
        <a:defRPr sz="2400" b="1" kern="1200">
          <a:solidFill>
            <a:schemeClr val="accent1"/>
          </a:solidFill>
          <a:latin typeface="+mj-lt"/>
          <a:ea typeface="+mj-ea"/>
          <a:cs typeface="+mj-cs"/>
        </a:defRPr>
      </a:lvl1pPr>
    </p:titleStyle>
    <p:bodyStyle>
      <a:lvl1pPr marL="0" indent="0" algn="l" defTabSz="457200" rtl="0" eaLnBrk="1" latinLnBrk="0" hangingPunct="1">
        <a:spcBef>
          <a:spcPct val="20000"/>
        </a:spcBef>
        <a:buFont typeface="Arial"/>
        <a:buNone/>
        <a:defRPr sz="2000" kern="1200">
          <a:solidFill>
            <a:schemeClr val="tx1"/>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tx1"/>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tx1">
              <a:lumMod val="95000"/>
              <a:lumOff val="5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tx1">
              <a:lumMod val="95000"/>
              <a:lumOff val="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8.emf"/><Relationship Id="rId4" Type="http://schemas.openxmlformats.org/officeDocument/2006/relationships/customXml" Target="../ink/ink1.xml"/></Relationships>
</file>

<file path=ppt/slides/_rels/slide12.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8.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 Id="rId5" Type="http://schemas.openxmlformats.org/officeDocument/2006/relationships/image" Target="../media/image21.jp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png"/><Relationship Id="rId7"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38.jpeg"/><Relationship Id="rId4" Type="http://schemas.openxmlformats.org/officeDocument/2006/relationships/image" Target="../media/image37.jpeg"/></Relationships>
</file>

<file path=ppt/slides/_rels/slide4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40.jpeg"/><Relationship Id="rId4" Type="http://schemas.openxmlformats.org/officeDocument/2006/relationships/image" Target="../media/image39.jpeg"/></Relationships>
</file>

<file path=ppt/slides/_rels/slide4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45.jpeg"/><Relationship Id="rId4" Type="http://schemas.openxmlformats.org/officeDocument/2006/relationships/image" Target="../media/image44.jpeg"/></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48.jpeg"/><Relationship Id="rId4" Type="http://schemas.openxmlformats.org/officeDocument/2006/relationships/image" Target="../media/image47.jpeg"/></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microsoft.com/office/2007/relationships/hdphoto" Target="../media/hdphoto2.wdp"/></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tertitel 5"/>
          <p:cNvSpPr>
            <a:spLocks noGrp="1"/>
          </p:cNvSpPr>
          <p:nvPr>
            <p:ph type="subTitle" idx="1"/>
          </p:nvPr>
        </p:nvSpPr>
        <p:spPr>
          <a:xfrm>
            <a:off x="457200" y="3915141"/>
            <a:ext cx="8001000" cy="1404083"/>
          </a:xfrm>
        </p:spPr>
        <p:txBody>
          <a:bodyPr>
            <a:noAutofit/>
          </a:bodyPr>
          <a:lstStyle/>
          <a:p>
            <a:pPr lvl="0" algn="r"/>
            <a:r>
              <a:rPr lang="pt-PT" sz="3600" b="1" dirty="0"/>
              <a:t>Fundamentos LED </a:t>
            </a:r>
            <a:br>
              <a:rPr lang="pt-PT" sz="3600" dirty="0"/>
            </a:br>
            <a:endParaRPr lang="de-DE" sz="3600" b="1" i="1" dirty="0">
              <a:latin typeface="+mj-lt"/>
            </a:endParaRPr>
          </a:p>
        </p:txBody>
      </p:sp>
      <p:sp>
        <p:nvSpPr>
          <p:cNvPr id="7" name="Untertitel 2"/>
          <p:cNvSpPr txBox="1">
            <a:spLocks/>
          </p:cNvSpPr>
          <p:nvPr/>
        </p:nvSpPr>
        <p:spPr>
          <a:xfrm>
            <a:off x="457200" y="5319224"/>
            <a:ext cx="8001000" cy="1057481"/>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lang="de-DE" sz="1400" dirty="0">
                <a:solidFill>
                  <a:srgbClr val="595959"/>
                </a:solidFill>
                <a:latin typeface="Arial"/>
              </a:rPr>
              <a:t>Prepared by ISR – University of Coimbra</a:t>
            </a:r>
            <a:endParaRPr kumimoji="0" lang="de-DE" sz="1400" b="0" i="0" u="none" strike="noStrike" kern="1200" cap="none" spc="0" normalizeH="0" baseline="0" noProof="0" dirty="0">
              <a:ln>
                <a:noFill/>
              </a:ln>
              <a:solidFill>
                <a:srgbClr val="595959"/>
              </a:solidFill>
              <a:effectLst/>
              <a:uLnTx/>
              <a:uFillTx/>
              <a:latin typeface="Arial"/>
              <a:ea typeface="+mn-ea"/>
              <a:cs typeface="+mn-cs"/>
            </a:endParaRPr>
          </a:p>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de-DE" sz="1400" b="0" i="0" u="none" strike="noStrike" kern="1200" cap="none" spc="0" normalizeH="0" baseline="0" noProof="0" dirty="0">
                <a:ln>
                  <a:noFill/>
                </a:ln>
                <a:solidFill>
                  <a:srgbClr val="595959"/>
                </a:solidFill>
                <a:effectLst/>
                <a:uLnTx/>
                <a:uFillTx/>
                <a:latin typeface="Arial"/>
                <a:ea typeface="+mn-ea"/>
                <a:cs typeface="+mn-cs"/>
              </a:rPr>
              <a:t>July 2017</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de-DE" sz="1400" b="0" i="0" u="none" strike="noStrike" kern="1200" cap="none" spc="0" normalizeH="0" baseline="0" noProof="0" dirty="0">
              <a:ln>
                <a:noFill/>
              </a:ln>
              <a:solidFill>
                <a:prstClr val="black"/>
              </a:solidFill>
              <a:effectLst/>
              <a:uLnTx/>
              <a:uFillTx/>
              <a:latin typeface="Arial"/>
              <a:ea typeface="+mn-ea"/>
              <a:cs typeface="+mn-cs"/>
            </a:endParaRPr>
          </a:p>
        </p:txBody>
      </p:sp>
      <p:pic>
        <p:nvPicPr>
          <p:cNvPr id="8" name="Picture 2" descr="C:\Users\boris\Desktop\premiumlightpro_logo_rgb_b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799" y="1247228"/>
            <a:ext cx="5095875" cy="1968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38057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C824C4EB-6EEF-4AC4-A594-BE6BBD947449}"/>
              </a:ext>
            </a:extLst>
          </p:cNvPr>
          <p:cNvSpPr>
            <a:spLocks noGrp="1"/>
          </p:cNvSpPr>
          <p:nvPr>
            <p:ph idx="1"/>
          </p:nvPr>
        </p:nvSpPr>
        <p:spPr/>
        <p:txBody>
          <a:bodyPr/>
          <a:lstStyle/>
          <a:p>
            <a:r>
              <a:rPr lang="pt-PT" u="sng" dirty="0"/>
              <a:t>LED de luz branca ajustável</a:t>
            </a:r>
          </a:p>
          <a:p>
            <a:endParaRPr lang="pt-PT" u="sng" dirty="0"/>
          </a:p>
          <a:p>
            <a:r>
              <a:rPr lang="pt-PT" sz="1600" dirty="0"/>
              <a:t>De forma semelhante à forma como a intensidade da luz pode ser variada por escurecimento, o ajuste do branco permite um ajuste infinito da temperatura da luz. Do "branco quente" para a luz do dia “frio", são possíveis cores claras entre 1.700 K e 6.500 K.</a:t>
            </a:r>
          </a:p>
          <a:p>
            <a:endParaRPr lang="pt-PT" sz="1600" dirty="0"/>
          </a:p>
          <a:p>
            <a:r>
              <a:rPr lang="pt-PT" sz="1600" dirty="0"/>
              <a:t>Drivers e dispositivos de controlo de iluminação de última geração permitem ajustar precisamente as temperaturas da luz para atender às determinadas circunstâncias, não apenas nos ambientes de vendas e escritório, mas também em instalações médicas e outras aplicações.</a:t>
            </a:r>
            <a:endParaRPr lang="pt-PT" sz="1800" dirty="0"/>
          </a:p>
        </p:txBody>
      </p:sp>
      <p:sp>
        <p:nvSpPr>
          <p:cNvPr id="3" name="Título 2">
            <a:extLst>
              <a:ext uri="{FF2B5EF4-FFF2-40B4-BE49-F238E27FC236}">
                <a16:creationId xmlns:a16="http://schemas.microsoft.com/office/drawing/2014/main" id="{34589947-EE07-45CF-B717-8F1851D7830B}"/>
              </a:ext>
            </a:extLst>
          </p:cNvPr>
          <p:cNvSpPr>
            <a:spLocks noGrp="1"/>
          </p:cNvSpPr>
          <p:nvPr>
            <p:ph type="title"/>
          </p:nvPr>
        </p:nvSpPr>
        <p:spPr/>
        <p:txBody>
          <a:bodyPr/>
          <a:lstStyle/>
          <a:p>
            <a:r>
              <a:rPr lang="pt-PT" dirty="0"/>
              <a:t>3. LED de luz branca</a:t>
            </a:r>
          </a:p>
        </p:txBody>
      </p:sp>
    </p:spTree>
    <p:extLst>
      <p:ext uri="{BB962C8B-B14F-4D97-AF65-F5344CB8AC3E}">
        <p14:creationId xmlns:p14="http://schemas.microsoft.com/office/powerpoint/2010/main" val="8513457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457200" y="1491450"/>
            <a:ext cx="8463516" cy="4634714"/>
          </a:xfrm>
        </p:spPr>
        <p:txBody>
          <a:bodyPr/>
          <a:lstStyle/>
          <a:p>
            <a:r>
              <a:rPr lang="pt-PT" u="sng" dirty="0"/>
              <a:t>Embalagem LED</a:t>
            </a:r>
          </a:p>
          <a:p>
            <a:endParaRPr lang="pt-PT" u="sng" dirty="0"/>
          </a:p>
          <a:p>
            <a:endParaRPr lang="pt-PT" u="sng" dirty="0"/>
          </a:p>
        </p:txBody>
      </p:sp>
      <p:sp>
        <p:nvSpPr>
          <p:cNvPr id="6" name="Título 5"/>
          <p:cNvSpPr>
            <a:spLocks noGrp="1"/>
          </p:cNvSpPr>
          <p:nvPr>
            <p:ph type="title"/>
          </p:nvPr>
        </p:nvSpPr>
        <p:spPr/>
        <p:txBody>
          <a:bodyPr>
            <a:normAutofit fontScale="90000"/>
          </a:bodyPr>
          <a:lstStyle/>
          <a:p>
            <a:br>
              <a:rPr lang="pt-PT" dirty="0"/>
            </a:br>
            <a:r>
              <a:rPr lang="pt-PT" dirty="0"/>
              <a:t>4. Embalagem LED</a:t>
            </a:r>
            <a:br>
              <a:rPr lang="pt-PT" dirty="0"/>
            </a:br>
            <a:endParaRPr lang="pt-PT" dirty="0"/>
          </a:p>
        </p:txBody>
      </p:sp>
      <p:pic>
        <p:nvPicPr>
          <p:cNvPr id="2" name="Imagem 1"/>
          <p:cNvPicPr>
            <a:picLocks noChangeAspect="1"/>
          </p:cNvPicPr>
          <p:nvPr/>
        </p:nvPicPr>
        <p:blipFill>
          <a:blip r:embed="rId3"/>
          <a:stretch>
            <a:fillRect/>
          </a:stretch>
        </p:blipFill>
        <p:spPr>
          <a:xfrm>
            <a:off x="1294181" y="4095887"/>
            <a:ext cx="6257925" cy="1514475"/>
          </a:xfrm>
          <a:prstGeom prst="rect">
            <a:avLst/>
          </a:prstGeom>
        </p:spPr>
      </p:pic>
      <p:sp>
        <p:nvSpPr>
          <p:cNvPr id="8" name="CaixaDeTexto 7"/>
          <p:cNvSpPr txBox="1"/>
          <p:nvPr/>
        </p:nvSpPr>
        <p:spPr>
          <a:xfrm>
            <a:off x="1294181" y="5656516"/>
            <a:ext cx="1850065" cy="369332"/>
          </a:xfrm>
          <a:prstGeom prst="rect">
            <a:avLst/>
          </a:prstGeom>
          <a:noFill/>
        </p:spPr>
        <p:txBody>
          <a:bodyPr wrap="square" rtlCol="0">
            <a:spAutoFit/>
          </a:bodyPr>
          <a:lstStyle/>
          <a:p>
            <a:r>
              <a:rPr lang="pt-PT" dirty="0"/>
              <a:t>SMD LED</a:t>
            </a:r>
          </a:p>
        </p:txBody>
      </p:sp>
      <p:sp>
        <p:nvSpPr>
          <p:cNvPr id="9" name="CaixaDeTexto 8"/>
          <p:cNvSpPr txBox="1"/>
          <p:nvPr/>
        </p:nvSpPr>
        <p:spPr>
          <a:xfrm>
            <a:off x="3753292" y="5656516"/>
            <a:ext cx="1850065" cy="369332"/>
          </a:xfrm>
          <a:prstGeom prst="rect">
            <a:avLst/>
          </a:prstGeom>
          <a:noFill/>
        </p:spPr>
        <p:txBody>
          <a:bodyPr wrap="square" rtlCol="0">
            <a:spAutoFit/>
          </a:bodyPr>
          <a:lstStyle/>
          <a:p>
            <a:r>
              <a:rPr lang="pt-PT" dirty="0" err="1"/>
              <a:t>CoB</a:t>
            </a:r>
            <a:r>
              <a:rPr lang="pt-PT" dirty="0"/>
              <a:t> LED</a:t>
            </a:r>
          </a:p>
        </p:txBody>
      </p:sp>
      <p:sp>
        <p:nvSpPr>
          <p:cNvPr id="10" name="CaixaDeTexto 9"/>
          <p:cNvSpPr txBox="1"/>
          <p:nvPr/>
        </p:nvSpPr>
        <p:spPr>
          <a:xfrm>
            <a:off x="6212403" y="5610362"/>
            <a:ext cx="1850065" cy="369332"/>
          </a:xfrm>
          <a:prstGeom prst="rect">
            <a:avLst/>
          </a:prstGeom>
          <a:noFill/>
        </p:spPr>
        <p:txBody>
          <a:bodyPr wrap="square" rtlCol="0">
            <a:spAutoFit/>
          </a:bodyPr>
          <a:lstStyle/>
          <a:p>
            <a:r>
              <a:rPr lang="pt-PT" dirty="0"/>
              <a:t>5mm LED</a:t>
            </a:r>
          </a:p>
        </p:txBody>
      </p:sp>
      <p:sp>
        <p:nvSpPr>
          <p:cNvPr id="4" name="CaixaDeTexto 3"/>
          <p:cNvSpPr txBox="1"/>
          <p:nvPr/>
        </p:nvSpPr>
        <p:spPr>
          <a:xfrm>
            <a:off x="457200" y="1967023"/>
            <a:ext cx="8229600" cy="1815882"/>
          </a:xfrm>
          <a:prstGeom prst="rect">
            <a:avLst/>
          </a:prstGeom>
          <a:noFill/>
        </p:spPr>
        <p:txBody>
          <a:bodyPr wrap="square" rtlCol="0">
            <a:spAutoFit/>
          </a:bodyPr>
          <a:lstStyle/>
          <a:p>
            <a:pPr marL="285750" indent="-285750">
              <a:buFont typeface="Wingdings" panose="05000000000000000000" pitchFamily="2" charset="2"/>
              <a:buChar char="Ø"/>
            </a:pPr>
            <a:r>
              <a:rPr lang="pt-PT" sz="1600" dirty="0"/>
              <a:t>Os chips LED podem ser implementados em vários fatores de forma através de uma série de métodos de embalagem:</a:t>
            </a:r>
          </a:p>
          <a:p>
            <a:pPr marL="742950" lvl="1" indent="-285750">
              <a:buFont typeface="Wingdings" panose="05000000000000000000" pitchFamily="2" charset="2"/>
              <a:buChar char="Ø"/>
            </a:pPr>
            <a:r>
              <a:rPr lang="en-US" sz="1600" dirty="0"/>
              <a:t>5 mm LEDs</a:t>
            </a:r>
          </a:p>
          <a:p>
            <a:pPr marL="742950" lvl="1" indent="-285750">
              <a:buFont typeface="Arial" panose="020B0604020202020204" pitchFamily="34" charset="0"/>
              <a:buChar char="•"/>
            </a:pPr>
            <a:r>
              <a:rPr lang="en-US" sz="1600" dirty="0"/>
              <a:t>Surface Mounted Devices (SMD)</a:t>
            </a:r>
          </a:p>
          <a:p>
            <a:pPr marL="742950" lvl="1" indent="-285750">
              <a:buFont typeface="Arial" panose="020B0604020202020204" pitchFamily="34" charset="0"/>
              <a:buChar char="•"/>
            </a:pPr>
            <a:r>
              <a:rPr lang="en-US" sz="1600" dirty="0"/>
              <a:t>Chips on Board (</a:t>
            </a:r>
            <a:r>
              <a:rPr lang="en-US" sz="1600" dirty="0" err="1"/>
              <a:t>CoB</a:t>
            </a:r>
            <a:r>
              <a:rPr lang="en-US" sz="1600" dirty="0"/>
              <a:t>)</a:t>
            </a:r>
          </a:p>
          <a:p>
            <a:pPr lvl="1"/>
            <a:endParaRPr lang="en-US" sz="1600" dirty="0"/>
          </a:p>
          <a:p>
            <a:pPr marL="285750" indent="-285750">
              <a:buFont typeface="Wingdings" panose="05000000000000000000" pitchFamily="2" charset="2"/>
              <a:buChar char="Ø"/>
            </a:pPr>
            <a:endParaRPr lang="pt-PT" sz="1600" dirty="0"/>
          </a:p>
        </p:txBody>
      </p:sp>
      <mc:AlternateContent xmlns:mc="http://schemas.openxmlformats.org/markup-compatibility/2006" xmlns:p14="http://schemas.microsoft.com/office/powerpoint/2010/main">
        <mc:Choice Requires="p14">
          <p:contentPart p14:bwMode="auto" r:id="rId4">
            <p14:nvContentPartPr>
              <p14:cNvPr id="12" name="Tinta 11">
                <a:extLst>
                  <a:ext uri="{FF2B5EF4-FFF2-40B4-BE49-F238E27FC236}">
                    <a16:creationId xmlns:a16="http://schemas.microsoft.com/office/drawing/2014/main" id="{987008A2-40E9-416A-9E88-68396AB7F383}"/>
                  </a:ext>
                </a:extLst>
              </p14:cNvPr>
              <p14:cNvContentPartPr/>
              <p14:nvPr/>
            </p14:nvContentPartPr>
            <p14:xfrm>
              <a:off x="2477845" y="4631156"/>
              <a:ext cx="360" cy="360"/>
            </p14:xfrm>
          </p:contentPart>
        </mc:Choice>
        <mc:Fallback xmlns="">
          <p:pic>
            <p:nvPicPr>
              <p:cNvPr id="12" name="Tinta 11">
                <a:extLst>
                  <a:ext uri="{FF2B5EF4-FFF2-40B4-BE49-F238E27FC236}">
                    <a16:creationId xmlns:a16="http://schemas.microsoft.com/office/drawing/2014/main" id="{987008A2-40E9-416A-9E88-68396AB7F383}"/>
                  </a:ext>
                </a:extLst>
              </p:cNvPr>
              <p:cNvPicPr/>
              <p:nvPr/>
            </p:nvPicPr>
            <p:blipFill>
              <a:blip r:embed="rId5"/>
              <a:stretch>
                <a:fillRect/>
              </a:stretch>
            </p:blipFill>
            <p:spPr>
              <a:xfrm>
                <a:off x="2468845" y="4622156"/>
                <a:ext cx="18000" cy="18000"/>
              </a:xfrm>
              <a:prstGeom prst="rect">
                <a:avLst/>
              </a:prstGeom>
            </p:spPr>
          </p:pic>
        </mc:Fallback>
      </mc:AlternateContent>
    </p:spTree>
    <p:extLst>
      <p:ext uri="{BB962C8B-B14F-4D97-AF65-F5344CB8AC3E}">
        <p14:creationId xmlns:p14="http://schemas.microsoft.com/office/powerpoint/2010/main" val="36835088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1595806" y="4878116"/>
            <a:ext cx="8463516" cy="4634714"/>
          </a:xfrm>
        </p:spPr>
        <p:txBody>
          <a:bodyPr/>
          <a:lstStyle/>
          <a:p>
            <a:endParaRPr lang="pt-PT" u="sng" dirty="0"/>
          </a:p>
          <a:p>
            <a:endParaRPr lang="pt-PT" u="sng" dirty="0"/>
          </a:p>
        </p:txBody>
      </p:sp>
      <p:sp>
        <p:nvSpPr>
          <p:cNvPr id="6" name="Título 5"/>
          <p:cNvSpPr>
            <a:spLocks noGrp="1"/>
          </p:cNvSpPr>
          <p:nvPr>
            <p:ph type="title"/>
          </p:nvPr>
        </p:nvSpPr>
        <p:spPr/>
        <p:txBody>
          <a:bodyPr/>
          <a:lstStyle/>
          <a:p>
            <a:r>
              <a:rPr lang="pt-PT" dirty="0"/>
              <a:t>4. Embalagem LED</a:t>
            </a:r>
          </a:p>
        </p:txBody>
      </p:sp>
      <mc:AlternateContent xmlns:mc="http://schemas.openxmlformats.org/markup-compatibility/2006" xmlns:p14="http://schemas.microsoft.com/office/powerpoint/2010/main">
        <mc:Choice Requires="p14">
          <p:contentPart p14:bwMode="auto" r:id="rId3">
            <p14:nvContentPartPr>
              <p14:cNvPr id="12" name="Tinta 11">
                <a:extLst>
                  <a:ext uri="{FF2B5EF4-FFF2-40B4-BE49-F238E27FC236}">
                    <a16:creationId xmlns:a16="http://schemas.microsoft.com/office/drawing/2014/main" id="{987008A2-40E9-416A-9E88-68396AB7F383}"/>
                  </a:ext>
                </a:extLst>
              </p14:cNvPr>
              <p14:cNvContentPartPr/>
              <p14:nvPr/>
            </p14:nvContentPartPr>
            <p14:xfrm>
              <a:off x="2477845" y="4631156"/>
              <a:ext cx="360" cy="360"/>
            </p14:xfrm>
          </p:contentPart>
        </mc:Choice>
        <mc:Fallback xmlns="">
          <p:pic>
            <p:nvPicPr>
              <p:cNvPr id="12" name="Tinta 11">
                <a:extLst>
                  <a:ext uri="{FF2B5EF4-FFF2-40B4-BE49-F238E27FC236}">
                    <a16:creationId xmlns:a16="http://schemas.microsoft.com/office/drawing/2014/main" id="{987008A2-40E9-416A-9E88-68396AB7F383}"/>
                  </a:ext>
                </a:extLst>
              </p:cNvPr>
              <p:cNvPicPr/>
              <p:nvPr/>
            </p:nvPicPr>
            <p:blipFill>
              <a:blip r:embed="rId5"/>
              <a:stretch>
                <a:fillRect/>
              </a:stretch>
            </p:blipFill>
            <p:spPr>
              <a:xfrm>
                <a:off x="2468845" y="4622156"/>
                <a:ext cx="18000" cy="18000"/>
              </a:xfrm>
              <a:prstGeom prst="rect">
                <a:avLst/>
              </a:prstGeom>
            </p:spPr>
          </p:pic>
        </mc:Fallback>
      </mc:AlternateContent>
      <p:pic>
        <p:nvPicPr>
          <p:cNvPr id="2050" name="Picture 2" descr="https://www.photonics.com/images/Web/Articles/2015/3/10/FEATprophotonix_Table2.png"/>
          <p:cNvPicPr>
            <a:picLocks noChangeAspect="1" noChangeArrowheads="1"/>
          </p:cNvPicPr>
          <p:nvPr/>
        </p:nvPicPr>
        <p:blipFill rotWithShape="1">
          <a:blip r:embed="rId6">
            <a:extLst>
              <a:ext uri="{28A0092B-C50C-407E-A947-70E740481C1C}">
                <a14:useLocalDpi xmlns:a14="http://schemas.microsoft.com/office/drawing/2010/main" val="0"/>
              </a:ext>
            </a:extLst>
          </a:blip>
          <a:srcRect t="6657"/>
          <a:stretch/>
        </p:blipFill>
        <p:spPr bwMode="auto">
          <a:xfrm>
            <a:off x="816873" y="1566227"/>
            <a:ext cx="7631434" cy="4309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05771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457199" y="1491450"/>
            <a:ext cx="7857067" cy="4634714"/>
          </a:xfrm>
        </p:spPr>
        <p:txBody>
          <a:bodyPr>
            <a:normAutofit/>
          </a:bodyPr>
          <a:lstStyle/>
          <a:p>
            <a:r>
              <a:rPr lang="pt-PT" u="sng" dirty="0"/>
              <a:t>Rendimento</a:t>
            </a:r>
          </a:p>
          <a:p>
            <a:endParaRPr lang="pt-PT" u="sng" dirty="0"/>
          </a:p>
          <a:p>
            <a:pPr marL="342900" indent="-342900">
              <a:buFont typeface="Arial" panose="020B0604020202020204" pitchFamily="34" charset="0"/>
              <a:buChar char="•"/>
            </a:pPr>
            <a:r>
              <a:rPr lang="pt-PT" dirty="0"/>
              <a:t>A energia que não é liberada como luz irradiada é convertida em calor e é perdida. Este é o rendimento interno do LED.</a:t>
            </a:r>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r>
              <a:rPr lang="pt-PT" dirty="0"/>
              <a:t>Parte da luz é perdida dentro do material semicondutor devido a efeitos como reflexão interna total, absorção e sombreamento de contatos, etc., resultando em apenas uma certa porção da luz que sai da embalagem. Esta é o rendimento essencial do LED.</a:t>
            </a:r>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r>
              <a:rPr lang="pt-PT" dirty="0"/>
              <a:t>A eficiência geral de um pacote LED é a combinação de eficiência interna e essencial do LED.</a:t>
            </a:r>
            <a:endParaRPr lang="pt-PT" u="sng" dirty="0"/>
          </a:p>
        </p:txBody>
      </p:sp>
      <p:sp>
        <p:nvSpPr>
          <p:cNvPr id="6" name="Título 5"/>
          <p:cNvSpPr>
            <a:spLocks noGrp="1"/>
          </p:cNvSpPr>
          <p:nvPr>
            <p:ph type="title"/>
          </p:nvPr>
        </p:nvSpPr>
        <p:spPr/>
        <p:txBody>
          <a:bodyPr/>
          <a:lstStyle/>
          <a:p>
            <a:r>
              <a:rPr lang="pt-PT" dirty="0"/>
              <a:t>5. Propriedades dos </a:t>
            </a:r>
            <a:r>
              <a:rPr lang="pt-PT" dirty="0" err="1"/>
              <a:t>LEDs</a:t>
            </a:r>
            <a:br>
              <a:rPr lang="pt-PT" dirty="0"/>
            </a:br>
            <a:r>
              <a:rPr lang="pt-PT" dirty="0"/>
              <a:t>	</a:t>
            </a:r>
            <a:r>
              <a:rPr lang="pt-PT" dirty="0" err="1"/>
              <a:t>Efficiency</a:t>
            </a:r>
            <a:endParaRPr lang="pt-PT" dirty="0"/>
          </a:p>
        </p:txBody>
      </p:sp>
    </p:spTree>
    <p:extLst>
      <p:ext uri="{BB962C8B-B14F-4D97-AF65-F5344CB8AC3E}">
        <p14:creationId xmlns:p14="http://schemas.microsoft.com/office/powerpoint/2010/main" val="37780347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457200" y="1491450"/>
            <a:ext cx="2427890" cy="4634714"/>
          </a:xfrm>
        </p:spPr>
        <p:txBody>
          <a:bodyPr/>
          <a:lstStyle/>
          <a:p>
            <a:r>
              <a:rPr lang="pt-PT" u="sng" dirty="0"/>
              <a:t>Eficácia</a:t>
            </a:r>
          </a:p>
          <a:p>
            <a:endParaRPr lang="pt-PT" u="sng" dirty="0"/>
          </a:p>
          <a:p>
            <a:r>
              <a:rPr lang="pt-PT" sz="1600" dirty="0"/>
              <a:t>Os </a:t>
            </a:r>
            <a:r>
              <a:rPr lang="pt-PT" sz="1600" dirty="0" err="1"/>
              <a:t>LEDs</a:t>
            </a:r>
            <a:r>
              <a:rPr lang="pt-PT" sz="1600" dirty="0"/>
              <a:t> são altamente eficientes em termos energéticos tendo em conta a saída de luz e a potência de entrada da lâmpada. No mercado hoje em dia, as lâmpadas LED mais eficazes operam a cerca de 150 lumens por watt.</a:t>
            </a:r>
          </a:p>
          <a:p>
            <a:pPr marL="843750" lvl="1" indent="-285750">
              <a:buFont typeface="Wingdings" panose="05000000000000000000" pitchFamily="2" charset="2"/>
              <a:buChar char="Ø"/>
            </a:pPr>
            <a:endParaRPr lang="pt-PT" sz="1600" dirty="0"/>
          </a:p>
          <a:p>
            <a:endParaRPr lang="pt-PT" dirty="0"/>
          </a:p>
        </p:txBody>
      </p:sp>
      <p:sp>
        <p:nvSpPr>
          <p:cNvPr id="6" name="Título 5"/>
          <p:cNvSpPr>
            <a:spLocks noGrp="1"/>
          </p:cNvSpPr>
          <p:nvPr>
            <p:ph type="title"/>
          </p:nvPr>
        </p:nvSpPr>
        <p:spPr/>
        <p:txBody>
          <a:bodyPr/>
          <a:lstStyle/>
          <a:p>
            <a:r>
              <a:rPr lang="pt-PT" dirty="0"/>
              <a:t>5. Propriedades dos </a:t>
            </a:r>
            <a:r>
              <a:rPr lang="pt-PT" dirty="0" err="1"/>
              <a:t>LEDs</a:t>
            </a:r>
            <a:br>
              <a:rPr lang="pt-PT" dirty="0"/>
            </a:br>
            <a:r>
              <a:rPr lang="pt-PT" dirty="0"/>
              <a:t>	Eficácia</a:t>
            </a:r>
          </a:p>
        </p:txBody>
      </p:sp>
      <p:pic>
        <p:nvPicPr>
          <p:cNvPr id="2" name="Imagem 1">
            <a:extLst>
              <a:ext uri="{FF2B5EF4-FFF2-40B4-BE49-F238E27FC236}">
                <a16:creationId xmlns:a16="http://schemas.microsoft.com/office/drawing/2014/main" id="{BEE332C4-5A3C-41AF-B6E4-0D0E736CFFB0}"/>
              </a:ext>
            </a:extLst>
          </p:cNvPr>
          <p:cNvPicPr>
            <a:picLocks noChangeAspect="1"/>
          </p:cNvPicPr>
          <p:nvPr/>
        </p:nvPicPr>
        <p:blipFill>
          <a:blip r:embed="rId3"/>
          <a:stretch>
            <a:fillRect/>
          </a:stretch>
        </p:blipFill>
        <p:spPr>
          <a:xfrm>
            <a:off x="2885090" y="1260630"/>
            <a:ext cx="6258910" cy="4160280"/>
          </a:xfrm>
          <a:prstGeom prst="rect">
            <a:avLst/>
          </a:prstGeom>
        </p:spPr>
      </p:pic>
      <p:sp>
        <p:nvSpPr>
          <p:cNvPr id="4" name="Rectangle 3"/>
          <p:cNvSpPr/>
          <p:nvPr/>
        </p:nvSpPr>
        <p:spPr>
          <a:xfrm>
            <a:off x="457200" y="5275357"/>
            <a:ext cx="8465499" cy="1077218"/>
          </a:xfrm>
          <a:prstGeom prst="rect">
            <a:avLst/>
          </a:prstGeom>
        </p:spPr>
        <p:txBody>
          <a:bodyPr wrap="square">
            <a:spAutoFit/>
          </a:bodyPr>
          <a:lstStyle/>
          <a:p>
            <a:r>
              <a:rPr lang="pt-PT" sz="1600" dirty="0"/>
              <a:t>As barras sombreadas a cinza mostram o potencial de melhoria adicional com </a:t>
            </a:r>
            <a:r>
              <a:rPr lang="pt-PT" sz="1600" dirty="0" err="1"/>
              <a:t>LEDs</a:t>
            </a:r>
            <a:r>
              <a:rPr lang="pt-PT" sz="1600" dirty="0"/>
              <a:t> azuis ou violetas (PC-LED), misturas híbridas contendo emissores vermelhos adicionais (HY-LED) e com quatro ou mais emissores primários que cobrem todo o espectro (RGBA CM -CONDUZIU).</a:t>
            </a:r>
            <a:endParaRPr lang="en-US" sz="1600" dirty="0"/>
          </a:p>
        </p:txBody>
      </p:sp>
      <p:sp>
        <p:nvSpPr>
          <p:cNvPr id="3" name="CaixaDeTexto 2">
            <a:extLst>
              <a:ext uri="{FF2B5EF4-FFF2-40B4-BE49-F238E27FC236}">
                <a16:creationId xmlns:a16="http://schemas.microsoft.com/office/drawing/2014/main" id="{8F2295C0-6383-4570-9F21-4C2981607894}"/>
              </a:ext>
            </a:extLst>
          </p:cNvPr>
          <p:cNvSpPr txBox="1"/>
          <p:nvPr/>
        </p:nvSpPr>
        <p:spPr>
          <a:xfrm>
            <a:off x="5787614" y="4647212"/>
            <a:ext cx="3646842" cy="276999"/>
          </a:xfrm>
          <a:prstGeom prst="rect">
            <a:avLst/>
          </a:prstGeom>
          <a:noFill/>
        </p:spPr>
        <p:txBody>
          <a:bodyPr wrap="square" rtlCol="0">
            <a:spAutoFit/>
          </a:bodyPr>
          <a:lstStyle/>
          <a:p>
            <a:r>
              <a:rPr lang="pt-PT" sz="1200" b="1" dirty="0" err="1"/>
              <a:t>Source</a:t>
            </a:r>
            <a:r>
              <a:rPr lang="pt-PT" sz="1200" b="1" dirty="0"/>
              <a:t>: U4E - </a:t>
            </a:r>
            <a:r>
              <a:rPr lang="pt-PT" sz="1200" b="1" dirty="0" err="1"/>
              <a:t>Energy-Efficient</a:t>
            </a:r>
            <a:r>
              <a:rPr lang="pt-PT" sz="1200" b="1" dirty="0"/>
              <a:t> </a:t>
            </a:r>
            <a:r>
              <a:rPr lang="pt-PT" sz="1200" b="1" dirty="0" err="1"/>
              <a:t>Lighting</a:t>
            </a:r>
            <a:endParaRPr lang="pt-PT" sz="1200" b="1" dirty="0"/>
          </a:p>
        </p:txBody>
      </p:sp>
    </p:spTree>
    <p:extLst>
      <p:ext uri="{BB962C8B-B14F-4D97-AF65-F5344CB8AC3E}">
        <p14:creationId xmlns:p14="http://schemas.microsoft.com/office/powerpoint/2010/main" val="3194539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p:txBody>
          <a:bodyPr/>
          <a:lstStyle/>
          <a:p>
            <a:r>
              <a:rPr lang="pt-PT" u="sng" dirty="0"/>
              <a:t>Eficácia – Disponível no mercado (meados de 2017)</a:t>
            </a:r>
            <a:endParaRPr lang="pt-PT" b="1" u="sng" dirty="0"/>
          </a:p>
        </p:txBody>
      </p:sp>
      <p:sp>
        <p:nvSpPr>
          <p:cNvPr id="6" name="Título 5"/>
          <p:cNvSpPr>
            <a:spLocks noGrp="1"/>
          </p:cNvSpPr>
          <p:nvPr>
            <p:ph type="title"/>
          </p:nvPr>
        </p:nvSpPr>
        <p:spPr/>
        <p:txBody>
          <a:bodyPr/>
          <a:lstStyle/>
          <a:p>
            <a:r>
              <a:rPr lang="pt-PT" dirty="0"/>
              <a:t>5. Propriedades dos </a:t>
            </a:r>
            <a:r>
              <a:rPr lang="pt-PT" dirty="0" err="1"/>
              <a:t>LEDs</a:t>
            </a:r>
            <a:br>
              <a:rPr lang="pt-PT" dirty="0"/>
            </a:br>
            <a:r>
              <a:rPr lang="pt-PT" dirty="0"/>
              <a:t>	Eficácia</a:t>
            </a:r>
          </a:p>
        </p:txBody>
      </p:sp>
      <p:pic>
        <p:nvPicPr>
          <p:cNvPr id="3" name="Imagem 2">
            <a:extLst>
              <a:ext uri="{FF2B5EF4-FFF2-40B4-BE49-F238E27FC236}">
                <a16:creationId xmlns:a16="http://schemas.microsoft.com/office/drawing/2014/main" id="{30A9EAA4-E2B2-4FCB-BC14-88CA673684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985" y="2027607"/>
            <a:ext cx="7267433" cy="4329377"/>
          </a:xfrm>
          <a:prstGeom prst="rect">
            <a:avLst/>
          </a:prstGeom>
        </p:spPr>
      </p:pic>
      <p:sp>
        <p:nvSpPr>
          <p:cNvPr id="2" name="CaixaDeTexto 1">
            <a:extLst>
              <a:ext uri="{FF2B5EF4-FFF2-40B4-BE49-F238E27FC236}">
                <a16:creationId xmlns:a16="http://schemas.microsoft.com/office/drawing/2014/main" id="{02B6A45D-3E17-4B49-BA05-B49C77E7B4B7}"/>
              </a:ext>
            </a:extLst>
          </p:cNvPr>
          <p:cNvSpPr txBox="1"/>
          <p:nvPr/>
        </p:nvSpPr>
        <p:spPr>
          <a:xfrm>
            <a:off x="1398494" y="5690795"/>
            <a:ext cx="1021977" cy="261610"/>
          </a:xfrm>
          <a:prstGeom prst="rect">
            <a:avLst/>
          </a:prstGeom>
          <a:solidFill>
            <a:schemeClr val="bg1"/>
          </a:solidFill>
        </p:spPr>
        <p:txBody>
          <a:bodyPr wrap="square" rtlCol="0">
            <a:spAutoFit/>
          </a:bodyPr>
          <a:lstStyle/>
          <a:p>
            <a:r>
              <a:rPr lang="pt-PT" sz="1100" dirty="0" err="1"/>
              <a:t>Incandescent</a:t>
            </a:r>
            <a:endParaRPr lang="pt-PT" sz="1100" dirty="0"/>
          </a:p>
        </p:txBody>
      </p:sp>
      <p:sp>
        <p:nvSpPr>
          <p:cNvPr id="8" name="CaixaDeTexto 7">
            <a:extLst>
              <a:ext uri="{FF2B5EF4-FFF2-40B4-BE49-F238E27FC236}">
                <a16:creationId xmlns:a16="http://schemas.microsoft.com/office/drawing/2014/main" id="{92DFFDD8-76F9-4D90-95AD-122C66E200AD}"/>
              </a:ext>
            </a:extLst>
          </p:cNvPr>
          <p:cNvSpPr txBox="1"/>
          <p:nvPr/>
        </p:nvSpPr>
        <p:spPr>
          <a:xfrm>
            <a:off x="2420471" y="5690795"/>
            <a:ext cx="749905" cy="261610"/>
          </a:xfrm>
          <a:prstGeom prst="rect">
            <a:avLst/>
          </a:prstGeom>
          <a:solidFill>
            <a:schemeClr val="bg1"/>
          </a:solidFill>
        </p:spPr>
        <p:txBody>
          <a:bodyPr wrap="square" rtlCol="0">
            <a:spAutoFit/>
          </a:bodyPr>
          <a:lstStyle/>
          <a:p>
            <a:r>
              <a:rPr lang="pt-PT" sz="1100" dirty="0" err="1"/>
              <a:t>Halogen</a:t>
            </a:r>
            <a:endParaRPr lang="pt-PT" sz="1100" dirty="0"/>
          </a:p>
        </p:txBody>
      </p:sp>
      <p:sp>
        <p:nvSpPr>
          <p:cNvPr id="9" name="CaixaDeTexto 8">
            <a:extLst>
              <a:ext uri="{FF2B5EF4-FFF2-40B4-BE49-F238E27FC236}">
                <a16:creationId xmlns:a16="http://schemas.microsoft.com/office/drawing/2014/main" id="{648D35E3-0EDD-408D-9B60-BCCA85926CD2}"/>
              </a:ext>
            </a:extLst>
          </p:cNvPr>
          <p:cNvSpPr txBox="1"/>
          <p:nvPr/>
        </p:nvSpPr>
        <p:spPr>
          <a:xfrm>
            <a:off x="3170376" y="5695277"/>
            <a:ext cx="749905" cy="430887"/>
          </a:xfrm>
          <a:prstGeom prst="rect">
            <a:avLst/>
          </a:prstGeom>
          <a:solidFill>
            <a:schemeClr val="bg1"/>
          </a:solidFill>
        </p:spPr>
        <p:txBody>
          <a:bodyPr wrap="square" rtlCol="0">
            <a:spAutoFit/>
          </a:bodyPr>
          <a:lstStyle/>
          <a:p>
            <a:pPr algn="ctr"/>
            <a:r>
              <a:rPr lang="pt-PT" sz="1100" dirty="0" err="1"/>
              <a:t>White</a:t>
            </a:r>
            <a:r>
              <a:rPr lang="pt-PT" sz="1100" dirty="0"/>
              <a:t> LED</a:t>
            </a:r>
          </a:p>
        </p:txBody>
      </p:sp>
      <p:sp>
        <p:nvSpPr>
          <p:cNvPr id="10" name="CaixaDeTexto 9">
            <a:extLst>
              <a:ext uri="{FF2B5EF4-FFF2-40B4-BE49-F238E27FC236}">
                <a16:creationId xmlns:a16="http://schemas.microsoft.com/office/drawing/2014/main" id="{97880BDC-90FC-42D5-890B-06772539A5F5}"/>
              </a:ext>
            </a:extLst>
          </p:cNvPr>
          <p:cNvSpPr txBox="1"/>
          <p:nvPr/>
        </p:nvSpPr>
        <p:spPr>
          <a:xfrm>
            <a:off x="3920281" y="5695277"/>
            <a:ext cx="749905" cy="430887"/>
          </a:xfrm>
          <a:prstGeom prst="rect">
            <a:avLst/>
          </a:prstGeom>
          <a:solidFill>
            <a:schemeClr val="bg1"/>
          </a:solidFill>
        </p:spPr>
        <p:txBody>
          <a:bodyPr wrap="square" rtlCol="0">
            <a:spAutoFit/>
          </a:bodyPr>
          <a:lstStyle/>
          <a:p>
            <a:pPr algn="ctr"/>
            <a:r>
              <a:rPr lang="pt-PT" sz="1100" dirty="0"/>
              <a:t>Mercury vapor</a:t>
            </a:r>
          </a:p>
        </p:txBody>
      </p:sp>
      <p:sp>
        <p:nvSpPr>
          <p:cNvPr id="11" name="CaixaDeTexto 10">
            <a:extLst>
              <a:ext uri="{FF2B5EF4-FFF2-40B4-BE49-F238E27FC236}">
                <a16:creationId xmlns:a16="http://schemas.microsoft.com/office/drawing/2014/main" id="{E840F154-EEFC-4889-B9B3-D91CC37FFFED}"/>
              </a:ext>
            </a:extLst>
          </p:cNvPr>
          <p:cNvSpPr txBox="1"/>
          <p:nvPr/>
        </p:nvSpPr>
        <p:spPr>
          <a:xfrm>
            <a:off x="4613267" y="5690795"/>
            <a:ext cx="962323" cy="430887"/>
          </a:xfrm>
          <a:prstGeom prst="rect">
            <a:avLst/>
          </a:prstGeom>
          <a:solidFill>
            <a:schemeClr val="bg1"/>
          </a:solidFill>
        </p:spPr>
        <p:txBody>
          <a:bodyPr wrap="square" rtlCol="0">
            <a:spAutoFit/>
          </a:bodyPr>
          <a:lstStyle/>
          <a:p>
            <a:pPr algn="ctr"/>
            <a:r>
              <a:rPr lang="pt-PT" sz="1100" dirty="0"/>
              <a:t>Linear </a:t>
            </a:r>
            <a:r>
              <a:rPr lang="pt-PT" sz="1100" dirty="0" err="1"/>
              <a:t>Fluorescent</a:t>
            </a:r>
            <a:endParaRPr lang="pt-PT" sz="1100" dirty="0"/>
          </a:p>
        </p:txBody>
      </p:sp>
      <p:sp>
        <p:nvSpPr>
          <p:cNvPr id="12" name="CaixaDeTexto 11">
            <a:extLst>
              <a:ext uri="{FF2B5EF4-FFF2-40B4-BE49-F238E27FC236}">
                <a16:creationId xmlns:a16="http://schemas.microsoft.com/office/drawing/2014/main" id="{FC7E3648-1FF7-414F-9F56-0C41C6C48D13}"/>
              </a:ext>
            </a:extLst>
          </p:cNvPr>
          <p:cNvSpPr txBox="1"/>
          <p:nvPr/>
        </p:nvSpPr>
        <p:spPr>
          <a:xfrm>
            <a:off x="5432978" y="5697518"/>
            <a:ext cx="962323" cy="430887"/>
          </a:xfrm>
          <a:prstGeom prst="rect">
            <a:avLst/>
          </a:prstGeom>
          <a:solidFill>
            <a:schemeClr val="bg1"/>
          </a:solidFill>
        </p:spPr>
        <p:txBody>
          <a:bodyPr wrap="square" rtlCol="0">
            <a:spAutoFit/>
          </a:bodyPr>
          <a:lstStyle/>
          <a:p>
            <a:pPr algn="ctr"/>
            <a:r>
              <a:rPr lang="pt-PT" sz="1100" dirty="0" err="1"/>
              <a:t>Compact</a:t>
            </a:r>
            <a:r>
              <a:rPr lang="pt-PT" sz="1100" dirty="0"/>
              <a:t> </a:t>
            </a:r>
            <a:r>
              <a:rPr lang="pt-PT" sz="1100" dirty="0" err="1"/>
              <a:t>Fluorescent</a:t>
            </a:r>
            <a:endParaRPr lang="pt-PT" sz="1100" dirty="0"/>
          </a:p>
        </p:txBody>
      </p:sp>
      <p:sp>
        <p:nvSpPr>
          <p:cNvPr id="13" name="CaixaDeTexto 12">
            <a:extLst>
              <a:ext uri="{FF2B5EF4-FFF2-40B4-BE49-F238E27FC236}">
                <a16:creationId xmlns:a16="http://schemas.microsoft.com/office/drawing/2014/main" id="{BC1D9DE5-C132-414B-82B9-CDC54A372980}"/>
              </a:ext>
            </a:extLst>
          </p:cNvPr>
          <p:cNvSpPr txBox="1"/>
          <p:nvPr/>
        </p:nvSpPr>
        <p:spPr>
          <a:xfrm>
            <a:off x="6326605" y="5690010"/>
            <a:ext cx="762792" cy="600164"/>
          </a:xfrm>
          <a:prstGeom prst="rect">
            <a:avLst/>
          </a:prstGeom>
          <a:solidFill>
            <a:schemeClr val="bg1"/>
          </a:solidFill>
        </p:spPr>
        <p:txBody>
          <a:bodyPr wrap="square" rtlCol="0">
            <a:spAutoFit/>
          </a:bodyPr>
          <a:lstStyle/>
          <a:p>
            <a:pPr algn="ctr"/>
            <a:r>
              <a:rPr lang="pt-PT" sz="1100" dirty="0" err="1"/>
              <a:t>High</a:t>
            </a:r>
            <a:r>
              <a:rPr lang="pt-PT" sz="1100" dirty="0"/>
              <a:t> </a:t>
            </a:r>
            <a:r>
              <a:rPr lang="pt-PT" sz="1100" dirty="0" err="1"/>
              <a:t>pressure</a:t>
            </a:r>
            <a:r>
              <a:rPr lang="pt-PT" sz="1100" dirty="0"/>
              <a:t> </a:t>
            </a:r>
            <a:r>
              <a:rPr lang="pt-PT" sz="1100" dirty="0" err="1"/>
              <a:t>sodium</a:t>
            </a:r>
            <a:endParaRPr lang="pt-PT" sz="1100" dirty="0"/>
          </a:p>
        </p:txBody>
      </p:sp>
      <p:sp>
        <p:nvSpPr>
          <p:cNvPr id="14" name="CaixaDeTexto 13">
            <a:extLst>
              <a:ext uri="{FF2B5EF4-FFF2-40B4-BE49-F238E27FC236}">
                <a16:creationId xmlns:a16="http://schemas.microsoft.com/office/drawing/2014/main" id="{95ACB311-1520-4479-80D2-B603520383C4}"/>
              </a:ext>
            </a:extLst>
          </p:cNvPr>
          <p:cNvSpPr txBox="1"/>
          <p:nvPr/>
        </p:nvSpPr>
        <p:spPr>
          <a:xfrm>
            <a:off x="7090001" y="5697518"/>
            <a:ext cx="762792" cy="430887"/>
          </a:xfrm>
          <a:prstGeom prst="rect">
            <a:avLst/>
          </a:prstGeom>
          <a:solidFill>
            <a:schemeClr val="bg1"/>
          </a:solidFill>
        </p:spPr>
        <p:txBody>
          <a:bodyPr wrap="square" rtlCol="0">
            <a:spAutoFit/>
          </a:bodyPr>
          <a:lstStyle/>
          <a:p>
            <a:pPr algn="ctr"/>
            <a:r>
              <a:rPr lang="pt-PT" sz="1100" dirty="0"/>
              <a:t>Metal </a:t>
            </a:r>
            <a:r>
              <a:rPr lang="pt-PT" sz="1100" dirty="0" err="1"/>
              <a:t>Halide</a:t>
            </a:r>
            <a:endParaRPr lang="pt-PT" sz="1100" dirty="0"/>
          </a:p>
        </p:txBody>
      </p:sp>
    </p:spTree>
    <p:extLst>
      <p:ext uri="{BB962C8B-B14F-4D97-AF65-F5344CB8AC3E}">
        <p14:creationId xmlns:p14="http://schemas.microsoft.com/office/powerpoint/2010/main" val="3818807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p:txBody>
          <a:bodyPr/>
          <a:lstStyle/>
          <a:p>
            <a:pPr fontAlgn="base"/>
            <a:r>
              <a:rPr lang="pt-PT" dirty="0"/>
              <a:t>Formas de melhorar a Eficácia dos </a:t>
            </a:r>
            <a:r>
              <a:rPr lang="pt-PT" dirty="0" err="1"/>
              <a:t>LEDs</a:t>
            </a:r>
            <a:r>
              <a:rPr lang="pt-PT" dirty="0"/>
              <a:t>:</a:t>
            </a:r>
          </a:p>
          <a:p>
            <a:pPr marL="342900" indent="-342900" fontAlgn="base">
              <a:buFont typeface="Arial" panose="020B0604020202020204" pitchFamily="34" charset="0"/>
              <a:buChar char="•"/>
            </a:pPr>
            <a:r>
              <a:rPr lang="pt-PT" dirty="0"/>
              <a:t>Avanços nas ciências dos materiais para criar materiais com melhores intervalos de banda</a:t>
            </a:r>
          </a:p>
          <a:p>
            <a:pPr marL="342900" indent="-342900" fontAlgn="base">
              <a:buFont typeface="Arial" panose="020B0604020202020204" pitchFamily="34" charset="0"/>
              <a:buChar char="•"/>
            </a:pPr>
            <a:r>
              <a:rPr lang="pt-PT" dirty="0"/>
              <a:t>Melhores técnicas de fabricação para reduzir o custo e aumentar a eficiência</a:t>
            </a:r>
          </a:p>
          <a:p>
            <a:pPr marL="342900" indent="-342900" fontAlgn="base">
              <a:buFont typeface="Arial" panose="020B0604020202020204" pitchFamily="34" charset="0"/>
              <a:buChar char="•"/>
            </a:pPr>
            <a:r>
              <a:rPr lang="pt-PT" dirty="0"/>
              <a:t>Melhoria da dissipação de calor</a:t>
            </a:r>
          </a:p>
          <a:p>
            <a:pPr marL="342900" indent="-342900" fontAlgn="base">
              <a:buFont typeface="Arial" panose="020B0604020202020204" pitchFamily="34" charset="0"/>
              <a:buChar char="•"/>
            </a:pPr>
            <a:r>
              <a:rPr lang="pt-PT" dirty="0"/>
              <a:t>Extração de luz do material que compreende o díodo. Novos materiais permitem extrair mais luz, melhorando assim as características do LED por watt dos </a:t>
            </a:r>
            <a:r>
              <a:rPr lang="pt-PT" dirty="0" err="1"/>
              <a:t>LEDs</a:t>
            </a:r>
            <a:r>
              <a:rPr lang="pt-PT" dirty="0"/>
              <a:t>.</a:t>
            </a:r>
          </a:p>
          <a:p>
            <a:pPr marL="342900" indent="-342900" fontAlgn="base">
              <a:buFont typeface="Arial" panose="020B0604020202020204" pitchFamily="34" charset="0"/>
              <a:buChar char="•"/>
            </a:pPr>
            <a:r>
              <a:rPr lang="pt-PT" dirty="0"/>
              <a:t>Melhorias na tecnologia do fósforo para aumentar a eficiência da conversão da luz de um comprimento de onda para uma faixa mais ampla de comprimentos de onda.</a:t>
            </a:r>
            <a:endParaRPr lang="en-US" dirty="0"/>
          </a:p>
        </p:txBody>
      </p:sp>
      <p:sp>
        <p:nvSpPr>
          <p:cNvPr id="6" name="Título 5"/>
          <p:cNvSpPr>
            <a:spLocks noGrp="1"/>
          </p:cNvSpPr>
          <p:nvPr>
            <p:ph type="title"/>
          </p:nvPr>
        </p:nvSpPr>
        <p:spPr/>
        <p:txBody>
          <a:bodyPr/>
          <a:lstStyle/>
          <a:p>
            <a:r>
              <a:rPr lang="pt-PT" dirty="0"/>
              <a:t>5. Propriedades dos </a:t>
            </a:r>
            <a:r>
              <a:rPr lang="pt-PT" dirty="0" err="1"/>
              <a:t>LEDs</a:t>
            </a:r>
            <a:br>
              <a:rPr lang="pt-PT" dirty="0"/>
            </a:br>
            <a:r>
              <a:rPr lang="pt-PT" dirty="0"/>
              <a:t>	Eficácia</a:t>
            </a:r>
          </a:p>
        </p:txBody>
      </p:sp>
    </p:spTree>
    <p:extLst>
      <p:ext uri="{BB962C8B-B14F-4D97-AF65-F5344CB8AC3E}">
        <p14:creationId xmlns:p14="http://schemas.microsoft.com/office/powerpoint/2010/main" val="35510710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609600" y="1491450"/>
            <a:ext cx="8229600" cy="4634714"/>
          </a:xfrm>
        </p:spPr>
        <p:txBody>
          <a:bodyPr>
            <a:normAutofit/>
          </a:bodyPr>
          <a:lstStyle/>
          <a:p>
            <a:r>
              <a:rPr lang="pt-PT" b="1" u="sng" dirty="0"/>
              <a:t>Tempo de vida do LED</a:t>
            </a:r>
          </a:p>
          <a:p>
            <a:endParaRPr lang="pt-PT" b="1" u="sng" dirty="0"/>
          </a:p>
          <a:p>
            <a:pPr marL="285750" indent="-285750">
              <a:buFont typeface="Arial" panose="020B0604020202020204" pitchFamily="34" charset="0"/>
              <a:buChar char="•"/>
            </a:pPr>
            <a:r>
              <a:rPr lang="pt-PT" sz="1800" dirty="0"/>
              <a:t>Contrariamente às lâmpadas mais convencionais, em dispositivos de iluminação bem projetados (contrariamente às lâmpadas convencionais), os </a:t>
            </a:r>
            <a:r>
              <a:rPr lang="pt-PT" sz="1800" dirty="0" err="1"/>
              <a:t>LEDs</a:t>
            </a:r>
            <a:r>
              <a:rPr lang="pt-PT" sz="1800" dirty="0"/>
              <a:t> não falham abruptamente ou </a:t>
            </a:r>
            <a:r>
              <a:rPr lang="pt-PT" sz="1800" dirty="0" err="1"/>
              <a:t>catastróficamente</a:t>
            </a:r>
            <a:r>
              <a:rPr lang="pt-PT" sz="1800" dirty="0"/>
              <a:t>. Em vez disso, a sua saída de luz deteriora-se ao longo do tempo.</a:t>
            </a:r>
          </a:p>
          <a:p>
            <a:pPr marL="285750" indent="-285750">
              <a:buFont typeface="Arial" panose="020B0604020202020204" pitchFamily="34" charset="0"/>
              <a:buChar char="•"/>
            </a:pPr>
            <a:r>
              <a:rPr lang="pt-PT" sz="1800" dirty="0"/>
              <a:t>A vida útil é, portanto, baseada no fator de manutenção do lúmen da lâmpada (LMF). Esta é a quantidade de luz da fonte de luz num momento específico no futuro.</a:t>
            </a:r>
          </a:p>
          <a:p>
            <a:pPr marL="285750" indent="-285750">
              <a:buFont typeface="Arial" panose="020B0604020202020204" pitchFamily="34" charset="0"/>
              <a:buChar char="•"/>
            </a:pPr>
            <a:r>
              <a:rPr lang="pt-PT" sz="1800" dirty="0"/>
              <a:t>A vida é referida como </a:t>
            </a:r>
            <a:r>
              <a:rPr lang="pt-PT" sz="1800" dirty="0" err="1"/>
              <a:t>Lxx</a:t>
            </a:r>
            <a:r>
              <a:rPr lang="pt-PT" sz="1800" dirty="0"/>
              <a:t>, onde "</a:t>
            </a:r>
            <a:r>
              <a:rPr lang="pt-PT" sz="1800" dirty="0" err="1"/>
              <a:t>xx</a:t>
            </a:r>
            <a:r>
              <a:rPr lang="pt-PT" sz="1800" dirty="0"/>
              <a:t>" é a percentagem de saída de luz restante após um certo número de horas. </a:t>
            </a:r>
          </a:p>
          <a:p>
            <a:pPr marL="285750" indent="-285750">
              <a:buFont typeface="Arial" panose="020B0604020202020204" pitchFamily="34" charset="0"/>
              <a:buChar char="•"/>
            </a:pPr>
            <a:endParaRPr lang="pt-PT" sz="1800" dirty="0"/>
          </a:p>
          <a:p>
            <a:pPr marL="285750" indent="-285750">
              <a:buFont typeface="Arial" panose="020B0604020202020204" pitchFamily="34" charset="0"/>
              <a:buChar char="•"/>
            </a:pPr>
            <a:r>
              <a:rPr lang="pt-PT" sz="1800" dirty="0"/>
              <a:t>Exemplo: L70 a 60.000 horas significa que, após 60.000 horas, os </a:t>
            </a:r>
            <a:r>
              <a:rPr lang="pt-PT" sz="1800" dirty="0" err="1"/>
              <a:t>LEDs</a:t>
            </a:r>
            <a:r>
              <a:rPr lang="pt-PT" sz="1800" dirty="0"/>
              <a:t> emitem 70% de sua luz de saída original.</a:t>
            </a:r>
          </a:p>
          <a:p>
            <a:pPr marL="285750" indent="-285750">
              <a:buFont typeface="Arial" panose="020B0604020202020204" pitchFamily="34" charset="0"/>
              <a:buChar char="•"/>
            </a:pPr>
            <a:endParaRPr lang="pt-PT" sz="1600" dirty="0"/>
          </a:p>
        </p:txBody>
      </p:sp>
      <p:sp>
        <p:nvSpPr>
          <p:cNvPr id="6" name="Título 5"/>
          <p:cNvSpPr>
            <a:spLocks noGrp="1"/>
          </p:cNvSpPr>
          <p:nvPr>
            <p:ph type="title"/>
          </p:nvPr>
        </p:nvSpPr>
        <p:spPr/>
        <p:txBody>
          <a:bodyPr/>
          <a:lstStyle/>
          <a:p>
            <a:r>
              <a:rPr lang="pt-PT" dirty="0"/>
              <a:t>5. Propriedades dos </a:t>
            </a:r>
            <a:r>
              <a:rPr lang="pt-PT" dirty="0" err="1"/>
              <a:t>LEDs</a:t>
            </a:r>
            <a:endParaRPr lang="pt-PT" dirty="0"/>
          </a:p>
        </p:txBody>
      </p:sp>
      <p:sp>
        <p:nvSpPr>
          <p:cNvPr id="25" name="AutoShape 2" descr="Resultado de imagem para brazzers">
            <a:extLst>
              <a:ext uri="{FF2B5EF4-FFF2-40B4-BE49-F238E27FC236}">
                <a16:creationId xmlns:a16="http://schemas.microsoft.com/office/drawing/2014/main" id="{BAB4EB19-ECB7-4A9F-AF91-CD0B0A3D9BE2}"/>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
        <p:nvSpPr>
          <p:cNvPr id="26" name="AutoShape 4" descr="Resultado de imagem para brazzers">
            <a:extLst>
              <a:ext uri="{FF2B5EF4-FFF2-40B4-BE49-F238E27FC236}">
                <a16:creationId xmlns:a16="http://schemas.microsoft.com/office/drawing/2014/main" id="{4CAFCD01-00AE-4CF0-8215-685BA3FC6FE8}"/>
              </a:ext>
            </a:extLst>
          </p:cNvPr>
          <p:cNvSpPr>
            <a:spLocks noChangeAspect="1" noChangeArrowheads="1"/>
          </p:cNvSpPr>
          <p:nvPr/>
        </p:nvSpPr>
        <p:spPr bwMode="auto">
          <a:xfrm>
            <a:off x="47244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
        <p:nvSpPr>
          <p:cNvPr id="27" name="AutoShape 6" descr="Resultado de imagem para brazzers">
            <a:extLst>
              <a:ext uri="{FF2B5EF4-FFF2-40B4-BE49-F238E27FC236}">
                <a16:creationId xmlns:a16="http://schemas.microsoft.com/office/drawing/2014/main" id="{846A2AAA-D012-458A-B0BD-86E0F68542C6}"/>
              </a:ext>
            </a:extLst>
          </p:cNvPr>
          <p:cNvSpPr>
            <a:spLocks noChangeAspect="1" noChangeArrowheads="1"/>
          </p:cNvSpPr>
          <p:nvPr/>
        </p:nvSpPr>
        <p:spPr bwMode="auto">
          <a:xfrm>
            <a:off x="4572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Tree>
    <p:extLst>
      <p:ext uri="{BB962C8B-B14F-4D97-AF65-F5344CB8AC3E}">
        <p14:creationId xmlns:p14="http://schemas.microsoft.com/office/powerpoint/2010/main" val="34520118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609600" y="1491450"/>
            <a:ext cx="8229600" cy="4458974"/>
          </a:xfrm>
        </p:spPr>
        <p:txBody>
          <a:bodyPr>
            <a:normAutofit lnSpcReduction="10000"/>
          </a:bodyPr>
          <a:lstStyle/>
          <a:p>
            <a:r>
              <a:rPr lang="pt-PT" b="1" u="sng" dirty="0"/>
              <a:t>Tempo de vida do LED</a:t>
            </a:r>
          </a:p>
          <a:p>
            <a:pPr marL="342900" indent="-342900">
              <a:buFont typeface="Arial" panose="020B0604020202020204" pitchFamily="34" charset="0"/>
              <a:buChar char="•"/>
            </a:pPr>
            <a:r>
              <a:rPr lang="pt-PT" dirty="0"/>
              <a:t>Com o advento das luminárias LED, diferentes padrões e terminologia das lâmpadas convencionais são usados ​​para definir a vida;</a:t>
            </a:r>
          </a:p>
          <a:p>
            <a:pPr marL="900900" lvl="1" indent="-342900">
              <a:buFont typeface="Arial" panose="020B0604020202020204" pitchFamily="34" charset="0"/>
              <a:buChar char="•"/>
            </a:pPr>
            <a:r>
              <a:rPr lang="pt-PT" sz="1800" dirty="0"/>
              <a:t>IEC 62717 =&gt; Módulos LED para iluminação geral - Requisitos de desempenho</a:t>
            </a:r>
          </a:p>
          <a:p>
            <a:pPr marL="900900" lvl="1" indent="-342900">
              <a:buFont typeface="Arial" panose="020B0604020202020204" pitchFamily="34" charset="0"/>
              <a:buChar char="•"/>
            </a:pPr>
            <a:r>
              <a:rPr lang="pt-PT" sz="1800" dirty="0"/>
              <a:t>IEC 62722-2-1 =&gt; Requisitos particulares para luminárias LED</a:t>
            </a:r>
          </a:p>
          <a:p>
            <a:pPr marL="900900" lvl="1" indent="-342900">
              <a:buFont typeface="Arial" panose="020B0604020202020204" pitchFamily="34" charset="0"/>
              <a:buChar char="•"/>
            </a:pPr>
            <a:r>
              <a:rPr lang="pt-PT" sz="1800" dirty="0"/>
              <a:t>LM80-08 =&gt; Medição da manutenção do lúmen de fontes de luz LED</a:t>
            </a:r>
          </a:p>
          <a:p>
            <a:pPr marL="900900" lvl="1" indent="-342900">
              <a:buFont typeface="Arial" panose="020B0604020202020204" pitchFamily="34" charset="0"/>
              <a:buChar char="•"/>
            </a:pPr>
            <a:r>
              <a:rPr lang="pt-PT" sz="1800" dirty="0"/>
              <a:t>TM21 =&gt; Método de estimativa da duração da degradação do lúmen para fontes de luz LED</a:t>
            </a:r>
          </a:p>
          <a:p>
            <a:pPr marL="342900" indent="-342900">
              <a:buFont typeface="Arial" panose="020B0604020202020204" pitchFamily="34" charset="0"/>
              <a:buChar char="•"/>
            </a:pPr>
            <a:r>
              <a:rPr lang="pt-PT" dirty="0"/>
              <a:t>LM80 é o padrão aprovado para medir a manutenção do lúmen de um pacote LED, com base em um período de teste de pelo menos 6.000 horas;</a:t>
            </a:r>
          </a:p>
          <a:p>
            <a:pPr marL="342900" indent="-342900">
              <a:buFont typeface="Arial" panose="020B0604020202020204" pitchFamily="34" charset="0"/>
              <a:buChar char="•"/>
            </a:pPr>
            <a:r>
              <a:rPr lang="pt-PT" dirty="0"/>
              <a:t>A ferramenta TM21 leva esses dados e é usada para aplicar uma projeção vitalícia para uma luminária LED.</a:t>
            </a:r>
            <a:endParaRPr lang="pt-PT" b="1" u="sng" dirty="0"/>
          </a:p>
          <a:p>
            <a:pPr marL="285750" indent="-285750">
              <a:buFont typeface="Arial" panose="020B0604020202020204" pitchFamily="34" charset="0"/>
              <a:buChar char="•"/>
            </a:pPr>
            <a:endParaRPr lang="pt-PT" sz="1800" dirty="0"/>
          </a:p>
          <a:p>
            <a:pPr marL="285750" indent="-285750">
              <a:buFont typeface="Arial" panose="020B0604020202020204" pitchFamily="34" charset="0"/>
              <a:buChar char="•"/>
            </a:pPr>
            <a:endParaRPr lang="pt-PT" sz="1600" dirty="0"/>
          </a:p>
        </p:txBody>
      </p:sp>
      <p:sp>
        <p:nvSpPr>
          <p:cNvPr id="6" name="Título 5"/>
          <p:cNvSpPr>
            <a:spLocks noGrp="1"/>
          </p:cNvSpPr>
          <p:nvPr>
            <p:ph type="title"/>
          </p:nvPr>
        </p:nvSpPr>
        <p:spPr/>
        <p:txBody>
          <a:bodyPr/>
          <a:lstStyle/>
          <a:p>
            <a:r>
              <a:rPr lang="pt-PT" dirty="0"/>
              <a:t>5. Propriedades dos </a:t>
            </a:r>
            <a:r>
              <a:rPr lang="pt-PT" dirty="0" err="1"/>
              <a:t>LEDs</a:t>
            </a:r>
            <a:endParaRPr lang="pt-PT" dirty="0"/>
          </a:p>
        </p:txBody>
      </p:sp>
      <p:sp>
        <p:nvSpPr>
          <p:cNvPr id="25" name="AutoShape 2" descr="Resultado de imagem para brazzers">
            <a:extLst>
              <a:ext uri="{FF2B5EF4-FFF2-40B4-BE49-F238E27FC236}">
                <a16:creationId xmlns:a16="http://schemas.microsoft.com/office/drawing/2014/main" id="{BAB4EB19-ECB7-4A9F-AF91-CD0B0A3D9BE2}"/>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
        <p:nvSpPr>
          <p:cNvPr id="26" name="AutoShape 4" descr="Resultado de imagem para brazzers">
            <a:extLst>
              <a:ext uri="{FF2B5EF4-FFF2-40B4-BE49-F238E27FC236}">
                <a16:creationId xmlns:a16="http://schemas.microsoft.com/office/drawing/2014/main" id="{4CAFCD01-00AE-4CF0-8215-685BA3FC6FE8}"/>
              </a:ext>
            </a:extLst>
          </p:cNvPr>
          <p:cNvSpPr>
            <a:spLocks noChangeAspect="1" noChangeArrowheads="1"/>
          </p:cNvSpPr>
          <p:nvPr/>
        </p:nvSpPr>
        <p:spPr bwMode="auto">
          <a:xfrm>
            <a:off x="47244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
        <p:nvSpPr>
          <p:cNvPr id="27" name="AutoShape 6" descr="Resultado de imagem para brazzers">
            <a:extLst>
              <a:ext uri="{FF2B5EF4-FFF2-40B4-BE49-F238E27FC236}">
                <a16:creationId xmlns:a16="http://schemas.microsoft.com/office/drawing/2014/main" id="{846A2AAA-D012-458A-B0BD-86E0F68542C6}"/>
              </a:ext>
            </a:extLst>
          </p:cNvPr>
          <p:cNvSpPr>
            <a:spLocks noChangeAspect="1" noChangeArrowheads="1"/>
          </p:cNvSpPr>
          <p:nvPr/>
        </p:nvSpPr>
        <p:spPr bwMode="auto">
          <a:xfrm>
            <a:off x="4572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Tree>
    <p:extLst>
      <p:ext uri="{BB962C8B-B14F-4D97-AF65-F5344CB8AC3E}">
        <p14:creationId xmlns:p14="http://schemas.microsoft.com/office/powerpoint/2010/main" val="32139198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609600" y="1491450"/>
            <a:ext cx="8229600" cy="3410159"/>
          </a:xfrm>
        </p:spPr>
        <p:txBody>
          <a:bodyPr/>
          <a:lstStyle/>
          <a:p>
            <a:r>
              <a:rPr lang="pt-PT" b="1" u="sng" dirty="0"/>
              <a:t>Tempo de vida de um LED - Manutenção do Lúmen </a:t>
            </a:r>
          </a:p>
          <a:p>
            <a:endParaRPr lang="pt-PT" sz="1600" b="1" u="sng" dirty="0"/>
          </a:p>
          <a:p>
            <a:r>
              <a:rPr lang="pt-PT" sz="1600" dirty="0"/>
              <a:t>O Standard LM-80 requer:</a:t>
            </a:r>
          </a:p>
          <a:p>
            <a:pPr marL="900900" lvl="1" indent="-342900">
              <a:buFont typeface="Wingdings" panose="05000000000000000000" pitchFamily="2" charset="2"/>
              <a:buChar char="Ø"/>
            </a:pPr>
            <a:r>
              <a:rPr lang="pt-PT" sz="1600" dirty="0"/>
              <a:t>Teste de 6.000 horas (10.000 horas recomendadas)</a:t>
            </a:r>
          </a:p>
          <a:p>
            <a:pPr marL="900900" lvl="1" indent="-342900">
              <a:buFont typeface="Wingdings" panose="05000000000000000000" pitchFamily="2" charset="2"/>
              <a:buChar char="Ø"/>
            </a:pPr>
            <a:r>
              <a:rPr lang="pt-PT" sz="1600" dirty="0"/>
              <a:t>Teste a três temperaturas da superfície: 55 ° C, 85 ° C e uma terceira determinada pelo fabricante, para ver os efeitos da temperatura na saída da luz</a:t>
            </a:r>
          </a:p>
          <a:p>
            <a:pPr marL="900900" lvl="1" indent="-342900">
              <a:buFont typeface="Wingdings" panose="05000000000000000000" pitchFamily="2" charset="2"/>
              <a:buChar char="Ø"/>
            </a:pPr>
            <a:r>
              <a:rPr lang="pt-PT" sz="1600" dirty="0"/>
              <a:t>Condições de teste adicionais para garantir resultados consistentes e comparáveis.</a:t>
            </a:r>
            <a:endParaRPr lang="pt-PT" dirty="0"/>
          </a:p>
          <a:p>
            <a:endParaRPr lang="pt-PT" dirty="0"/>
          </a:p>
          <a:p>
            <a:endParaRPr lang="pt-PT" dirty="0"/>
          </a:p>
          <a:p>
            <a:endParaRPr lang="pt-PT" b="1" u="sng" dirty="0"/>
          </a:p>
          <a:p>
            <a:pPr marL="285750" indent="-285750">
              <a:buFont typeface="Arial" panose="020B0604020202020204" pitchFamily="34" charset="0"/>
              <a:buChar char="•"/>
            </a:pPr>
            <a:endParaRPr lang="pt-PT" sz="1800" dirty="0"/>
          </a:p>
          <a:p>
            <a:pPr marL="285750" indent="-285750">
              <a:buFont typeface="Arial" panose="020B0604020202020204" pitchFamily="34" charset="0"/>
              <a:buChar char="•"/>
            </a:pPr>
            <a:endParaRPr lang="pt-PT" sz="1600" dirty="0"/>
          </a:p>
        </p:txBody>
      </p:sp>
      <p:sp>
        <p:nvSpPr>
          <p:cNvPr id="6" name="Título 5"/>
          <p:cNvSpPr>
            <a:spLocks noGrp="1"/>
          </p:cNvSpPr>
          <p:nvPr>
            <p:ph type="title"/>
          </p:nvPr>
        </p:nvSpPr>
        <p:spPr/>
        <p:txBody>
          <a:bodyPr/>
          <a:lstStyle/>
          <a:p>
            <a:r>
              <a:rPr lang="pt-PT" dirty="0"/>
              <a:t>5. Propriedades dos </a:t>
            </a:r>
            <a:r>
              <a:rPr lang="pt-PT" dirty="0" err="1"/>
              <a:t>LEDs</a:t>
            </a:r>
            <a:endParaRPr lang="pt-PT" dirty="0"/>
          </a:p>
        </p:txBody>
      </p:sp>
      <p:sp>
        <p:nvSpPr>
          <p:cNvPr id="25" name="AutoShape 2" descr="Resultado de imagem para brazzers">
            <a:extLst>
              <a:ext uri="{FF2B5EF4-FFF2-40B4-BE49-F238E27FC236}">
                <a16:creationId xmlns:a16="http://schemas.microsoft.com/office/drawing/2014/main" id="{BAB4EB19-ECB7-4A9F-AF91-CD0B0A3D9BE2}"/>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
        <p:nvSpPr>
          <p:cNvPr id="26" name="AutoShape 4" descr="Resultado de imagem para brazzers">
            <a:extLst>
              <a:ext uri="{FF2B5EF4-FFF2-40B4-BE49-F238E27FC236}">
                <a16:creationId xmlns:a16="http://schemas.microsoft.com/office/drawing/2014/main" id="{4CAFCD01-00AE-4CF0-8215-685BA3FC6FE8}"/>
              </a:ext>
            </a:extLst>
          </p:cNvPr>
          <p:cNvSpPr>
            <a:spLocks noChangeAspect="1" noChangeArrowheads="1"/>
          </p:cNvSpPr>
          <p:nvPr/>
        </p:nvSpPr>
        <p:spPr bwMode="auto">
          <a:xfrm>
            <a:off x="47244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
        <p:nvSpPr>
          <p:cNvPr id="27" name="AutoShape 6" descr="Resultado de imagem para brazzers">
            <a:extLst>
              <a:ext uri="{FF2B5EF4-FFF2-40B4-BE49-F238E27FC236}">
                <a16:creationId xmlns:a16="http://schemas.microsoft.com/office/drawing/2014/main" id="{846A2AAA-D012-458A-B0BD-86E0F68542C6}"/>
              </a:ext>
            </a:extLst>
          </p:cNvPr>
          <p:cNvSpPr>
            <a:spLocks noChangeAspect="1" noChangeArrowheads="1"/>
          </p:cNvSpPr>
          <p:nvPr/>
        </p:nvSpPr>
        <p:spPr bwMode="auto">
          <a:xfrm>
            <a:off x="4572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pic>
        <p:nvPicPr>
          <p:cNvPr id="3" name="Imagem 2">
            <a:extLst>
              <a:ext uri="{FF2B5EF4-FFF2-40B4-BE49-F238E27FC236}">
                <a16:creationId xmlns:a16="http://schemas.microsoft.com/office/drawing/2014/main" id="{2AF0D4F6-5B1B-43F9-BD47-7DD38BAF166F}"/>
              </a:ext>
            </a:extLst>
          </p:cNvPr>
          <p:cNvPicPr>
            <a:picLocks noChangeAspect="1"/>
          </p:cNvPicPr>
          <p:nvPr/>
        </p:nvPicPr>
        <p:blipFill>
          <a:blip r:embed="rId3"/>
          <a:stretch>
            <a:fillRect/>
          </a:stretch>
        </p:blipFill>
        <p:spPr>
          <a:xfrm>
            <a:off x="588503" y="4118427"/>
            <a:ext cx="3611343" cy="2039921"/>
          </a:xfrm>
          <a:prstGeom prst="rect">
            <a:avLst/>
          </a:prstGeom>
        </p:spPr>
      </p:pic>
      <p:sp>
        <p:nvSpPr>
          <p:cNvPr id="4" name="CaixaDeTexto 3">
            <a:extLst>
              <a:ext uri="{FF2B5EF4-FFF2-40B4-BE49-F238E27FC236}">
                <a16:creationId xmlns:a16="http://schemas.microsoft.com/office/drawing/2014/main" id="{FE6D7D0F-4C67-469E-AE9F-7035444B368D}"/>
              </a:ext>
            </a:extLst>
          </p:cNvPr>
          <p:cNvSpPr txBox="1"/>
          <p:nvPr/>
        </p:nvSpPr>
        <p:spPr>
          <a:xfrm>
            <a:off x="4199846" y="4229162"/>
            <a:ext cx="4639354" cy="2308324"/>
          </a:xfrm>
          <a:prstGeom prst="rect">
            <a:avLst/>
          </a:prstGeom>
          <a:noFill/>
        </p:spPr>
        <p:txBody>
          <a:bodyPr wrap="square" rtlCol="0">
            <a:spAutoFit/>
          </a:bodyPr>
          <a:lstStyle/>
          <a:p>
            <a:pPr marL="285750" indent="-285750">
              <a:buFont typeface="Arial" panose="020B0604020202020204" pitchFamily="34" charset="0"/>
              <a:buChar char="•"/>
            </a:pPr>
            <a:r>
              <a:rPr lang="pt-PT" sz="1600" dirty="0"/>
              <a:t>Os principais fabricantes de </a:t>
            </a:r>
            <a:r>
              <a:rPr lang="pt-PT" sz="1600" dirty="0" err="1"/>
              <a:t>LEDs</a:t>
            </a:r>
            <a:r>
              <a:rPr lang="pt-PT" sz="1600" dirty="0"/>
              <a:t> testam os seus produtos para o LM-80 mínimo de 6.000 ou 10.000 horas e, em seguida, aplicam metodologias de extrapolação como descrito na TM-21.</a:t>
            </a:r>
          </a:p>
          <a:p>
            <a:pPr marL="285750" indent="-285750">
              <a:buFont typeface="Arial" panose="020B0604020202020204" pitchFamily="34" charset="0"/>
              <a:buChar char="•"/>
            </a:pPr>
            <a:r>
              <a:rPr lang="pt-PT" sz="1600" dirty="0"/>
              <a:t>Os fabricantes de luminárias traduzem essas curvas em curvas específicas da luminária LED, levando em consideração o design da luminária.</a:t>
            </a:r>
          </a:p>
        </p:txBody>
      </p:sp>
      <p:sp>
        <p:nvSpPr>
          <p:cNvPr id="5" name="Chaveta à direita 4">
            <a:extLst>
              <a:ext uri="{FF2B5EF4-FFF2-40B4-BE49-F238E27FC236}">
                <a16:creationId xmlns:a16="http://schemas.microsoft.com/office/drawing/2014/main" id="{C9E3A396-B2C5-44D5-9633-695955B0D2E9}"/>
              </a:ext>
            </a:extLst>
          </p:cNvPr>
          <p:cNvSpPr/>
          <p:nvPr/>
        </p:nvSpPr>
        <p:spPr>
          <a:xfrm>
            <a:off x="3893931" y="4106509"/>
            <a:ext cx="415792" cy="2051839"/>
          </a:xfrm>
          <a:prstGeom prst="rightBrace">
            <a:avLst/>
          </a:prstGeom>
        </p:spPr>
        <p:style>
          <a:lnRef idx="1">
            <a:schemeClr val="accent6"/>
          </a:lnRef>
          <a:fillRef idx="0">
            <a:schemeClr val="accent6"/>
          </a:fillRef>
          <a:effectRef idx="0">
            <a:schemeClr val="accent6"/>
          </a:effectRef>
          <a:fontRef idx="minor">
            <a:schemeClr val="tx1"/>
          </a:fontRef>
        </p:style>
        <p:txBody>
          <a:bodyPr rtlCol="0" anchor="ctr"/>
          <a:lstStyle/>
          <a:p>
            <a:pPr algn="ctr"/>
            <a:endParaRPr lang="pt-PT"/>
          </a:p>
        </p:txBody>
      </p:sp>
    </p:spTree>
    <p:extLst>
      <p:ext uri="{BB962C8B-B14F-4D97-AF65-F5344CB8AC3E}">
        <p14:creationId xmlns:p14="http://schemas.microsoft.com/office/powerpoint/2010/main" val="208669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Posição de Conteúdo 4">
            <a:extLst>
              <a:ext uri="{FF2B5EF4-FFF2-40B4-BE49-F238E27FC236}">
                <a16:creationId xmlns:a16="http://schemas.microsoft.com/office/drawing/2014/main" id="{AA70D07F-CC6B-401F-882D-E036D1E34796}"/>
              </a:ext>
            </a:extLst>
          </p:cNvPr>
          <p:cNvSpPr>
            <a:spLocks noGrp="1"/>
          </p:cNvSpPr>
          <p:nvPr>
            <p:ph idx="1"/>
          </p:nvPr>
        </p:nvSpPr>
        <p:spPr/>
        <p:txBody>
          <a:bodyPr/>
          <a:lstStyle/>
          <a:p>
            <a:r>
              <a:rPr lang="pt-PT" dirty="0"/>
              <a:t>Conteúdo:</a:t>
            </a:r>
          </a:p>
          <a:p>
            <a:endParaRPr lang="pt-PT" dirty="0"/>
          </a:p>
          <a:p>
            <a:pPr marL="457200" indent="-457200">
              <a:buAutoNum type="arabicPeriod"/>
            </a:pPr>
            <a:r>
              <a:rPr lang="pt-PT" dirty="0"/>
              <a:t>Introdução</a:t>
            </a:r>
          </a:p>
          <a:p>
            <a:pPr marL="457200" indent="-457200">
              <a:buAutoNum type="arabicPeriod"/>
            </a:pPr>
            <a:r>
              <a:rPr lang="pt-PT" dirty="0"/>
              <a:t>Como funciona o LED?</a:t>
            </a:r>
          </a:p>
          <a:p>
            <a:pPr marL="457200" indent="-457200">
              <a:buAutoNum type="arabicPeriod"/>
            </a:pPr>
            <a:r>
              <a:rPr lang="pt-PT" dirty="0"/>
              <a:t>LED de luz branca</a:t>
            </a:r>
          </a:p>
          <a:p>
            <a:pPr marL="457200" indent="-457200">
              <a:buAutoNum type="arabicPeriod"/>
            </a:pPr>
            <a:r>
              <a:rPr lang="pt-PT" dirty="0"/>
              <a:t>Embalagem LED</a:t>
            </a:r>
          </a:p>
          <a:p>
            <a:pPr marL="457200" indent="-457200">
              <a:buAutoNum type="arabicPeriod"/>
            </a:pPr>
            <a:r>
              <a:rPr lang="pt-PT" dirty="0"/>
              <a:t>Propriedades dos </a:t>
            </a:r>
            <a:r>
              <a:rPr lang="pt-PT" dirty="0" err="1"/>
              <a:t>LEDs</a:t>
            </a:r>
            <a:endParaRPr lang="pt-PT" dirty="0"/>
          </a:p>
          <a:p>
            <a:pPr marL="457200" indent="-457200">
              <a:buAutoNum type="arabicPeriod"/>
            </a:pPr>
            <a:r>
              <a:rPr lang="pt-PT" dirty="0"/>
              <a:t>Sistema Completo de Iluminação (Drivers, Luminárias)</a:t>
            </a:r>
            <a:endParaRPr lang="en-US" dirty="0"/>
          </a:p>
          <a:p>
            <a:pPr marL="457200" indent="-457200">
              <a:buAutoNum type="arabicPeriod"/>
            </a:pPr>
            <a:r>
              <a:rPr lang="en-US" dirty="0" err="1"/>
              <a:t>Lâmpadas</a:t>
            </a:r>
            <a:r>
              <a:rPr lang="en-US" dirty="0"/>
              <a:t> de </a:t>
            </a:r>
            <a:r>
              <a:rPr lang="en-US" dirty="0" err="1"/>
              <a:t>substituição</a:t>
            </a:r>
            <a:endParaRPr lang="pt-PT" dirty="0"/>
          </a:p>
          <a:p>
            <a:pPr marL="457200" indent="-457200">
              <a:buAutoNum type="arabicPeriod"/>
            </a:pPr>
            <a:r>
              <a:rPr lang="pt-PT" dirty="0"/>
              <a:t>Benefícios e desvantagens dos LEDS</a:t>
            </a:r>
          </a:p>
        </p:txBody>
      </p:sp>
      <p:sp>
        <p:nvSpPr>
          <p:cNvPr id="4" name="Título 3">
            <a:extLst>
              <a:ext uri="{FF2B5EF4-FFF2-40B4-BE49-F238E27FC236}">
                <a16:creationId xmlns:a16="http://schemas.microsoft.com/office/drawing/2014/main" id="{924FBAAF-8CCC-43D7-AFDA-D5427813A916}"/>
              </a:ext>
            </a:extLst>
          </p:cNvPr>
          <p:cNvSpPr>
            <a:spLocks noGrp="1"/>
          </p:cNvSpPr>
          <p:nvPr>
            <p:ph type="title"/>
          </p:nvPr>
        </p:nvSpPr>
        <p:spPr/>
        <p:txBody>
          <a:bodyPr/>
          <a:lstStyle/>
          <a:p>
            <a:r>
              <a:rPr lang="pt-PT" dirty="0"/>
              <a:t>Fundamentos LED</a:t>
            </a:r>
          </a:p>
        </p:txBody>
      </p:sp>
    </p:spTree>
    <p:extLst>
      <p:ext uri="{BB962C8B-B14F-4D97-AF65-F5344CB8AC3E}">
        <p14:creationId xmlns:p14="http://schemas.microsoft.com/office/powerpoint/2010/main" val="12814725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609600" y="1491450"/>
            <a:ext cx="8229600" cy="4458974"/>
          </a:xfrm>
        </p:spPr>
        <p:txBody>
          <a:bodyPr>
            <a:normAutofit/>
          </a:bodyPr>
          <a:lstStyle/>
          <a:p>
            <a:r>
              <a:rPr lang="pt-PT" b="1" u="sng" dirty="0"/>
              <a:t>Tempo de vido do LED - Valor L e B</a:t>
            </a:r>
          </a:p>
          <a:p>
            <a:pPr marL="342900" indent="-342900">
              <a:buFont typeface="Arial" panose="020B0604020202020204" pitchFamily="34" charset="0"/>
              <a:buChar char="•"/>
            </a:pPr>
            <a:r>
              <a:rPr lang="pt-PT" dirty="0"/>
              <a:t>O valor L indica a percentagem de lumens iniciais que será entregue por uma luminária LED  num ponto de tempo;</a:t>
            </a:r>
          </a:p>
          <a:p>
            <a:pPr marL="342900" indent="-342900">
              <a:buFont typeface="Arial" panose="020B0604020202020204" pitchFamily="34" charset="0"/>
              <a:buChar char="•"/>
            </a:pPr>
            <a:r>
              <a:rPr lang="pt-PT" dirty="0"/>
              <a:t>Por exemplo, uma luminária LED que é declarada como tendo uma métrica de vida de L90 a 50.000 horas fornecerá 90% da saída do lúmen inicial em 50.000 horas;</a:t>
            </a:r>
          </a:p>
          <a:p>
            <a:pPr marL="342900" indent="-342900">
              <a:buFont typeface="Arial" panose="020B0604020202020204" pitchFamily="34" charset="0"/>
              <a:buChar char="•"/>
            </a:pPr>
            <a:r>
              <a:rPr lang="pt-PT" dirty="0"/>
              <a:t>A saída de lúmen dos </a:t>
            </a:r>
            <a:r>
              <a:rPr lang="pt-PT" dirty="0" err="1"/>
              <a:t>LEDs</a:t>
            </a:r>
            <a:r>
              <a:rPr lang="pt-PT" dirty="0"/>
              <a:t> irão ter uma depreciação a taxas ligeiramente diferentes. O valor B define a percentagem de chips LED que cairão abaixo do limiar do valor L;</a:t>
            </a:r>
          </a:p>
          <a:p>
            <a:pPr marL="342900" indent="-342900">
              <a:buFont typeface="Arial" panose="020B0604020202020204" pitchFamily="34" charset="0"/>
              <a:buChar char="•"/>
            </a:pPr>
            <a:r>
              <a:rPr lang="pt-PT" dirty="0"/>
              <a:t>Os chips restantes serão iguais ou superiores ao valor limite. Um valor B50 indicado, fornece o desempenho médio de uma luminária com 50% dos chips abaixo da saída do lúmen (valor L) e o restante sendo igual ou superior.</a:t>
            </a:r>
            <a:endParaRPr lang="pt-PT" sz="1800" dirty="0"/>
          </a:p>
          <a:p>
            <a:pPr marL="285750" indent="-285750">
              <a:buFont typeface="Arial" panose="020B0604020202020204" pitchFamily="34" charset="0"/>
              <a:buChar char="•"/>
            </a:pPr>
            <a:endParaRPr lang="pt-PT" sz="1600" dirty="0"/>
          </a:p>
        </p:txBody>
      </p:sp>
      <p:sp>
        <p:nvSpPr>
          <p:cNvPr id="6" name="Título 5"/>
          <p:cNvSpPr>
            <a:spLocks noGrp="1"/>
          </p:cNvSpPr>
          <p:nvPr>
            <p:ph type="title"/>
          </p:nvPr>
        </p:nvSpPr>
        <p:spPr/>
        <p:txBody>
          <a:bodyPr/>
          <a:lstStyle/>
          <a:p>
            <a:r>
              <a:rPr lang="pt-PT" dirty="0"/>
              <a:t>5. Propriedades dos </a:t>
            </a:r>
            <a:r>
              <a:rPr lang="pt-PT" dirty="0" err="1"/>
              <a:t>LEDs</a:t>
            </a:r>
            <a:endParaRPr lang="pt-PT" dirty="0"/>
          </a:p>
        </p:txBody>
      </p:sp>
      <p:sp>
        <p:nvSpPr>
          <p:cNvPr id="25" name="AutoShape 2" descr="Resultado de imagem para brazzers">
            <a:extLst>
              <a:ext uri="{FF2B5EF4-FFF2-40B4-BE49-F238E27FC236}">
                <a16:creationId xmlns:a16="http://schemas.microsoft.com/office/drawing/2014/main" id="{BAB4EB19-ECB7-4A9F-AF91-CD0B0A3D9BE2}"/>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
        <p:nvSpPr>
          <p:cNvPr id="26" name="AutoShape 4" descr="Resultado de imagem para brazzers">
            <a:extLst>
              <a:ext uri="{FF2B5EF4-FFF2-40B4-BE49-F238E27FC236}">
                <a16:creationId xmlns:a16="http://schemas.microsoft.com/office/drawing/2014/main" id="{4CAFCD01-00AE-4CF0-8215-685BA3FC6FE8}"/>
              </a:ext>
            </a:extLst>
          </p:cNvPr>
          <p:cNvSpPr>
            <a:spLocks noChangeAspect="1" noChangeArrowheads="1"/>
          </p:cNvSpPr>
          <p:nvPr/>
        </p:nvSpPr>
        <p:spPr bwMode="auto">
          <a:xfrm>
            <a:off x="47244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
        <p:nvSpPr>
          <p:cNvPr id="27" name="AutoShape 6" descr="Resultado de imagem para brazzers">
            <a:extLst>
              <a:ext uri="{FF2B5EF4-FFF2-40B4-BE49-F238E27FC236}">
                <a16:creationId xmlns:a16="http://schemas.microsoft.com/office/drawing/2014/main" id="{846A2AAA-D012-458A-B0BD-86E0F68542C6}"/>
              </a:ext>
            </a:extLst>
          </p:cNvPr>
          <p:cNvSpPr>
            <a:spLocks noChangeAspect="1" noChangeArrowheads="1"/>
          </p:cNvSpPr>
          <p:nvPr/>
        </p:nvSpPr>
        <p:spPr bwMode="auto">
          <a:xfrm>
            <a:off x="4572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Tree>
    <p:extLst>
      <p:ext uri="{BB962C8B-B14F-4D97-AF65-F5344CB8AC3E}">
        <p14:creationId xmlns:p14="http://schemas.microsoft.com/office/powerpoint/2010/main" val="162041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609600" y="1491450"/>
            <a:ext cx="8229600" cy="446532"/>
          </a:xfrm>
        </p:spPr>
        <p:txBody>
          <a:bodyPr>
            <a:normAutofit/>
          </a:bodyPr>
          <a:lstStyle/>
          <a:p>
            <a:r>
              <a:rPr lang="pt-PT" b="1" u="sng" dirty="0"/>
              <a:t>Tempo de vida do LED - Valor L e B</a:t>
            </a:r>
          </a:p>
          <a:p>
            <a:pPr marL="285750" indent="-285750">
              <a:buFont typeface="Arial" panose="020B0604020202020204" pitchFamily="34" charset="0"/>
              <a:buChar char="•"/>
            </a:pPr>
            <a:endParaRPr lang="pt-PT" sz="1800" dirty="0"/>
          </a:p>
          <a:p>
            <a:pPr marL="285750" indent="-285750">
              <a:buFont typeface="Arial" panose="020B0604020202020204" pitchFamily="34" charset="0"/>
              <a:buChar char="•"/>
            </a:pPr>
            <a:endParaRPr lang="pt-PT" sz="1600" dirty="0"/>
          </a:p>
        </p:txBody>
      </p:sp>
      <p:sp>
        <p:nvSpPr>
          <p:cNvPr id="6" name="Título 5"/>
          <p:cNvSpPr>
            <a:spLocks noGrp="1"/>
          </p:cNvSpPr>
          <p:nvPr>
            <p:ph type="title"/>
          </p:nvPr>
        </p:nvSpPr>
        <p:spPr/>
        <p:txBody>
          <a:bodyPr/>
          <a:lstStyle/>
          <a:p>
            <a:r>
              <a:rPr lang="pt-PT" dirty="0"/>
              <a:t>5. Propriedades dos </a:t>
            </a:r>
            <a:r>
              <a:rPr lang="pt-PT" dirty="0" err="1"/>
              <a:t>LEDs</a:t>
            </a:r>
            <a:endParaRPr lang="pt-PT" dirty="0"/>
          </a:p>
        </p:txBody>
      </p:sp>
      <p:sp>
        <p:nvSpPr>
          <p:cNvPr id="25" name="AutoShape 2" descr="Resultado de imagem para brazzers">
            <a:extLst>
              <a:ext uri="{FF2B5EF4-FFF2-40B4-BE49-F238E27FC236}">
                <a16:creationId xmlns:a16="http://schemas.microsoft.com/office/drawing/2014/main" id="{BAB4EB19-ECB7-4A9F-AF91-CD0B0A3D9BE2}"/>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
        <p:nvSpPr>
          <p:cNvPr id="26" name="AutoShape 4" descr="Resultado de imagem para brazzers">
            <a:extLst>
              <a:ext uri="{FF2B5EF4-FFF2-40B4-BE49-F238E27FC236}">
                <a16:creationId xmlns:a16="http://schemas.microsoft.com/office/drawing/2014/main" id="{4CAFCD01-00AE-4CF0-8215-685BA3FC6FE8}"/>
              </a:ext>
            </a:extLst>
          </p:cNvPr>
          <p:cNvSpPr>
            <a:spLocks noChangeAspect="1" noChangeArrowheads="1"/>
          </p:cNvSpPr>
          <p:nvPr/>
        </p:nvSpPr>
        <p:spPr bwMode="auto">
          <a:xfrm>
            <a:off x="47244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
        <p:nvSpPr>
          <p:cNvPr id="27" name="AutoShape 6" descr="Resultado de imagem para brazzers">
            <a:extLst>
              <a:ext uri="{FF2B5EF4-FFF2-40B4-BE49-F238E27FC236}">
                <a16:creationId xmlns:a16="http://schemas.microsoft.com/office/drawing/2014/main" id="{846A2AAA-D012-458A-B0BD-86E0F68542C6}"/>
              </a:ext>
            </a:extLst>
          </p:cNvPr>
          <p:cNvSpPr>
            <a:spLocks noChangeAspect="1" noChangeArrowheads="1"/>
          </p:cNvSpPr>
          <p:nvPr/>
        </p:nvSpPr>
        <p:spPr bwMode="auto">
          <a:xfrm>
            <a:off x="4572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pic>
        <p:nvPicPr>
          <p:cNvPr id="2" name="Imagem 1">
            <a:extLst>
              <a:ext uri="{FF2B5EF4-FFF2-40B4-BE49-F238E27FC236}">
                <a16:creationId xmlns:a16="http://schemas.microsoft.com/office/drawing/2014/main" id="{8CB683EF-C3CF-4538-B358-F8B083CAD97C}"/>
              </a:ext>
            </a:extLst>
          </p:cNvPr>
          <p:cNvPicPr>
            <a:picLocks noChangeAspect="1"/>
          </p:cNvPicPr>
          <p:nvPr/>
        </p:nvPicPr>
        <p:blipFill>
          <a:blip r:embed="rId3"/>
          <a:stretch>
            <a:fillRect/>
          </a:stretch>
        </p:blipFill>
        <p:spPr>
          <a:xfrm>
            <a:off x="2297641" y="1937982"/>
            <a:ext cx="4853518" cy="4241250"/>
          </a:xfrm>
          <a:prstGeom prst="rect">
            <a:avLst/>
          </a:prstGeom>
        </p:spPr>
      </p:pic>
    </p:spTree>
    <p:extLst>
      <p:ext uri="{BB962C8B-B14F-4D97-AF65-F5344CB8AC3E}">
        <p14:creationId xmlns:p14="http://schemas.microsoft.com/office/powerpoint/2010/main" val="33159602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p:txBody>
          <a:bodyPr/>
          <a:lstStyle/>
          <a:p>
            <a:r>
              <a:rPr lang="pt-PT" dirty="0"/>
              <a:t>5. Propriedades dos </a:t>
            </a:r>
            <a:r>
              <a:rPr lang="pt-PT" dirty="0" err="1"/>
              <a:t>LEDs</a:t>
            </a:r>
            <a:endParaRPr lang="pt-PT" dirty="0"/>
          </a:p>
        </p:txBody>
      </p:sp>
      <p:sp>
        <p:nvSpPr>
          <p:cNvPr id="25" name="AutoShape 2" descr="Resultado de imagem para brazzers">
            <a:extLst>
              <a:ext uri="{FF2B5EF4-FFF2-40B4-BE49-F238E27FC236}">
                <a16:creationId xmlns:a16="http://schemas.microsoft.com/office/drawing/2014/main" id="{BAB4EB19-ECB7-4A9F-AF91-CD0B0A3D9BE2}"/>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
        <p:nvSpPr>
          <p:cNvPr id="26" name="AutoShape 4" descr="Resultado de imagem para brazzers">
            <a:extLst>
              <a:ext uri="{FF2B5EF4-FFF2-40B4-BE49-F238E27FC236}">
                <a16:creationId xmlns:a16="http://schemas.microsoft.com/office/drawing/2014/main" id="{4CAFCD01-00AE-4CF0-8215-685BA3FC6FE8}"/>
              </a:ext>
            </a:extLst>
          </p:cNvPr>
          <p:cNvSpPr>
            <a:spLocks noChangeAspect="1" noChangeArrowheads="1"/>
          </p:cNvSpPr>
          <p:nvPr/>
        </p:nvSpPr>
        <p:spPr bwMode="auto">
          <a:xfrm>
            <a:off x="47244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
        <p:nvSpPr>
          <p:cNvPr id="27" name="AutoShape 6" descr="Resultado de imagem para brazzers">
            <a:extLst>
              <a:ext uri="{FF2B5EF4-FFF2-40B4-BE49-F238E27FC236}">
                <a16:creationId xmlns:a16="http://schemas.microsoft.com/office/drawing/2014/main" id="{846A2AAA-D012-458A-B0BD-86E0F68542C6}"/>
              </a:ext>
            </a:extLst>
          </p:cNvPr>
          <p:cNvSpPr>
            <a:spLocks noChangeAspect="1" noChangeArrowheads="1"/>
          </p:cNvSpPr>
          <p:nvPr/>
        </p:nvSpPr>
        <p:spPr bwMode="auto">
          <a:xfrm>
            <a:off x="4572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
        <p:nvSpPr>
          <p:cNvPr id="8" name="CaixaDeTexto 7">
            <a:extLst>
              <a:ext uri="{FF2B5EF4-FFF2-40B4-BE49-F238E27FC236}">
                <a16:creationId xmlns:a16="http://schemas.microsoft.com/office/drawing/2014/main" id="{A093FAFC-A074-447D-B8DB-2161B11B1E7C}"/>
              </a:ext>
            </a:extLst>
          </p:cNvPr>
          <p:cNvSpPr txBox="1"/>
          <p:nvPr/>
        </p:nvSpPr>
        <p:spPr>
          <a:xfrm>
            <a:off x="563526" y="1541721"/>
            <a:ext cx="7868093" cy="646331"/>
          </a:xfrm>
          <a:prstGeom prst="rect">
            <a:avLst/>
          </a:prstGeom>
          <a:noFill/>
        </p:spPr>
        <p:txBody>
          <a:bodyPr wrap="square" rtlCol="0">
            <a:spAutoFit/>
          </a:bodyPr>
          <a:lstStyle/>
          <a:p>
            <a:r>
              <a:rPr lang="pt-PT" b="1" u="sng" dirty="0"/>
              <a:t>Tempo de vido do LED - Tempo de vida da Luminária LED</a:t>
            </a:r>
          </a:p>
          <a:p>
            <a:endParaRPr lang="pt-PT" b="1" u="sng" dirty="0"/>
          </a:p>
        </p:txBody>
      </p:sp>
      <p:pic>
        <p:nvPicPr>
          <p:cNvPr id="9" name="Imagem 8">
            <a:extLst>
              <a:ext uri="{FF2B5EF4-FFF2-40B4-BE49-F238E27FC236}">
                <a16:creationId xmlns:a16="http://schemas.microsoft.com/office/drawing/2014/main" id="{333DAF81-7D22-4D55-A7E3-22DB1491C8BD}"/>
              </a:ext>
            </a:extLst>
          </p:cNvPr>
          <p:cNvPicPr>
            <a:picLocks noChangeAspect="1"/>
          </p:cNvPicPr>
          <p:nvPr/>
        </p:nvPicPr>
        <p:blipFill>
          <a:blip r:embed="rId3"/>
          <a:stretch>
            <a:fillRect/>
          </a:stretch>
        </p:blipFill>
        <p:spPr>
          <a:xfrm>
            <a:off x="1967244" y="2068033"/>
            <a:ext cx="4667472" cy="3799486"/>
          </a:xfrm>
          <a:prstGeom prst="rect">
            <a:avLst/>
          </a:prstGeom>
        </p:spPr>
      </p:pic>
      <p:sp>
        <p:nvSpPr>
          <p:cNvPr id="2" name="TextBox 1"/>
          <p:cNvSpPr txBox="1"/>
          <p:nvPr/>
        </p:nvSpPr>
        <p:spPr>
          <a:xfrm>
            <a:off x="5875867" y="6062133"/>
            <a:ext cx="1241045" cy="276999"/>
          </a:xfrm>
          <a:prstGeom prst="rect">
            <a:avLst/>
          </a:prstGeom>
          <a:noFill/>
        </p:spPr>
        <p:txBody>
          <a:bodyPr wrap="none" rtlCol="0">
            <a:spAutoFit/>
          </a:bodyPr>
          <a:lstStyle/>
          <a:p>
            <a:r>
              <a:rPr lang="en-GB" sz="1200" dirty="0"/>
              <a:t>Source: Phillips</a:t>
            </a:r>
            <a:endParaRPr lang="en-US" sz="1200" dirty="0"/>
          </a:p>
        </p:txBody>
      </p:sp>
    </p:spTree>
    <p:extLst>
      <p:ext uri="{BB962C8B-B14F-4D97-AF65-F5344CB8AC3E}">
        <p14:creationId xmlns:p14="http://schemas.microsoft.com/office/powerpoint/2010/main" val="6784229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pt-PT" dirty="0"/>
              <a:t>6. Sistema completo de iluminação</a:t>
            </a:r>
            <a:endParaRPr lang="en-US" dirty="0"/>
          </a:p>
        </p:txBody>
      </p:sp>
      <p:sp>
        <p:nvSpPr>
          <p:cNvPr id="4" name="Rectangle 3"/>
          <p:cNvSpPr/>
          <p:nvPr/>
        </p:nvSpPr>
        <p:spPr>
          <a:xfrm>
            <a:off x="1151885" y="5571778"/>
            <a:ext cx="1787669" cy="369332"/>
          </a:xfrm>
          <a:prstGeom prst="rect">
            <a:avLst/>
          </a:prstGeom>
        </p:spPr>
        <p:txBody>
          <a:bodyPr wrap="none">
            <a:spAutoFit/>
          </a:bodyPr>
          <a:lstStyle/>
          <a:p>
            <a:r>
              <a:rPr lang="en-US" b="1" dirty="0"/>
              <a:t>driver/</a:t>
            </a:r>
            <a:r>
              <a:rPr lang="en-US" b="1" dirty="0" err="1"/>
              <a:t>balastro</a:t>
            </a:r>
            <a:endParaRPr lang="en-US" b="1" dirty="0"/>
          </a:p>
        </p:txBody>
      </p:sp>
      <p:sp>
        <p:nvSpPr>
          <p:cNvPr id="5" name="Rectangle 4"/>
          <p:cNvSpPr/>
          <p:nvPr/>
        </p:nvSpPr>
        <p:spPr>
          <a:xfrm>
            <a:off x="3685792" y="5571778"/>
            <a:ext cx="1467068" cy="369332"/>
          </a:xfrm>
          <a:prstGeom prst="rect">
            <a:avLst/>
          </a:prstGeom>
        </p:spPr>
        <p:txBody>
          <a:bodyPr wrap="none">
            <a:spAutoFit/>
          </a:bodyPr>
          <a:lstStyle/>
          <a:p>
            <a:r>
              <a:rPr lang="en-US" b="1" dirty="0" err="1"/>
              <a:t>fonte</a:t>
            </a:r>
            <a:r>
              <a:rPr lang="en-US" b="1" dirty="0"/>
              <a:t> de luz</a:t>
            </a:r>
          </a:p>
        </p:txBody>
      </p:sp>
      <p:sp>
        <p:nvSpPr>
          <p:cNvPr id="6" name="Rectangle 5"/>
          <p:cNvSpPr/>
          <p:nvPr/>
        </p:nvSpPr>
        <p:spPr>
          <a:xfrm>
            <a:off x="6401981" y="5571778"/>
            <a:ext cx="1210588" cy="369332"/>
          </a:xfrm>
          <a:prstGeom prst="rect">
            <a:avLst/>
          </a:prstGeom>
        </p:spPr>
        <p:txBody>
          <a:bodyPr wrap="none">
            <a:spAutoFit/>
          </a:bodyPr>
          <a:lstStyle/>
          <a:p>
            <a:r>
              <a:rPr lang="en-US" b="1" dirty="0" err="1"/>
              <a:t>luminária</a:t>
            </a:r>
            <a:endParaRPr lang="en-US" b="1" dirty="0"/>
          </a:p>
        </p:txBody>
      </p:sp>
      <p:grpSp>
        <p:nvGrpSpPr>
          <p:cNvPr id="24" name="Group 23"/>
          <p:cNvGrpSpPr/>
          <p:nvPr/>
        </p:nvGrpSpPr>
        <p:grpSpPr>
          <a:xfrm>
            <a:off x="843024" y="3679115"/>
            <a:ext cx="7516801" cy="1685926"/>
            <a:chOff x="982874" y="2429409"/>
            <a:chExt cx="7516801" cy="1685926"/>
          </a:xfrm>
        </p:grpSpPr>
        <p:pic>
          <p:nvPicPr>
            <p:cNvPr id="18" name="Picture 2" descr="Resultado de imagem para LED driver"/>
            <p:cNvPicPr>
              <a:picLocks noChangeAspect="1" noChangeArrowheads="1"/>
            </p:cNvPicPr>
            <p:nvPr/>
          </p:nvPicPr>
          <p:blipFill rotWithShape="1">
            <a:blip r:embed="rId2" cstate="hqprint">
              <a:extLst>
                <a:ext uri="{28A0092B-C50C-407E-A947-70E740481C1C}">
                  <a14:useLocalDpi xmlns:a14="http://schemas.microsoft.com/office/drawing/2010/main" val="0"/>
                </a:ext>
              </a:extLst>
            </a:blip>
            <a:srcRect b="22129"/>
            <a:stretch/>
          </p:blipFill>
          <p:spPr bwMode="auto">
            <a:xfrm>
              <a:off x="982874" y="2618648"/>
              <a:ext cx="2238681" cy="130745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Resultado de imagem para LED  luminai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4575" y="2429409"/>
              <a:ext cx="2705100" cy="168592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4"/>
            <a:stretch>
              <a:fillRect/>
            </a:stretch>
          </p:blipFill>
          <p:spPr>
            <a:xfrm>
              <a:off x="2924198" y="2839459"/>
              <a:ext cx="823031" cy="969348"/>
            </a:xfrm>
            <a:prstGeom prst="rect">
              <a:avLst/>
            </a:prstGeom>
          </p:spPr>
        </p:pic>
        <p:pic>
          <p:nvPicPr>
            <p:cNvPr id="17" name="Picture 16"/>
            <p:cNvPicPr>
              <a:picLocks noChangeAspect="1"/>
            </p:cNvPicPr>
            <p:nvPr/>
          </p:nvPicPr>
          <p:blipFill>
            <a:blip r:embed="rId4"/>
            <a:stretch>
              <a:fillRect/>
            </a:stretch>
          </p:blipFill>
          <p:spPr>
            <a:xfrm>
              <a:off x="5277037" y="2839459"/>
              <a:ext cx="823031" cy="969348"/>
            </a:xfrm>
            <a:prstGeom prst="rect">
              <a:avLst/>
            </a:prstGeom>
          </p:spPr>
        </p:pic>
      </p:gr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83935" y="3630491"/>
            <a:ext cx="1794573" cy="1794573"/>
          </a:xfrm>
          <a:prstGeom prst="rect">
            <a:avLst/>
          </a:prstGeom>
        </p:spPr>
      </p:pic>
      <p:sp>
        <p:nvSpPr>
          <p:cNvPr id="12" name="Content Placeholder 1">
            <a:extLst>
              <a:ext uri="{FF2B5EF4-FFF2-40B4-BE49-F238E27FC236}">
                <a16:creationId xmlns:a16="http://schemas.microsoft.com/office/drawing/2014/main" id="{0F8BE862-BD88-497D-9A3D-F9A032C2055B}"/>
              </a:ext>
            </a:extLst>
          </p:cNvPr>
          <p:cNvSpPr>
            <a:spLocks noGrp="1"/>
          </p:cNvSpPr>
          <p:nvPr>
            <p:ph idx="1"/>
          </p:nvPr>
        </p:nvSpPr>
        <p:spPr>
          <a:xfrm>
            <a:off x="457200" y="1491450"/>
            <a:ext cx="8229600" cy="2187665"/>
          </a:xfrm>
        </p:spPr>
        <p:txBody>
          <a:bodyPr/>
          <a:lstStyle/>
          <a:p>
            <a:r>
              <a:rPr lang="pt-PT" dirty="0"/>
              <a:t>A Eficácia do Sistema completo de iluminação é afetada por:</a:t>
            </a:r>
            <a:endParaRPr lang="en-US" dirty="0"/>
          </a:p>
          <a:p>
            <a:br>
              <a:rPr lang="en-US" dirty="0"/>
            </a:br>
            <a:r>
              <a:rPr lang="en-US" dirty="0"/>
              <a:t>1)   </a:t>
            </a:r>
            <a:r>
              <a:rPr lang="en-US" dirty="0" err="1"/>
              <a:t>Rendimento</a:t>
            </a:r>
            <a:r>
              <a:rPr lang="en-US" dirty="0"/>
              <a:t> do Driver</a:t>
            </a:r>
          </a:p>
          <a:p>
            <a:r>
              <a:rPr lang="en-US" dirty="0"/>
              <a:t>2)   </a:t>
            </a:r>
            <a:r>
              <a:rPr lang="en-US" dirty="0" err="1"/>
              <a:t>Luminária</a:t>
            </a:r>
            <a:r>
              <a:rPr lang="en-US" dirty="0"/>
              <a:t> / </a:t>
            </a:r>
            <a:r>
              <a:rPr lang="en-US" dirty="0" err="1"/>
              <a:t>Rendimento</a:t>
            </a:r>
            <a:r>
              <a:rPr lang="en-US" dirty="0"/>
              <a:t> do Sistema</a:t>
            </a:r>
            <a:br>
              <a:rPr lang="en-US" dirty="0"/>
            </a:br>
            <a:r>
              <a:rPr lang="en-US" dirty="0"/>
              <a:t>3)   </a:t>
            </a:r>
            <a:r>
              <a:rPr lang="en-US" dirty="0" err="1"/>
              <a:t>Manutenção</a:t>
            </a:r>
            <a:r>
              <a:rPr lang="en-US" dirty="0"/>
              <a:t> dos lumens</a:t>
            </a:r>
          </a:p>
        </p:txBody>
      </p:sp>
    </p:spTree>
    <p:extLst>
      <p:ext uri="{BB962C8B-B14F-4D97-AF65-F5344CB8AC3E}">
        <p14:creationId xmlns:p14="http://schemas.microsoft.com/office/powerpoint/2010/main" val="7759728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21644FFE-C9AB-46E0-9BBE-6782CD200466}"/>
              </a:ext>
            </a:extLst>
          </p:cNvPr>
          <p:cNvSpPr>
            <a:spLocks noGrp="1"/>
          </p:cNvSpPr>
          <p:nvPr>
            <p:ph idx="1"/>
          </p:nvPr>
        </p:nvSpPr>
        <p:spPr>
          <a:xfrm>
            <a:off x="457200" y="1931716"/>
            <a:ext cx="8229600" cy="3351483"/>
          </a:xfrm>
        </p:spPr>
        <p:txBody>
          <a:bodyPr>
            <a:normAutofit/>
          </a:bodyPr>
          <a:lstStyle/>
          <a:p>
            <a:endParaRPr lang="en-US" b="1" dirty="0"/>
          </a:p>
          <a:p>
            <a:r>
              <a:rPr lang="pt-PT" dirty="0"/>
              <a:t>As fontes de luz fluorescentes e de descarga de alta intensidade (HID - </a:t>
            </a:r>
            <a:r>
              <a:rPr lang="pt-PT" dirty="0" err="1"/>
              <a:t>High</a:t>
            </a:r>
            <a:r>
              <a:rPr lang="pt-PT" dirty="0"/>
              <a:t> </a:t>
            </a:r>
            <a:r>
              <a:rPr lang="pt-PT" dirty="0" err="1"/>
              <a:t>Intensity</a:t>
            </a:r>
            <a:r>
              <a:rPr lang="pt-PT" dirty="0"/>
              <a:t> </a:t>
            </a:r>
            <a:r>
              <a:rPr lang="pt-PT" dirty="0" err="1"/>
              <a:t>Discharge</a:t>
            </a:r>
            <a:r>
              <a:rPr lang="pt-PT" dirty="0"/>
              <a:t>) não podem funcionar sem um balastro, o que fornece uma tensão de partida e limita a corrente elétrica à lâmpada.</a:t>
            </a:r>
          </a:p>
          <a:p>
            <a:endParaRPr lang="pt-PT" dirty="0"/>
          </a:p>
          <a:p>
            <a:r>
              <a:rPr lang="pt-PT" dirty="0"/>
              <a:t>Da mesma forma, os </a:t>
            </a:r>
            <a:r>
              <a:rPr lang="pt-PT" dirty="0" err="1"/>
              <a:t>LEDs</a:t>
            </a:r>
            <a:r>
              <a:rPr lang="pt-PT" dirty="0"/>
              <a:t> requerem uma fonte de alimentação (geralmente chamado de "driver"). A fonte de alimentação converte a alimentação da linha (CA) na tensão e corrente de CC adequadas</a:t>
            </a:r>
            <a:endParaRPr lang="pt-PT" u="sng" dirty="0"/>
          </a:p>
        </p:txBody>
      </p:sp>
      <p:sp>
        <p:nvSpPr>
          <p:cNvPr id="3" name="Título 2">
            <a:extLst>
              <a:ext uri="{FF2B5EF4-FFF2-40B4-BE49-F238E27FC236}">
                <a16:creationId xmlns:a16="http://schemas.microsoft.com/office/drawing/2014/main" id="{0C2B9110-AC32-40B4-BEB9-8FD9E619A12F}"/>
              </a:ext>
            </a:extLst>
          </p:cNvPr>
          <p:cNvSpPr>
            <a:spLocks noGrp="1"/>
          </p:cNvSpPr>
          <p:nvPr>
            <p:ph type="title"/>
          </p:nvPr>
        </p:nvSpPr>
        <p:spPr/>
        <p:txBody>
          <a:bodyPr/>
          <a:lstStyle/>
          <a:p>
            <a:r>
              <a:rPr lang="pt-PT" dirty="0"/>
              <a:t>6. Sistema completo de iluminação</a:t>
            </a:r>
            <a:br>
              <a:rPr lang="pt-PT" dirty="0"/>
            </a:br>
            <a:r>
              <a:rPr lang="pt-PT" dirty="0"/>
              <a:t>Drivers</a:t>
            </a:r>
          </a:p>
        </p:txBody>
      </p:sp>
    </p:spTree>
    <p:extLst>
      <p:ext uri="{BB962C8B-B14F-4D97-AF65-F5344CB8AC3E}">
        <p14:creationId xmlns:p14="http://schemas.microsoft.com/office/powerpoint/2010/main" val="16452272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0C2B9110-AC32-40B4-BEB9-8FD9E619A12F}"/>
              </a:ext>
            </a:extLst>
          </p:cNvPr>
          <p:cNvSpPr>
            <a:spLocks noGrp="1"/>
          </p:cNvSpPr>
          <p:nvPr>
            <p:ph type="title"/>
          </p:nvPr>
        </p:nvSpPr>
        <p:spPr/>
        <p:txBody>
          <a:bodyPr/>
          <a:lstStyle/>
          <a:p>
            <a:r>
              <a:rPr lang="pt-PT" dirty="0"/>
              <a:t>6. Sistema completo de iluminação</a:t>
            </a:r>
            <a:br>
              <a:rPr lang="pt-PT" dirty="0"/>
            </a:br>
            <a:r>
              <a:rPr lang="pt-PT" dirty="0"/>
              <a:t>Drivers</a:t>
            </a:r>
          </a:p>
        </p:txBody>
      </p:sp>
      <p:sp>
        <p:nvSpPr>
          <p:cNvPr id="5" name="CaixaDeTexto 4">
            <a:extLst>
              <a:ext uri="{FF2B5EF4-FFF2-40B4-BE49-F238E27FC236}">
                <a16:creationId xmlns:a16="http://schemas.microsoft.com/office/drawing/2014/main" id="{188B3C9E-4FC8-4AFD-AED1-736DCC561E4A}"/>
              </a:ext>
            </a:extLst>
          </p:cNvPr>
          <p:cNvSpPr txBox="1"/>
          <p:nvPr/>
        </p:nvSpPr>
        <p:spPr>
          <a:xfrm>
            <a:off x="378520" y="1685357"/>
            <a:ext cx="7956309" cy="3970318"/>
          </a:xfrm>
          <a:prstGeom prst="rect">
            <a:avLst/>
          </a:prstGeom>
          <a:noFill/>
        </p:spPr>
        <p:txBody>
          <a:bodyPr wrap="square" rtlCol="0">
            <a:spAutoFit/>
          </a:bodyPr>
          <a:lstStyle/>
          <a:p>
            <a:pPr marL="285750" indent="-285750">
              <a:buFont typeface="Arial" panose="020B0604020202020204" pitchFamily="34" charset="0"/>
              <a:buChar char="•"/>
            </a:pPr>
            <a:r>
              <a:rPr lang="pt-PT" dirty="0"/>
              <a:t>Ao contrário de um transformador, que fornece uma tensão de saída constante (a corrente varia com a carga elétrica), o driver mantém uma corrente constante através dos </a:t>
            </a:r>
            <a:r>
              <a:rPr lang="pt-PT" dirty="0" err="1"/>
              <a:t>LEDs</a:t>
            </a:r>
            <a:r>
              <a:rPr lang="pt-PT" dirty="0"/>
              <a:t> e é a tensão de saída do driver que varia.</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O driver também protege os </a:t>
            </a:r>
            <a:r>
              <a:rPr lang="pt-PT" dirty="0" err="1"/>
              <a:t>LEDs</a:t>
            </a:r>
            <a:r>
              <a:rPr lang="pt-PT" dirty="0"/>
              <a:t> das flutuações normais da tensão de alimentação e dos picos de tensão ocasionais.</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Os condutores podem ser integrados na lâmpada, localizada dentro da luminária, como um componente separado da luminária ou a uma certa distância.</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Os drivers podem ser usados ​​para mudanças de cor (neste caso, eles possuem três terminais de saída para </a:t>
            </a:r>
            <a:r>
              <a:rPr lang="pt-PT" dirty="0" err="1"/>
              <a:t>LEDs</a:t>
            </a:r>
            <a:r>
              <a:rPr lang="pt-PT" dirty="0"/>
              <a:t> RGB), </a:t>
            </a:r>
            <a:r>
              <a:rPr lang="pt-PT" dirty="0" err="1"/>
              <a:t>dimming</a:t>
            </a:r>
            <a:r>
              <a:rPr lang="pt-PT" dirty="0"/>
              <a:t> e controlo.</a:t>
            </a:r>
            <a:endParaRPr lang="pt-PT" sz="1600" dirty="0"/>
          </a:p>
        </p:txBody>
      </p:sp>
    </p:spTree>
    <p:extLst>
      <p:ext uri="{BB962C8B-B14F-4D97-AF65-F5344CB8AC3E}">
        <p14:creationId xmlns:p14="http://schemas.microsoft.com/office/powerpoint/2010/main" val="9309107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0C2B9110-AC32-40B4-BEB9-8FD9E619A12F}"/>
              </a:ext>
            </a:extLst>
          </p:cNvPr>
          <p:cNvSpPr>
            <a:spLocks noGrp="1"/>
          </p:cNvSpPr>
          <p:nvPr>
            <p:ph type="title"/>
          </p:nvPr>
        </p:nvSpPr>
        <p:spPr/>
        <p:txBody>
          <a:bodyPr/>
          <a:lstStyle/>
          <a:p>
            <a:r>
              <a:rPr lang="pt-PT" dirty="0"/>
              <a:t>6. Sistema completo de iluminação</a:t>
            </a:r>
            <a:br>
              <a:rPr lang="pt-PT" dirty="0"/>
            </a:br>
            <a:r>
              <a:rPr lang="pt-PT" dirty="0"/>
              <a:t>Drivers</a:t>
            </a:r>
          </a:p>
        </p:txBody>
      </p:sp>
      <p:sp>
        <p:nvSpPr>
          <p:cNvPr id="5" name="CaixaDeTexto 4">
            <a:extLst>
              <a:ext uri="{FF2B5EF4-FFF2-40B4-BE49-F238E27FC236}">
                <a16:creationId xmlns:a16="http://schemas.microsoft.com/office/drawing/2014/main" id="{188B3C9E-4FC8-4AFD-AED1-736DCC561E4A}"/>
              </a:ext>
            </a:extLst>
          </p:cNvPr>
          <p:cNvSpPr txBox="1"/>
          <p:nvPr/>
        </p:nvSpPr>
        <p:spPr>
          <a:xfrm>
            <a:off x="324091" y="1979271"/>
            <a:ext cx="7956309" cy="2585323"/>
          </a:xfrm>
          <a:prstGeom prst="rect">
            <a:avLst/>
          </a:prstGeom>
          <a:noFill/>
        </p:spPr>
        <p:txBody>
          <a:bodyPr wrap="square" rtlCol="0">
            <a:spAutoFit/>
          </a:bodyPr>
          <a:lstStyle/>
          <a:p>
            <a:r>
              <a:rPr lang="pt-PT" dirty="0"/>
              <a:t>Rendimento do Driver</a:t>
            </a: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pt-PT" dirty="0"/>
              <a:t>Os dispositivos de alta qualidade apresentam rendimento superior a 85% (η ≥ 0,85).</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Também é importante o consumo de energia de reserva do driver!</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Fator de potência elevado e distorção harmónica baixa também é desejável</a:t>
            </a:r>
            <a:r>
              <a:rPr lang="en-GB" dirty="0"/>
              <a:t>.</a:t>
            </a:r>
            <a:endParaRPr lang="pt-PT" dirty="0"/>
          </a:p>
        </p:txBody>
      </p:sp>
    </p:spTree>
    <p:extLst>
      <p:ext uri="{BB962C8B-B14F-4D97-AF65-F5344CB8AC3E}">
        <p14:creationId xmlns:p14="http://schemas.microsoft.com/office/powerpoint/2010/main" val="7073580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p:txBody>
          <a:bodyPr>
            <a:normAutofit/>
          </a:bodyPr>
          <a:lstStyle/>
          <a:p>
            <a:r>
              <a:rPr lang="pt-PT" dirty="0"/>
              <a:t>Uma série de parâmetros são relevantes para selecionar a luminária apropriada </a:t>
            </a:r>
            <a:r>
              <a:rPr lang="en-US" dirty="0"/>
              <a:t>: </a:t>
            </a:r>
          </a:p>
          <a:p>
            <a:pPr marL="342900" indent="-342900">
              <a:buFont typeface="Arial" panose="020B0604020202020204" pitchFamily="34" charset="0"/>
              <a:buChar char="•"/>
            </a:pPr>
            <a:r>
              <a:rPr lang="pt-PT" dirty="0"/>
              <a:t>A aparência</a:t>
            </a:r>
          </a:p>
          <a:p>
            <a:pPr marL="342900" indent="-342900">
              <a:buFont typeface="Arial" panose="020B0604020202020204" pitchFamily="34" charset="0"/>
              <a:buChar char="•"/>
            </a:pPr>
            <a:r>
              <a:rPr lang="pt-PT" dirty="0"/>
              <a:t>A distribuição de luz necessária</a:t>
            </a:r>
          </a:p>
          <a:p>
            <a:pPr marL="342900" indent="-342900">
              <a:buFont typeface="Arial" panose="020B0604020202020204" pitchFamily="34" charset="0"/>
              <a:buChar char="•"/>
            </a:pPr>
            <a:r>
              <a:rPr lang="pt-PT" dirty="0"/>
              <a:t>Existe a necessidade de uma combinação de iluminação direta e indireta?</a:t>
            </a:r>
          </a:p>
          <a:p>
            <a:pPr marL="342900" indent="-342900">
              <a:buFont typeface="Arial" panose="020B0604020202020204" pitchFamily="34" charset="0"/>
              <a:buChar char="•"/>
            </a:pPr>
            <a:r>
              <a:rPr lang="pt-PT" dirty="0"/>
              <a:t>Existe uma necessidade de direcionar a luz pelos refletores?</a:t>
            </a:r>
          </a:p>
          <a:p>
            <a:pPr marL="342900" indent="-342900">
              <a:buFont typeface="Arial" panose="020B0604020202020204" pitchFamily="34" charset="0"/>
              <a:buChar char="•"/>
            </a:pPr>
            <a:r>
              <a:rPr lang="pt-PT" dirty="0"/>
              <a:t>Controlo de brilho, a distribuição de luz necessária e iluminância (lux) e sendo o mais eficiente em energia possível.</a:t>
            </a:r>
          </a:p>
          <a:p>
            <a:pPr marL="342900" indent="-342900">
              <a:buFont typeface="Arial" panose="020B0604020202020204" pitchFamily="34" charset="0"/>
              <a:buChar char="•"/>
            </a:pPr>
            <a:r>
              <a:rPr lang="pt-PT" dirty="0"/>
              <a:t>Existe a necessidade de controle de iluminação e quais os tipos de controlos necessários?</a:t>
            </a:r>
          </a:p>
          <a:p>
            <a:pPr marL="342900" indent="-342900">
              <a:buFont typeface="Arial" panose="020B0604020202020204" pitchFamily="34" charset="0"/>
              <a:buChar char="•"/>
            </a:pPr>
            <a:r>
              <a:rPr lang="pt-PT" dirty="0"/>
              <a:t>Facilidade de manutenção, incluindo resistência à sujidade, limpeza, troca de componentes, design modular e reparação.</a:t>
            </a:r>
            <a:endParaRPr lang="pt-PT" b="1" u="sng" dirty="0"/>
          </a:p>
          <a:p>
            <a:endParaRPr lang="pt-PT" dirty="0"/>
          </a:p>
          <a:p>
            <a:endParaRPr lang="pt-PT" dirty="0"/>
          </a:p>
        </p:txBody>
      </p:sp>
      <p:sp>
        <p:nvSpPr>
          <p:cNvPr id="6" name="Título 5"/>
          <p:cNvSpPr>
            <a:spLocks noGrp="1"/>
          </p:cNvSpPr>
          <p:nvPr>
            <p:ph type="title"/>
          </p:nvPr>
        </p:nvSpPr>
        <p:spPr/>
        <p:txBody>
          <a:bodyPr>
            <a:normAutofit fontScale="90000"/>
          </a:bodyPr>
          <a:lstStyle/>
          <a:p>
            <a:r>
              <a:rPr lang="pt-PT" dirty="0"/>
              <a:t>6. Sistema completo de iluminação</a:t>
            </a:r>
            <a:br>
              <a:rPr lang="pt-PT" dirty="0"/>
            </a:br>
            <a:r>
              <a:rPr lang="pt-PT" dirty="0"/>
              <a:t>Luminárias</a:t>
            </a:r>
            <a:br>
              <a:rPr lang="pt-PT" u="sng" dirty="0"/>
            </a:br>
            <a:endParaRPr lang="pt-PT" dirty="0"/>
          </a:p>
        </p:txBody>
      </p:sp>
    </p:spTree>
    <p:extLst>
      <p:ext uri="{BB962C8B-B14F-4D97-AF65-F5344CB8AC3E}">
        <p14:creationId xmlns:p14="http://schemas.microsoft.com/office/powerpoint/2010/main" val="25863458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p:txBody>
          <a:bodyPr/>
          <a:lstStyle/>
          <a:p>
            <a:r>
              <a:rPr lang="pt-PT" b="1" u="sng" dirty="0"/>
              <a:t>Saída de luz das Luminárias LED com diferentes largura de feixe</a:t>
            </a:r>
            <a:endParaRPr lang="pt-PT" dirty="0"/>
          </a:p>
          <a:p>
            <a:endParaRPr lang="pt-PT" dirty="0"/>
          </a:p>
        </p:txBody>
      </p:sp>
      <p:sp>
        <p:nvSpPr>
          <p:cNvPr id="6" name="Título 5"/>
          <p:cNvSpPr>
            <a:spLocks noGrp="1"/>
          </p:cNvSpPr>
          <p:nvPr>
            <p:ph type="title"/>
          </p:nvPr>
        </p:nvSpPr>
        <p:spPr/>
        <p:txBody>
          <a:bodyPr/>
          <a:lstStyle/>
          <a:p>
            <a:r>
              <a:rPr lang="pt-PT" dirty="0"/>
              <a:t>6. Sistema completo de iluminação</a:t>
            </a:r>
            <a:br>
              <a:rPr lang="pt-PT" dirty="0"/>
            </a:br>
            <a:r>
              <a:rPr lang="pt-PT" dirty="0"/>
              <a:t>Luminárias</a:t>
            </a:r>
          </a:p>
        </p:txBody>
      </p:sp>
      <p:pic>
        <p:nvPicPr>
          <p:cNvPr id="3" name="Imagem 2">
            <a:extLst>
              <a:ext uri="{FF2B5EF4-FFF2-40B4-BE49-F238E27FC236}">
                <a16:creationId xmlns:a16="http://schemas.microsoft.com/office/drawing/2014/main" id="{70AC7300-D02F-4E8D-98AB-5335100E9876}"/>
              </a:ext>
            </a:extLst>
          </p:cNvPr>
          <p:cNvPicPr>
            <a:picLocks noChangeAspect="1"/>
          </p:cNvPicPr>
          <p:nvPr/>
        </p:nvPicPr>
        <p:blipFill>
          <a:blip r:embed="rId3"/>
          <a:stretch>
            <a:fillRect/>
          </a:stretch>
        </p:blipFill>
        <p:spPr>
          <a:xfrm>
            <a:off x="123868" y="2280044"/>
            <a:ext cx="4448132" cy="3077263"/>
          </a:xfrm>
          <a:prstGeom prst="rect">
            <a:avLst/>
          </a:prstGeom>
        </p:spPr>
      </p:pic>
      <p:pic>
        <p:nvPicPr>
          <p:cNvPr id="4" name="Imagem 3">
            <a:extLst>
              <a:ext uri="{FF2B5EF4-FFF2-40B4-BE49-F238E27FC236}">
                <a16:creationId xmlns:a16="http://schemas.microsoft.com/office/drawing/2014/main" id="{2112CEAC-D3FB-4189-8935-656ED79F0DE8}"/>
              </a:ext>
            </a:extLst>
          </p:cNvPr>
          <p:cNvPicPr>
            <a:picLocks noChangeAspect="1"/>
          </p:cNvPicPr>
          <p:nvPr/>
        </p:nvPicPr>
        <p:blipFill>
          <a:blip r:embed="rId4"/>
          <a:stretch>
            <a:fillRect/>
          </a:stretch>
        </p:blipFill>
        <p:spPr>
          <a:xfrm>
            <a:off x="4621115" y="2280044"/>
            <a:ext cx="4424150" cy="3077263"/>
          </a:xfrm>
          <a:prstGeom prst="rect">
            <a:avLst/>
          </a:prstGeom>
        </p:spPr>
      </p:pic>
    </p:spTree>
    <p:extLst>
      <p:ext uri="{BB962C8B-B14F-4D97-AF65-F5344CB8AC3E}">
        <p14:creationId xmlns:p14="http://schemas.microsoft.com/office/powerpoint/2010/main" val="14744522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p:txBody>
          <a:bodyPr/>
          <a:lstStyle/>
          <a:p>
            <a:r>
              <a:rPr lang="pt-PT" b="1" u="sng" dirty="0"/>
              <a:t>Saída de luz de um LED (Luminárias)</a:t>
            </a:r>
          </a:p>
          <a:p>
            <a:endParaRPr lang="pt-PT" dirty="0"/>
          </a:p>
          <a:p>
            <a:r>
              <a:rPr lang="en-US" b="1" dirty="0"/>
              <a:t>Luz “presa” </a:t>
            </a:r>
            <a:r>
              <a:rPr lang="en-US" dirty="0"/>
              <a:t>e </a:t>
            </a:r>
            <a:r>
              <a:rPr lang="en-US" b="1" dirty="0" err="1"/>
              <a:t>reflexão</a:t>
            </a:r>
            <a:r>
              <a:rPr lang="en-US" b="1" dirty="0"/>
              <a:t> </a:t>
            </a:r>
            <a:r>
              <a:rPr lang="en-US" b="1" dirty="0" err="1"/>
              <a:t>ineficiente</a:t>
            </a:r>
            <a:r>
              <a:rPr lang="en-US" b="1" dirty="0"/>
              <a:t> </a:t>
            </a:r>
            <a:r>
              <a:rPr lang="en-US" dirty="0" err="1"/>
              <a:t>são</a:t>
            </a:r>
            <a:r>
              <a:rPr lang="en-US" dirty="0"/>
              <a:t> a principal causa da </a:t>
            </a:r>
            <a:r>
              <a:rPr lang="en-US" dirty="0" err="1"/>
              <a:t>baixa</a:t>
            </a:r>
            <a:r>
              <a:rPr lang="en-US" dirty="0"/>
              <a:t> </a:t>
            </a:r>
            <a:r>
              <a:rPr lang="en-US" dirty="0" err="1"/>
              <a:t>iluminação</a:t>
            </a:r>
            <a:r>
              <a:rPr lang="en-US" dirty="0"/>
              <a:t> das </a:t>
            </a:r>
            <a:r>
              <a:rPr lang="en-US" dirty="0" err="1"/>
              <a:t>lâmpadas</a:t>
            </a:r>
            <a:r>
              <a:rPr lang="en-US" dirty="0"/>
              <a:t> </a:t>
            </a:r>
            <a:r>
              <a:rPr lang="en-US" dirty="0" err="1"/>
              <a:t>tradicionais</a:t>
            </a:r>
            <a:endParaRPr lang="en-US" dirty="0"/>
          </a:p>
          <a:p>
            <a:endParaRPr lang="en-GB" dirty="0"/>
          </a:p>
          <a:p>
            <a:endParaRPr lang="pt-PT" dirty="0"/>
          </a:p>
        </p:txBody>
      </p:sp>
      <p:sp>
        <p:nvSpPr>
          <p:cNvPr id="6" name="Título 5"/>
          <p:cNvSpPr>
            <a:spLocks noGrp="1"/>
          </p:cNvSpPr>
          <p:nvPr>
            <p:ph type="title"/>
          </p:nvPr>
        </p:nvSpPr>
        <p:spPr/>
        <p:txBody>
          <a:bodyPr/>
          <a:lstStyle/>
          <a:p>
            <a:r>
              <a:rPr lang="pt-PT" dirty="0"/>
              <a:t>6. Sistema completo de iluminação</a:t>
            </a:r>
            <a:br>
              <a:rPr lang="pt-PT" dirty="0"/>
            </a:br>
            <a:r>
              <a:rPr lang="pt-PT" dirty="0"/>
              <a:t>Luminárias</a:t>
            </a:r>
          </a:p>
        </p:txBody>
      </p:sp>
      <p:pic>
        <p:nvPicPr>
          <p:cNvPr id="6146" name="Picture 2" descr="http://www.myledlightingguide.com/images2/picA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8374" y="3209049"/>
            <a:ext cx="3925359" cy="20873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670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m relacionada"/>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1733550"/>
            <a:ext cx="9144000" cy="3390900"/>
          </a:xfrm>
          <a:prstGeom prst="rect">
            <a:avLst/>
          </a:prstGeom>
          <a:extLst>
            <a:ext uri="{909E8E84-426E-40DD-AFC4-6F175D3DCCD1}">
              <a14:hiddenFill xmlns:a14="http://schemas.microsoft.com/office/drawing/2010/main">
                <a:solidFill>
                  <a:srgbClr val="FFFFFF"/>
                </a:solidFill>
              </a14:hiddenFill>
            </a:ext>
          </a:extLst>
        </p:spPr>
      </p:pic>
      <p:sp>
        <p:nvSpPr>
          <p:cNvPr id="7" name="Marcador de Posição de Conteúdo 6"/>
          <p:cNvSpPr>
            <a:spLocks noGrp="1"/>
          </p:cNvSpPr>
          <p:nvPr>
            <p:ph idx="1"/>
          </p:nvPr>
        </p:nvSpPr>
        <p:spPr/>
        <p:txBody>
          <a:bodyPr>
            <a:normAutofit/>
          </a:bodyPr>
          <a:lstStyle/>
          <a:p>
            <a:r>
              <a:rPr lang="pt-PT" sz="1600" u="sng" dirty="0" err="1"/>
              <a:t>Solid-state</a:t>
            </a:r>
            <a:r>
              <a:rPr lang="pt-PT" sz="1600" u="sng" dirty="0"/>
              <a:t> </a:t>
            </a:r>
            <a:r>
              <a:rPr lang="pt-PT" sz="1600" u="sng" dirty="0" err="1"/>
              <a:t>radiators</a:t>
            </a:r>
            <a:r>
              <a:rPr lang="pt-PT" sz="1600" dirty="0"/>
              <a:t>: são fontes de luz onde a luz é criada dentro de materiais de estado sólido.</a:t>
            </a:r>
          </a:p>
          <a:p>
            <a:endParaRPr lang="en-US" sz="1600" dirty="0"/>
          </a:p>
          <a:p>
            <a:pPr marL="342900" indent="-342900">
              <a:buFont typeface="Arial" panose="020B0604020202020204" pitchFamily="34" charset="0"/>
              <a:buChar char="•"/>
            </a:pPr>
            <a:r>
              <a:rPr lang="pt-PT" sz="1600" dirty="0"/>
              <a:t>O fenômeno foi descoberto em 1907. O primeiro produto prático com base nisso foi desenvolvido em 1962.</a:t>
            </a:r>
          </a:p>
          <a:p>
            <a:pPr marL="342900" indent="-342900">
              <a:buFont typeface="Arial" panose="020B0604020202020204" pitchFamily="34" charset="0"/>
              <a:buChar char="•"/>
            </a:pPr>
            <a:r>
              <a:rPr lang="pt-PT" sz="1600" dirty="0"/>
              <a:t>Embora os </a:t>
            </a:r>
            <a:r>
              <a:rPr lang="pt-PT" sz="1600" dirty="0" err="1"/>
              <a:t>LEDs</a:t>
            </a:r>
            <a:r>
              <a:rPr lang="pt-PT" sz="1600" dirty="0"/>
              <a:t> sejam uma tecnologia relativamente antiga, eles testemunharam um salto dramático na década de 1990 devido a:</a:t>
            </a:r>
            <a:endParaRPr lang="en-US" sz="1600" dirty="0"/>
          </a:p>
          <a:p>
            <a:pPr marL="843750" lvl="1" indent="-285750">
              <a:buFont typeface="Arial" panose="020B0604020202020204" pitchFamily="34" charset="0"/>
              <a:buChar char="•"/>
            </a:pPr>
            <a:r>
              <a:rPr lang="pt-PT" sz="1600" dirty="0"/>
              <a:t>novos materiais semicondutores desenvolvidos na busca de lasers vermelhos, verdes e azuis, </a:t>
            </a:r>
            <a:r>
              <a:rPr lang="pt-PT" sz="1600" dirty="0" err="1"/>
              <a:t>InGaP</a:t>
            </a:r>
            <a:r>
              <a:rPr lang="pt-PT" sz="1600" dirty="0"/>
              <a:t> / </a:t>
            </a:r>
            <a:r>
              <a:rPr lang="pt-PT" sz="1600" dirty="0" err="1"/>
              <a:t>GaAs</a:t>
            </a:r>
            <a:r>
              <a:rPr lang="pt-PT" sz="1600" dirty="0"/>
              <a:t>, </a:t>
            </a:r>
            <a:r>
              <a:rPr lang="pt-PT" sz="1600" dirty="0" err="1"/>
              <a:t>GaInAlN</a:t>
            </a:r>
            <a:r>
              <a:rPr lang="pt-PT" sz="1600" dirty="0"/>
              <a:t> / </a:t>
            </a:r>
            <a:r>
              <a:rPr lang="pt-PT" sz="1600" dirty="0" err="1"/>
              <a:t>GaN</a:t>
            </a:r>
            <a:endParaRPr lang="pt-PT" sz="1600" dirty="0"/>
          </a:p>
          <a:p>
            <a:pPr marL="843750" lvl="1" indent="-285750">
              <a:buFont typeface="Arial" panose="020B0604020202020204" pitchFamily="34" charset="0"/>
              <a:buChar char="•"/>
            </a:pPr>
            <a:r>
              <a:rPr lang="pt-PT" sz="1600" dirty="0"/>
              <a:t>inovações de embalagens, melhor difusão de calor e projetos avançados de refletores</a:t>
            </a:r>
          </a:p>
          <a:p>
            <a:pPr marL="843750" lvl="1" indent="-285750">
              <a:buFont typeface="Arial" panose="020B0604020202020204" pitchFamily="34" charset="0"/>
              <a:buChar char="•"/>
            </a:pPr>
            <a:r>
              <a:rPr lang="pt-PT" sz="1600" dirty="0"/>
              <a:t>avanços na ligação de bolacha e substratos transparentes para extração de luz melhorada</a:t>
            </a:r>
          </a:p>
          <a:p>
            <a:pPr marL="342900" indent="-342900">
              <a:buFont typeface="Arial" panose="020B0604020202020204" pitchFamily="34" charset="0"/>
              <a:buChar char="•"/>
            </a:pPr>
            <a:endParaRPr lang="en-US" sz="1600" dirty="0"/>
          </a:p>
          <a:p>
            <a:pPr marL="342900" indent="-342900">
              <a:buFont typeface="Arial" panose="020B0604020202020204" pitchFamily="34" charset="0"/>
              <a:buChar char="•"/>
            </a:pPr>
            <a:endParaRPr lang="en-US" sz="1600" dirty="0"/>
          </a:p>
          <a:p>
            <a:pPr marL="285750" indent="-285750">
              <a:buFont typeface="Arial" panose="020B0604020202020204" pitchFamily="34" charset="0"/>
              <a:buChar char="•"/>
            </a:pPr>
            <a:endParaRPr lang="pt-PT" sz="1600" dirty="0"/>
          </a:p>
          <a:p>
            <a:pPr marL="342900" indent="-342900">
              <a:buFont typeface="Arial" panose="020B0604020202020204" pitchFamily="34" charset="0"/>
              <a:buChar char="•"/>
            </a:pPr>
            <a:endParaRPr lang="pt-PT" sz="1600" dirty="0"/>
          </a:p>
        </p:txBody>
      </p:sp>
      <p:sp>
        <p:nvSpPr>
          <p:cNvPr id="6" name="Título 5"/>
          <p:cNvSpPr>
            <a:spLocks noGrp="1"/>
          </p:cNvSpPr>
          <p:nvPr>
            <p:ph type="title"/>
          </p:nvPr>
        </p:nvSpPr>
        <p:spPr/>
        <p:txBody>
          <a:bodyPr/>
          <a:lstStyle/>
          <a:p>
            <a:r>
              <a:rPr lang="pt-PT" dirty="0"/>
              <a:t>1. Introdução</a:t>
            </a:r>
          </a:p>
        </p:txBody>
      </p:sp>
    </p:spTree>
    <p:extLst>
      <p:ext uri="{BB962C8B-B14F-4D97-AF65-F5344CB8AC3E}">
        <p14:creationId xmlns:p14="http://schemas.microsoft.com/office/powerpoint/2010/main" val="5399643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457200" y="1491450"/>
            <a:ext cx="8229600" cy="3711171"/>
          </a:xfrm>
        </p:spPr>
        <p:txBody>
          <a:bodyPr/>
          <a:lstStyle/>
          <a:p>
            <a:r>
              <a:rPr lang="pt-PT" b="1" u="sng" dirty="0"/>
              <a:t>Temperatura e saída de luz de um LED</a:t>
            </a:r>
          </a:p>
          <a:p>
            <a:endParaRPr lang="pt-PT" sz="1800" b="1" u="sng" dirty="0"/>
          </a:p>
          <a:p>
            <a:endParaRPr lang="pt-PT" sz="1800" dirty="0"/>
          </a:p>
          <a:p>
            <a:pPr marL="342900" indent="-342900">
              <a:buFont typeface="Arial" panose="020B0604020202020204" pitchFamily="34" charset="0"/>
              <a:buChar char="•"/>
            </a:pPr>
            <a:r>
              <a:rPr lang="pt-PT" sz="1800" dirty="0"/>
              <a:t>A saída de luz de um LED é afetada pela temperatura, reduzindo à medida que a temperatura do chip aumenta.</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A diferença de saída de luz entre um chip que funciona a 25 ° C e 125 ° C pode ser até 50%.</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Reduzir a temperatura de operação do LED, também aumenta sua vida útil</a:t>
            </a:r>
          </a:p>
        </p:txBody>
      </p:sp>
      <p:sp>
        <p:nvSpPr>
          <p:cNvPr id="6" name="Título 5"/>
          <p:cNvSpPr>
            <a:spLocks noGrp="1"/>
          </p:cNvSpPr>
          <p:nvPr>
            <p:ph type="title"/>
          </p:nvPr>
        </p:nvSpPr>
        <p:spPr/>
        <p:txBody>
          <a:bodyPr/>
          <a:lstStyle/>
          <a:p>
            <a:r>
              <a:rPr lang="pt-PT" dirty="0"/>
              <a:t>6. Sistema completo de iluminação</a:t>
            </a:r>
            <a:br>
              <a:rPr lang="pt-PT" dirty="0"/>
            </a:br>
            <a:r>
              <a:rPr lang="pt-PT" dirty="0"/>
              <a:t>Luminárias</a:t>
            </a:r>
          </a:p>
        </p:txBody>
      </p:sp>
    </p:spTree>
    <p:extLst>
      <p:ext uri="{BB962C8B-B14F-4D97-AF65-F5344CB8AC3E}">
        <p14:creationId xmlns:p14="http://schemas.microsoft.com/office/powerpoint/2010/main" val="26894440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p:txBody>
          <a:bodyPr/>
          <a:lstStyle/>
          <a:p>
            <a:r>
              <a:rPr lang="pt-PT" b="1" u="sng" dirty="0"/>
              <a:t>Saída de luz de um LED (Luminárias)</a:t>
            </a:r>
          </a:p>
          <a:p>
            <a:endParaRPr lang="en-GB" sz="1600" dirty="0"/>
          </a:p>
          <a:p>
            <a:pPr marL="342900" indent="-342900">
              <a:buFont typeface="Arial" panose="020B0604020202020204" pitchFamily="34" charset="0"/>
              <a:buChar char="•"/>
            </a:pPr>
            <a:r>
              <a:rPr lang="pt-PT" sz="1600" dirty="0"/>
              <a:t>Saída de luz de um LED (Um dos aspetos mais importantes para alcançar uma elevada saída de luz de um LED é garantir que este seja instalado numa luminária bem projetada.</a:t>
            </a:r>
            <a:endParaRPr lang="en-US" sz="1600" dirty="0"/>
          </a:p>
        </p:txBody>
      </p:sp>
      <p:sp>
        <p:nvSpPr>
          <p:cNvPr id="6" name="Título 5"/>
          <p:cNvSpPr>
            <a:spLocks noGrp="1"/>
          </p:cNvSpPr>
          <p:nvPr>
            <p:ph type="title"/>
          </p:nvPr>
        </p:nvSpPr>
        <p:spPr/>
        <p:txBody>
          <a:bodyPr/>
          <a:lstStyle/>
          <a:p>
            <a:r>
              <a:rPr lang="pt-PT" dirty="0"/>
              <a:t>6. Sistema completo de iluminação</a:t>
            </a:r>
            <a:br>
              <a:rPr lang="pt-PT" dirty="0"/>
            </a:br>
            <a:r>
              <a:rPr lang="pt-PT" dirty="0"/>
              <a:t>Luminárias</a:t>
            </a:r>
          </a:p>
        </p:txBody>
      </p:sp>
      <p:sp>
        <p:nvSpPr>
          <p:cNvPr id="3" name="CaixaDeTexto 2">
            <a:extLst>
              <a:ext uri="{FF2B5EF4-FFF2-40B4-BE49-F238E27FC236}">
                <a16:creationId xmlns:a16="http://schemas.microsoft.com/office/drawing/2014/main" id="{EF1D5CCD-6D90-4EAD-BA60-1AA4A50B6177}"/>
              </a:ext>
            </a:extLst>
          </p:cNvPr>
          <p:cNvSpPr txBox="1"/>
          <p:nvPr/>
        </p:nvSpPr>
        <p:spPr>
          <a:xfrm>
            <a:off x="1915610" y="3138536"/>
            <a:ext cx="5312780" cy="584775"/>
          </a:xfrm>
          <a:prstGeom prst="rect">
            <a:avLst/>
          </a:prstGeom>
          <a:noFill/>
          <a:ln>
            <a:solidFill>
              <a:schemeClr val="tx1"/>
            </a:solidFill>
          </a:ln>
        </p:spPr>
        <p:txBody>
          <a:bodyPr wrap="square" rtlCol="0">
            <a:spAutoFit/>
          </a:bodyPr>
          <a:lstStyle/>
          <a:p>
            <a:pPr algn="ctr"/>
            <a:r>
              <a:rPr lang="pt-PT" sz="1600" dirty="0"/>
              <a:t>Deve ser projetado para que ele conduza rápida e facilmente o calor dos </a:t>
            </a:r>
            <a:r>
              <a:rPr lang="pt-PT" sz="1600" dirty="0" err="1"/>
              <a:t>LEDs</a:t>
            </a:r>
            <a:endParaRPr lang="pt-PT" sz="1600" dirty="0"/>
          </a:p>
        </p:txBody>
      </p:sp>
      <p:cxnSp>
        <p:nvCxnSpPr>
          <p:cNvPr id="5" name="Conexão reta unidirecional 4">
            <a:extLst>
              <a:ext uri="{FF2B5EF4-FFF2-40B4-BE49-F238E27FC236}">
                <a16:creationId xmlns:a16="http://schemas.microsoft.com/office/drawing/2014/main" id="{3AB06FC6-3135-46D2-B1AE-7EE686253AF7}"/>
              </a:ext>
            </a:extLst>
          </p:cNvPr>
          <p:cNvCxnSpPr>
            <a:cxnSpLocks/>
          </p:cNvCxnSpPr>
          <p:nvPr/>
        </p:nvCxnSpPr>
        <p:spPr>
          <a:xfrm>
            <a:off x="4572000" y="2849168"/>
            <a:ext cx="0" cy="28936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Conexão reta unidirecional 13">
            <a:extLst>
              <a:ext uri="{FF2B5EF4-FFF2-40B4-BE49-F238E27FC236}">
                <a16:creationId xmlns:a16="http://schemas.microsoft.com/office/drawing/2014/main" id="{D400034F-BA07-481D-BFDE-9BB42D3CF4B4}"/>
              </a:ext>
            </a:extLst>
          </p:cNvPr>
          <p:cNvCxnSpPr>
            <a:stCxn id="3" idx="2"/>
          </p:cNvCxnSpPr>
          <p:nvPr/>
        </p:nvCxnSpPr>
        <p:spPr>
          <a:xfrm>
            <a:off x="4572000" y="3723311"/>
            <a:ext cx="0" cy="43379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5" name="CaixaDeTexto 14">
            <a:extLst>
              <a:ext uri="{FF2B5EF4-FFF2-40B4-BE49-F238E27FC236}">
                <a16:creationId xmlns:a16="http://schemas.microsoft.com/office/drawing/2014/main" id="{47CF6B6A-BA88-49DF-9F57-44DF5F58151A}"/>
              </a:ext>
            </a:extLst>
          </p:cNvPr>
          <p:cNvSpPr txBox="1"/>
          <p:nvPr/>
        </p:nvSpPr>
        <p:spPr>
          <a:xfrm>
            <a:off x="1915610" y="4157108"/>
            <a:ext cx="5312780" cy="1815882"/>
          </a:xfrm>
          <a:prstGeom prst="rect">
            <a:avLst/>
          </a:prstGeom>
          <a:noFill/>
          <a:ln>
            <a:solidFill>
              <a:schemeClr val="tx1"/>
            </a:solidFill>
          </a:ln>
        </p:spPr>
        <p:txBody>
          <a:bodyPr wrap="square" rtlCol="0">
            <a:spAutoFit/>
          </a:bodyPr>
          <a:lstStyle/>
          <a:p>
            <a:pPr marL="285750" indent="-285750">
              <a:buFont typeface="Arial" panose="020B0604020202020204" pitchFamily="34" charset="0"/>
              <a:buChar char="•"/>
            </a:pPr>
            <a:r>
              <a:rPr lang="pt-PT" sz="1600" dirty="0"/>
              <a:t>Montagem de alhetas de alumínio na parte traseira da luminária;</a:t>
            </a:r>
          </a:p>
          <a:p>
            <a:r>
              <a:rPr lang="pt-PT" sz="1600" dirty="0"/>
              <a:t>Para lâmpadas de alta potência :</a:t>
            </a:r>
          </a:p>
          <a:p>
            <a:pPr marL="285750" indent="-285750">
              <a:buFont typeface="Arial" panose="020B0604020202020204" pitchFamily="34" charset="0"/>
              <a:buChar char="•"/>
            </a:pPr>
            <a:r>
              <a:rPr lang="pt-PT" sz="1600" dirty="0"/>
              <a:t>Usando pequenos ventiladores equipados para soprar ar através das alhetas;</a:t>
            </a:r>
          </a:p>
          <a:p>
            <a:pPr marL="285750" indent="-285750">
              <a:buFont typeface="Arial" panose="020B0604020202020204" pitchFamily="34" charset="0"/>
              <a:buChar char="•"/>
            </a:pPr>
            <a:r>
              <a:rPr lang="pt-PT" sz="1600" dirty="0"/>
              <a:t>Usando refrigeração líquida, semelhante à usada em radiadores de carros.</a:t>
            </a:r>
          </a:p>
        </p:txBody>
      </p:sp>
    </p:spTree>
    <p:extLst>
      <p:ext uri="{BB962C8B-B14F-4D97-AF65-F5344CB8AC3E}">
        <p14:creationId xmlns:p14="http://schemas.microsoft.com/office/powerpoint/2010/main" val="6288739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p:txBody>
          <a:bodyPr/>
          <a:lstStyle/>
          <a:p>
            <a:r>
              <a:rPr lang="pt-PT" b="1" u="sng" dirty="0"/>
              <a:t>Saída de luz do LED (Luminárias)</a:t>
            </a:r>
          </a:p>
          <a:p>
            <a:r>
              <a:rPr lang="pt-PT" dirty="0"/>
              <a:t>Exemplos de alhetas de refrigeração</a:t>
            </a:r>
          </a:p>
        </p:txBody>
      </p:sp>
      <p:sp>
        <p:nvSpPr>
          <p:cNvPr id="6" name="Título 5"/>
          <p:cNvSpPr>
            <a:spLocks noGrp="1"/>
          </p:cNvSpPr>
          <p:nvPr>
            <p:ph type="title"/>
          </p:nvPr>
        </p:nvSpPr>
        <p:spPr/>
        <p:txBody>
          <a:bodyPr/>
          <a:lstStyle/>
          <a:p>
            <a:r>
              <a:rPr lang="pt-PT" dirty="0"/>
              <a:t>6. Sistema completo de iluminação</a:t>
            </a:r>
            <a:br>
              <a:rPr lang="pt-PT" dirty="0"/>
            </a:br>
            <a:r>
              <a:rPr lang="pt-PT" dirty="0"/>
              <a:t>Luminárias</a:t>
            </a:r>
          </a:p>
        </p:txBody>
      </p:sp>
      <p:pic>
        <p:nvPicPr>
          <p:cNvPr id="3074" name="Picture 2" descr="The commonly used cooling material for electric devices is aluminum. In some special cases, copper is also used, like CPU. Copper better than aluminum in capacity of heat-transmission but worse in capability of heat radi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4907" y="2505603"/>
            <a:ext cx="5229225" cy="3189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07396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a:bodyPr>
          <a:lstStyle/>
          <a:p>
            <a:r>
              <a:rPr lang="pt-PT" dirty="0"/>
              <a:t>6. Sistema completo de iluminação</a:t>
            </a:r>
            <a:br>
              <a:rPr lang="pt-PT" dirty="0"/>
            </a:br>
            <a:r>
              <a:rPr lang="pt-PT" sz="2400" dirty="0"/>
              <a:t>Luminárias</a:t>
            </a:r>
          </a:p>
        </p:txBody>
      </p:sp>
      <p:pic>
        <p:nvPicPr>
          <p:cNvPr id="8" name="Picture 3">
            <a:extLst>
              <a:ext uri="{FF2B5EF4-FFF2-40B4-BE49-F238E27FC236}">
                <a16:creationId xmlns:a16="http://schemas.microsoft.com/office/drawing/2014/main" id="{5C442262-3653-46FA-9EF2-93CD8F67F29A}"/>
              </a:ext>
            </a:extLst>
          </p:cNvPr>
          <p:cNvPicPr>
            <a:picLocks noChangeAspect="1"/>
          </p:cNvPicPr>
          <p:nvPr/>
        </p:nvPicPr>
        <p:blipFill>
          <a:blip r:embed="rId3"/>
          <a:stretch>
            <a:fillRect/>
          </a:stretch>
        </p:blipFill>
        <p:spPr>
          <a:xfrm>
            <a:off x="282632" y="2603836"/>
            <a:ext cx="6193414" cy="2948589"/>
          </a:xfrm>
          <a:prstGeom prst="rect">
            <a:avLst/>
          </a:prstGeom>
        </p:spPr>
      </p:pic>
      <p:sp>
        <p:nvSpPr>
          <p:cNvPr id="9" name="Rectangle 14">
            <a:extLst>
              <a:ext uri="{FF2B5EF4-FFF2-40B4-BE49-F238E27FC236}">
                <a16:creationId xmlns:a16="http://schemas.microsoft.com/office/drawing/2014/main" id="{F3C4BCDF-A35C-44B9-9AC7-EF269D817E97}"/>
              </a:ext>
            </a:extLst>
          </p:cNvPr>
          <p:cNvSpPr/>
          <p:nvPr/>
        </p:nvSpPr>
        <p:spPr>
          <a:xfrm>
            <a:off x="681782" y="1526618"/>
            <a:ext cx="6713050" cy="1323439"/>
          </a:xfrm>
          <a:prstGeom prst="rect">
            <a:avLst/>
          </a:prstGeom>
        </p:spPr>
        <p:txBody>
          <a:bodyPr wrap="square">
            <a:spAutoFit/>
          </a:bodyPr>
          <a:lstStyle/>
          <a:p>
            <a:r>
              <a:rPr lang="pt-PT" sz="1600" b="1" dirty="0"/>
              <a:t>O fator de eficácia da luminária (LEF), </a:t>
            </a:r>
            <a:r>
              <a:rPr lang="pt-PT" sz="1600" dirty="0"/>
              <a:t>também conhecido como razão de eficácia da luminária, mede a saída de lúmen de um acessório como uma função da potência de entrada, possibilitando comparações entre dispositivos elétricos. Quanto maior a LEF, mais eficiente é a luminária.</a:t>
            </a:r>
          </a:p>
        </p:txBody>
      </p:sp>
      <mc:AlternateContent xmlns:mc="http://schemas.openxmlformats.org/markup-compatibility/2006">
        <mc:Choice xmlns:a14="http://schemas.microsoft.com/office/drawing/2010/main" Requires="a14">
          <p:sp>
            <p:nvSpPr>
              <p:cNvPr id="10" name="TextBox 15">
                <a:extLst>
                  <a:ext uri="{FF2B5EF4-FFF2-40B4-BE49-F238E27FC236}">
                    <a16:creationId xmlns:a16="http://schemas.microsoft.com/office/drawing/2014/main" id="{5A1571A6-6598-4A37-8F64-6B03853C4775}"/>
                  </a:ext>
                </a:extLst>
              </p:cNvPr>
              <p:cNvSpPr txBox="1"/>
              <p:nvPr/>
            </p:nvSpPr>
            <p:spPr>
              <a:xfrm>
                <a:off x="5242409" y="4769639"/>
                <a:ext cx="3078631" cy="60971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pt-PT" sz="1600" i="1" smtClean="0">
                          <a:solidFill>
                            <a:schemeClr val="tx2"/>
                          </a:solidFill>
                          <a:latin typeface="Cambria Math"/>
                        </a:rPr>
                        <m:t>𝐿𝐸𝐹</m:t>
                      </m:r>
                      <m:r>
                        <a:rPr lang="pt-PT" sz="1600" i="1" smtClean="0">
                          <a:solidFill>
                            <a:schemeClr val="tx2"/>
                          </a:solidFill>
                          <a:latin typeface="Cambria Math"/>
                        </a:rPr>
                        <m:t>=</m:t>
                      </m:r>
                      <m:f>
                        <m:fPr>
                          <m:ctrlPr>
                            <a:rPr lang="pt-PT" sz="1600" i="1">
                              <a:solidFill>
                                <a:schemeClr val="tx2"/>
                              </a:solidFill>
                              <a:latin typeface="Cambria Math" panose="02040503050406030204" pitchFamily="18" charset="0"/>
                            </a:rPr>
                          </m:ctrlPr>
                        </m:fPr>
                        <m:num>
                          <m:r>
                            <a:rPr lang="pt-PT" sz="1600" i="1">
                              <a:solidFill>
                                <a:schemeClr val="tx2"/>
                              </a:solidFill>
                              <a:latin typeface="Cambria Math"/>
                            </a:rPr>
                            <m:t>𝐿𝑂𝑅</m:t>
                          </m:r>
                          <m:r>
                            <a:rPr lang="pt-PT" sz="1600" i="1">
                              <a:solidFill>
                                <a:schemeClr val="tx2"/>
                              </a:solidFill>
                              <a:latin typeface="Cambria Math"/>
                              <a:ea typeface="Cambria Math"/>
                            </a:rPr>
                            <m:t>×</m:t>
                          </m:r>
                          <m:sSub>
                            <m:sSubPr>
                              <m:ctrlPr>
                                <a:rPr lang="pt-PT" sz="1600" i="1">
                                  <a:solidFill>
                                    <a:schemeClr val="tx2"/>
                                  </a:solidFill>
                                  <a:latin typeface="Cambria Math" panose="02040503050406030204" pitchFamily="18" charset="0"/>
                                  <a:ea typeface="Cambria Math"/>
                                </a:rPr>
                              </m:ctrlPr>
                            </m:sSubPr>
                            <m:e>
                              <m:r>
                                <a:rPr lang="pt-PT" sz="1600" i="1">
                                  <a:solidFill>
                                    <a:schemeClr val="tx2"/>
                                  </a:solidFill>
                                  <a:latin typeface="Cambria Math"/>
                                  <a:ea typeface="Cambria Math"/>
                                </a:rPr>
                                <m:t>∅</m:t>
                              </m:r>
                            </m:e>
                            <m:sub>
                              <m:r>
                                <a:rPr lang="pt-PT" sz="1600" i="1">
                                  <a:solidFill>
                                    <a:schemeClr val="tx2"/>
                                  </a:solidFill>
                                  <a:latin typeface="Cambria Math"/>
                                  <a:ea typeface="Cambria Math"/>
                                </a:rPr>
                                <m:t>𝑙𝑎𝑚𝑝</m:t>
                              </m:r>
                              <m:r>
                                <a:rPr lang="pt-PT" sz="1600" b="0" i="1" smtClean="0">
                                  <a:solidFill>
                                    <a:schemeClr val="tx2"/>
                                  </a:solidFill>
                                  <a:latin typeface="Cambria Math" panose="02040503050406030204" pitchFamily="18" charset="0"/>
                                  <a:ea typeface="Cambria Math"/>
                                </a:rPr>
                                <m:t>𝑠</m:t>
                              </m:r>
                            </m:sub>
                          </m:sSub>
                          <m:r>
                            <a:rPr lang="pt-PT" sz="1600" i="1">
                              <a:solidFill>
                                <a:schemeClr val="tx2"/>
                              </a:solidFill>
                              <a:latin typeface="Cambria Math"/>
                              <a:ea typeface="Cambria Math"/>
                            </a:rPr>
                            <m:t>×</m:t>
                          </m:r>
                          <m:r>
                            <a:rPr lang="en-GB" sz="1600" b="0" i="1" smtClean="0">
                              <a:solidFill>
                                <a:schemeClr val="tx2"/>
                              </a:solidFill>
                              <a:latin typeface="Cambria Math" panose="02040503050406030204" pitchFamily="18" charset="0"/>
                              <a:ea typeface="Cambria Math"/>
                            </a:rPr>
                            <m:t> </m:t>
                          </m:r>
                          <m:sSub>
                            <m:sSubPr>
                              <m:ctrlPr>
                                <a:rPr lang="el-GR" sz="1600" b="0" i="1" smtClean="0">
                                  <a:solidFill>
                                    <a:schemeClr val="tx2"/>
                                  </a:solidFill>
                                  <a:latin typeface="Cambria Math" panose="02040503050406030204" pitchFamily="18" charset="0"/>
                                  <a:ea typeface="Cambria Math"/>
                                </a:rPr>
                              </m:ctrlPr>
                            </m:sSubPr>
                            <m:e>
                              <m:r>
                                <m:rPr>
                                  <m:sty m:val="p"/>
                                </m:rPr>
                                <a:rPr lang="el-GR" sz="1600" i="1">
                                  <a:solidFill>
                                    <a:schemeClr val="tx2"/>
                                  </a:solidFill>
                                  <a:latin typeface="Cambria Math" panose="02040503050406030204" pitchFamily="18" charset="0"/>
                                  <a:ea typeface="Cambria Math"/>
                                </a:rPr>
                                <m:t>η</m:t>
                              </m:r>
                            </m:e>
                            <m:sub>
                              <m:r>
                                <a:rPr lang="en-GB" sz="1600" b="0" i="1" smtClean="0">
                                  <a:solidFill>
                                    <a:schemeClr val="tx2"/>
                                  </a:solidFill>
                                  <a:latin typeface="Cambria Math" panose="02040503050406030204" pitchFamily="18" charset="0"/>
                                  <a:ea typeface="Cambria Math"/>
                                </a:rPr>
                                <m:t>𝑑𝑟𝑖𝑣𝑒𝑟</m:t>
                              </m:r>
                            </m:sub>
                          </m:sSub>
                        </m:num>
                        <m:den>
                          <m:sSub>
                            <m:sSubPr>
                              <m:ctrlPr>
                                <a:rPr lang="pt-PT" sz="1600" i="1">
                                  <a:solidFill>
                                    <a:schemeClr val="tx2"/>
                                  </a:solidFill>
                                  <a:latin typeface="Cambria Math" panose="02040503050406030204" pitchFamily="18" charset="0"/>
                                </a:rPr>
                              </m:ctrlPr>
                            </m:sSubPr>
                            <m:e>
                              <m:r>
                                <a:rPr lang="pt-PT" sz="1600" i="1">
                                  <a:solidFill>
                                    <a:schemeClr val="tx2"/>
                                  </a:solidFill>
                                  <a:latin typeface="Cambria Math"/>
                                  <a:ea typeface="Cambria Math"/>
                                </a:rPr>
                                <m:t>𝑃</m:t>
                              </m:r>
                            </m:e>
                            <m:sub>
                              <m:r>
                                <a:rPr lang="pt-PT" sz="1600" i="1">
                                  <a:solidFill>
                                    <a:schemeClr val="tx2"/>
                                  </a:solidFill>
                                  <a:latin typeface="Cambria Math"/>
                                </a:rPr>
                                <m:t>𝑖𝑛</m:t>
                              </m:r>
                            </m:sub>
                          </m:sSub>
                        </m:den>
                      </m:f>
                    </m:oMath>
                  </m:oMathPara>
                </a14:m>
                <a:endParaRPr lang="pt-PT" sz="1600" dirty="0">
                  <a:solidFill>
                    <a:schemeClr val="tx2"/>
                  </a:solidFill>
                </a:endParaRPr>
              </a:p>
            </p:txBody>
          </p:sp>
        </mc:Choice>
        <mc:Fallback>
          <p:sp>
            <p:nvSpPr>
              <p:cNvPr id="10" name="TextBox 15">
                <a:extLst>
                  <a:ext uri="{FF2B5EF4-FFF2-40B4-BE49-F238E27FC236}">
                    <a16:creationId xmlns:a16="http://schemas.microsoft.com/office/drawing/2014/main" id="{5A1571A6-6598-4A37-8F64-6B03853C4775}"/>
                  </a:ext>
                </a:extLst>
              </p:cNvPr>
              <p:cNvSpPr txBox="1">
                <a:spLocks noRot="1" noChangeAspect="1" noMove="1" noResize="1" noEditPoints="1" noAdjustHandles="1" noChangeArrowheads="1" noChangeShapeType="1" noTextEdit="1"/>
              </p:cNvSpPr>
              <p:nvPr/>
            </p:nvSpPr>
            <p:spPr>
              <a:xfrm>
                <a:off x="5242409" y="4769639"/>
                <a:ext cx="3078631" cy="609719"/>
              </a:xfrm>
              <a:prstGeom prst="rect">
                <a:avLst/>
              </a:prstGeom>
              <a:blipFill>
                <a:blip r:embed="rId4"/>
                <a:stretch>
                  <a:fillRect/>
                </a:stretch>
              </a:blipFill>
            </p:spPr>
            <p:txBody>
              <a:bodyPr/>
              <a:lstStyle/>
              <a:p>
                <a:r>
                  <a:rPr lang="pt-PT">
                    <a:noFill/>
                  </a:rPr>
                  <a:t> </a:t>
                </a:r>
              </a:p>
            </p:txBody>
          </p:sp>
        </mc:Fallback>
      </mc:AlternateContent>
      <mc:AlternateContent xmlns:mc="http://schemas.openxmlformats.org/markup-compatibility/2006">
        <mc:Choice xmlns:a14="http://schemas.microsoft.com/office/drawing/2010/main" Requires="a14">
          <p:sp>
            <p:nvSpPr>
              <p:cNvPr id="11" name="TextBox 1">
                <a:extLst>
                  <a:ext uri="{FF2B5EF4-FFF2-40B4-BE49-F238E27FC236}">
                    <a16:creationId xmlns:a16="http://schemas.microsoft.com/office/drawing/2014/main" id="{9F7BC79E-C9A5-457D-AF3B-38DB63924ED9}"/>
                  </a:ext>
                </a:extLst>
              </p:cNvPr>
              <p:cNvSpPr txBox="1"/>
              <p:nvPr/>
            </p:nvSpPr>
            <p:spPr>
              <a:xfrm>
                <a:off x="4806018" y="5743513"/>
                <a:ext cx="3770584" cy="369332"/>
              </a:xfrm>
              <a:prstGeom prst="rect">
                <a:avLst/>
              </a:prstGeom>
              <a:noFill/>
            </p:spPr>
            <p:txBody>
              <a:bodyPr wrap="none" rtlCol="0">
                <a:spAutoFit/>
              </a:bodyPr>
              <a:lstStyle/>
              <a:p>
                <a14:m>
                  <m:oMath xmlns:m="http://schemas.openxmlformats.org/officeDocument/2006/math">
                    <m:r>
                      <m:rPr>
                        <m:sty m:val="p"/>
                      </m:rPr>
                      <a:rPr lang="el-GR" i="1" smtClean="0">
                        <a:solidFill>
                          <a:schemeClr val="tx2"/>
                        </a:solidFill>
                        <a:latin typeface="Cambria Math" panose="02040503050406030204" pitchFamily="18" charset="0"/>
                        <a:ea typeface="Cambria Math"/>
                      </a:rPr>
                      <m:t>η</m:t>
                    </m:r>
                  </m:oMath>
                </a14:m>
                <a:r>
                  <a:rPr lang="en-US" baseline="-25000" dirty="0"/>
                  <a:t>driver </a:t>
                </a:r>
                <a:r>
                  <a:rPr lang="en-US" dirty="0"/>
                  <a:t>- </a:t>
                </a:r>
                <a:r>
                  <a:rPr lang="en-US" sz="1400" dirty="0" err="1"/>
                  <a:t>Rendimento</a:t>
                </a:r>
                <a:r>
                  <a:rPr lang="en-US" sz="1400" dirty="0"/>
                  <a:t> do </a:t>
                </a:r>
                <a:r>
                  <a:rPr lang="en-US" sz="1400" dirty="0" err="1"/>
                  <a:t>balastro</a:t>
                </a:r>
                <a:r>
                  <a:rPr lang="en-US" sz="1400" dirty="0"/>
                  <a:t> </a:t>
                </a:r>
                <a:r>
                  <a:rPr lang="en-US" sz="1400" dirty="0" err="1"/>
                  <a:t>ou</a:t>
                </a:r>
                <a:r>
                  <a:rPr lang="en-US" sz="1400" dirty="0"/>
                  <a:t> do driver</a:t>
                </a:r>
              </a:p>
            </p:txBody>
          </p:sp>
        </mc:Choice>
        <mc:Fallback>
          <p:sp>
            <p:nvSpPr>
              <p:cNvPr id="11" name="TextBox 1">
                <a:extLst>
                  <a:ext uri="{FF2B5EF4-FFF2-40B4-BE49-F238E27FC236}">
                    <a16:creationId xmlns:a16="http://schemas.microsoft.com/office/drawing/2014/main" id="{9F7BC79E-C9A5-457D-AF3B-38DB63924ED9}"/>
                  </a:ext>
                </a:extLst>
              </p:cNvPr>
              <p:cNvSpPr txBox="1">
                <a:spLocks noRot="1" noChangeAspect="1" noMove="1" noResize="1" noEditPoints="1" noAdjustHandles="1" noChangeArrowheads="1" noChangeShapeType="1" noTextEdit="1"/>
              </p:cNvSpPr>
              <p:nvPr/>
            </p:nvSpPr>
            <p:spPr>
              <a:xfrm>
                <a:off x="4806018" y="5743513"/>
                <a:ext cx="3770584" cy="369332"/>
              </a:xfrm>
              <a:prstGeom prst="rect">
                <a:avLst/>
              </a:prstGeom>
              <a:blipFill>
                <a:blip r:embed="rId5"/>
                <a:stretch>
                  <a:fillRect t="-8197" b="-24590"/>
                </a:stretch>
              </a:blipFill>
            </p:spPr>
            <p:txBody>
              <a:bodyPr/>
              <a:lstStyle/>
              <a:p>
                <a:r>
                  <a:rPr lang="pt-PT">
                    <a:noFill/>
                  </a:rPr>
                  <a:t> </a:t>
                </a:r>
              </a:p>
            </p:txBody>
          </p:sp>
        </mc:Fallback>
      </mc:AlternateContent>
    </p:spTree>
    <p:extLst>
      <p:ext uri="{BB962C8B-B14F-4D97-AF65-F5344CB8AC3E}">
        <p14:creationId xmlns:p14="http://schemas.microsoft.com/office/powerpoint/2010/main" val="20809472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p:txBody>
          <a:bodyPr/>
          <a:lstStyle/>
          <a:p>
            <a:r>
              <a:rPr lang="pt-PT" sz="1600" dirty="0"/>
              <a:t>As Luminárias desempenham um papel importante</a:t>
            </a:r>
          </a:p>
          <a:p>
            <a:endParaRPr lang="pt-PT" dirty="0"/>
          </a:p>
        </p:txBody>
      </p:sp>
      <p:sp>
        <p:nvSpPr>
          <p:cNvPr id="6" name="Título 5"/>
          <p:cNvSpPr>
            <a:spLocks noGrp="1"/>
          </p:cNvSpPr>
          <p:nvPr>
            <p:ph type="title"/>
          </p:nvPr>
        </p:nvSpPr>
        <p:spPr/>
        <p:txBody>
          <a:bodyPr/>
          <a:lstStyle/>
          <a:p>
            <a:r>
              <a:rPr lang="pt-PT" dirty="0"/>
              <a:t>6. Sistema completo de iluminação</a:t>
            </a:r>
            <a:br>
              <a:rPr lang="pt-PT" dirty="0"/>
            </a:br>
            <a:r>
              <a:rPr lang="pt-PT" dirty="0"/>
              <a:t>LED + </a:t>
            </a:r>
            <a:r>
              <a:rPr lang="pt-PT" dirty="0" err="1"/>
              <a:t>Luminaire</a:t>
            </a:r>
            <a:r>
              <a:rPr lang="pt-PT" dirty="0"/>
              <a:t> Eficácia </a:t>
            </a:r>
          </a:p>
        </p:txBody>
      </p:sp>
      <p:pic>
        <p:nvPicPr>
          <p:cNvPr id="5" name="Imagem 4">
            <a:extLst>
              <a:ext uri="{FF2B5EF4-FFF2-40B4-BE49-F238E27FC236}">
                <a16:creationId xmlns:a16="http://schemas.microsoft.com/office/drawing/2014/main" id="{0917868C-4CD7-487F-8A29-EE7E167FA068}"/>
              </a:ext>
            </a:extLst>
          </p:cNvPr>
          <p:cNvPicPr>
            <a:picLocks noChangeAspect="1"/>
          </p:cNvPicPr>
          <p:nvPr/>
        </p:nvPicPr>
        <p:blipFill>
          <a:blip r:embed="rId3"/>
          <a:stretch>
            <a:fillRect/>
          </a:stretch>
        </p:blipFill>
        <p:spPr>
          <a:xfrm>
            <a:off x="122959" y="1887086"/>
            <a:ext cx="8563841" cy="4090633"/>
          </a:xfrm>
          <a:prstGeom prst="rect">
            <a:avLst/>
          </a:prstGeom>
        </p:spPr>
      </p:pic>
    </p:spTree>
    <p:extLst>
      <p:ext uri="{BB962C8B-B14F-4D97-AF65-F5344CB8AC3E}">
        <p14:creationId xmlns:p14="http://schemas.microsoft.com/office/powerpoint/2010/main" val="31720202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457200" y="1491450"/>
            <a:ext cx="8427367" cy="3609898"/>
          </a:xfrm>
        </p:spPr>
        <p:txBody>
          <a:bodyPr/>
          <a:lstStyle/>
          <a:p>
            <a:r>
              <a:rPr lang="pt-PT" b="1" u="sng" dirty="0"/>
              <a:t>Lâmpadas de substituição LED</a:t>
            </a:r>
          </a:p>
          <a:p>
            <a:endParaRPr lang="pt-PT" b="1" u="sng" dirty="0"/>
          </a:p>
          <a:p>
            <a:pPr marL="342900" indent="-342900">
              <a:buFont typeface="Arial" panose="020B0604020202020204" pitchFamily="34" charset="0"/>
              <a:buChar char="•"/>
            </a:pPr>
            <a:r>
              <a:rPr lang="pt-PT" dirty="0"/>
              <a:t>Lâmpadas de substituição em Luminárias existentes é uma maneira rápida e fácil de economizar energia.</a:t>
            </a:r>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r>
              <a:rPr lang="pt-PT" dirty="0"/>
              <a:t>Muitas vezes, é possível melhorar a qualidade da luz.</a:t>
            </a:r>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r>
              <a:rPr lang="pt-PT" dirty="0"/>
              <a:t>Período de retorno muitas vezes inferior a dois anos</a:t>
            </a:r>
          </a:p>
        </p:txBody>
      </p:sp>
      <p:sp>
        <p:nvSpPr>
          <p:cNvPr id="6" name="Título 5"/>
          <p:cNvSpPr>
            <a:spLocks noGrp="1"/>
          </p:cNvSpPr>
          <p:nvPr>
            <p:ph type="title"/>
          </p:nvPr>
        </p:nvSpPr>
        <p:spPr/>
        <p:txBody>
          <a:bodyPr/>
          <a:lstStyle/>
          <a:p>
            <a:r>
              <a:rPr lang="pt-PT" dirty="0"/>
              <a:t>7.  Substituição para LED</a:t>
            </a:r>
          </a:p>
        </p:txBody>
      </p:sp>
    </p:spTree>
    <p:extLst>
      <p:ext uri="{BB962C8B-B14F-4D97-AF65-F5344CB8AC3E}">
        <p14:creationId xmlns:p14="http://schemas.microsoft.com/office/powerpoint/2010/main" val="9070564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457200" y="1491450"/>
            <a:ext cx="8427367" cy="3609898"/>
          </a:xfrm>
        </p:spPr>
        <p:txBody>
          <a:bodyPr/>
          <a:lstStyle/>
          <a:p>
            <a:r>
              <a:rPr lang="pt-PT" b="1" u="sng" dirty="0"/>
              <a:t>LED direct retrofit lamps </a:t>
            </a:r>
          </a:p>
        </p:txBody>
      </p:sp>
      <p:sp>
        <p:nvSpPr>
          <p:cNvPr id="6" name="Título 5"/>
          <p:cNvSpPr>
            <a:spLocks noGrp="1"/>
          </p:cNvSpPr>
          <p:nvPr>
            <p:ph type="title"/>
          </p:nvPr>
        </p:nvSpPr>
        <p:spPr/>
        <p:txBody>
          <a:bodyPr/>
          <a:lstStyle/>
          <a:p>
            <a:r>
              <a:rPr lang="pt-PT" dirty="0"/>
              <a:t>7.  Substituição para LED</a:t>
            </a:r>
          </a:p>
        </p:txBody>
      </p:sp>
      <p:pic>
        <p:nvPicPr>
          <p:cNvPr id="5" name="Imagem 4">
            <a:extLst>
              <a:ext uri="{FF2B5EF4-FFF2-40B4-BE49-F238E27FC236}">
                <a16:creationId xmlns:a16="http://schemas.microsoft.com/office/drawing/2014/main" id="{5D32FFC5-EE05-4219-B39F-E6FA7044F874}"/>
              </a:ext>
            </a:extLst>
          </p:cNvPr>
          <p:cNvPicPr>
            <a:picLocks noChangeAspect="1"/>
          </p:cNvPicPr>
          <p:nvPr/>
        </p:nvPicPr>
        <p:blipFill>
          <a:blip r:embed="rId3"/>
          <a:stretch>
            <a:fillRect/>
          </a:stretch>
        </p:blipFill>
        <p:spPr>
          <a:xfrm>
            <a:off x="3850041" y="1929732"/>
            <a:ext cx="1143000" cy="1409700"/>
          </a:xfrm>
          <a:prstGeom prst="rect">
            <a:avLst/>
          </a:prstGeom>
        </p:spPr>
      </p:pic>
      <p:pic>
        <p:nvPicPr>
          <p:cNvPr id="3074" name="Picture 2" descr="Resultado de imagem para LED capsules">
            <a:extLst>
              <a:ext uri="{FF2B5EF4-FFF2-40B4-BE49-F238E27FC236}">
                <a16:creationId xmlns:a16="http://schemas.microsoft.com/office/drawing/2014/main" id="{AD307526-41CD-447C-BB73-5D6AAC9A2A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9931" y="2442510"/>
            <a:ext cx="1503178" cy="150317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Resultado de imagem para LED candle lamp">
            <a:extLst>
              <a:ext uri="{FF2B5EF4-FFF2-40B4-BE49-F238E27FC236}">
                <a16:creationId xmlns:a16="http://schemas.microsoft.com/office/drawing/2014/main" id="{B0EC51CC-51C8-47E9-937B-A4C3687BBEF9}"/>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3867130" y="4928350"/>
            <a:ext cx="1111102" cy="111110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Resultado de imagem para LED tube">
            <a:extLst>
              <a:ext uri="{FF2B5EF4-FFF2-40B4-BE49-F238E27FC236}">
                <a16:creationId xmlns:a16="http://schemas.microsoft.com/office/drawing/2014/main" id="{AC30576E-EB07-4937-9745-E7E01D4A7725}"/>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5674769" y="4244447"/>
            <a:ext cx="1358340" cy="1000644"/>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Resultado de imagem para LED bulb">
            <a:extLst>
              <a:ext uri="{FF2B5EF4-FFF2-40B4-BE49-F238E27FC236}">
                <a16:creationId xmlns:a16="http://schemas.microsoft.com/office/drawing/2014/main" id="{608965F1-BD40-4A83-BD1B-563A273761F4}"/>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2224587" y="2467506"/>
            <a:ext cx="873865" cy="1255436"/>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Resultado de imagem para LED spot par">
            <a:extLst>
              <a:ext uri="{FF2B5EF4-FFF2-40B4-BE49-F238E27FC236}">
                <a16:creationId xmlns:a16="http://schemas.microsoft.com/office/drawing/2014/main" id="{B134DC1B-EF91-459C-BC89-1E939375BC0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42247" y="4075112"/>
            <a:ext cx="1835445" cy="1643272"/>
          </a:xfrm>
          <a:prstGeom prst="rect">
            <a:avLst/>
          </a:prstGeom>
          <a:noFill/>
          <a:extLst>
            <a:ext uri="{909E8E84-426E-40DD-AFC4-6F175D3DCCD1}">
              <a14:hiddenFill xmlns:a14="http://schemas.microsoft.com/office/drawing/2010/main">
                <a:solidFill>
                  <a:srgbClr val="FFFFFF"/>
                </a:solidFill>
              </a14:hiddenFill>
            </a:ext>
          </a:extLst>
        </p:spPr>
      </p:pic>
      <p:sp>
        <p:nvSpPr>
          <p:cNvPr id="10" name="Oval 9">
            <a:extLst>
              <a:ext uri="{FF2B5EF4-FFF2-40B4-BE49-F238E27FC236}">
                <a16:creationId xmlns:a16="http://schemas.microsoft.com/office/drawing/2014/main" id="{132CE138-60DE-4243-932D-08E41DBAC1FE}"/>
              </a:ext>
            </a:extLst>
          </p:cNvPr>
          <p:cNvSpPr/>
          <p:nvPr/>
        </p:nvSpPr>
        <p:spPr>
          <a:xfrm>
            <a:off x="3711935" y="3420953"/>
            <a:ext cx="1307467" cy="1159850"/>
          </a:xfrm>
          <a:prstGeom prst="ellipse">
            <a:avLst/>
          </a:prstGeom>
          <a:solidFill>
            <a:srgbClr val="187E91"/>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pt-PT" sz="1200" dirty="0"/>
              <a:t>Tipos de Lâmpadas LED</a:t>
            </a:r>
          </a:p>
        </p:txBody>
      </p:sp>
      <p:sp>
        <p:nvSpPr>
          <p:cNvPr id="12" name="Bolha de Discurso: Retângulo 11">
            <a:extLst>
              <a:ext uri="{FF2B5EF4-FFF2-40B4-BE49-F238E27FC236}">
                <a16:creationId xmlns:a16="http://schemas.microsoft.com/office/drawing/2014/main" id="{4B73B451-D84C-41F1-890E-7DF31D422359}"/>
              </a:ext>
            </a:extLst>
          </p:cNvPr>
          <p:cNvSpPr/>
          <p:nvPr/>
        </p:nvSpPr>
        <p:spPr>
          <a:xfrm>
            <a:off x="537883" y="2804673"/>
            <a:ext cx="1383479" cy="902874"/>
          </a:xfrm>
          <a:prstGeom prst="wedgeRectCallout">
            <a:avLst>
              <a:gd name="adj1" fmla="val 74841"/>
              <a:gd name="adj2" fmla="val 2535"/>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pt-PT" sz="1400" b="1" dirty="0" err="1"/>
              <a:t>LEDbulb</a:t>
            </a:r>
            <a:r>
              <a:rPr lang="pt-PT" sz="1400" dirty="0"/>
              <a:t> </a:t>
            </a:r>
            <a:br>
              <a:rPr lang="pt-PT" sz="1400" dirty="0"/>
            </a:br>
            <a:r>
              <a:rPr lang="pt-PT" sz="1400" dirty="0"/>
              <a:t>Distribui a luz em todas as direções</a:t>
            </a:r>
          </a:p>
        </p:txBody>
      </p:sp>
      <p:sp>
        <p:nvSpPr>
          <p:cNvPr id="19" name="Bolha de Discurso: Retângulo 18">
            <a:extLst>
              <a:ext uri="{FF2B5EF4-FFF2-40B4-BE49-F238E27FC236}">
                <a16:creationId xmlns:a16="http://schemas.microsoft.com/office/drawing/2014/main" id="{5174639E-D502-4D39-A8C2-65D69031A29B}"/>
              </a:ext>
            </a:extLst>
          </p:cNvPr>
          <p:cNvSpPr/>
          <p:nvPr/>
        </p:nvSpPr>
        <p:spPr>
          <a:xfrm>
            <a:off x="561069" y="4476913"/>
            <a:ext cx="1383479" cy="902874"/>
          </a:xfrm>
          <a:prstGeom prst="wedgeRectCallout">
            <a:avLst>
              <a:gd name="adj1" fmla="val 77147"/>
              <a:gd name="adj2" fmla="val 34331"/>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pt-PT" sz="1400" b="1" dirty="0" err="1"/>
              <a:t>LEDspot</a:t>
            </a:r>
            <a:r>
              <a:rPr lang="pt-PT" sz="1400" b="1" dirty="0"/>
              <a:t> PAR</a:t>
            </a:r>
            <a:r>
              <a:rPr lang="pt-PT" sz="1400" dirty="0"/>
              <a:t> </a:t>
            </a:r>
            <a:br>
              <a:rPr lang="pt-PT" sz="1400" dirty="0"/>
            </a:br>
            <a:r>
              <a:rPr lang="pt-PT" sz="1400" dirty="0"/>
              <a:t>distribui a luz a um ponto preciso</a:t>
            </a:r>
          </a:p>
        </p:txBody>
      </p:sp>
      <p:sp>
        <p:nvSpPr>
          <p:cNvPr id="20" name="Bolha de Discurso: Retângulo 19">
            <a:extLst>
              <a:ext uri="{FF2B5EF4-FFF2-40B4-BE49-F238E27FC236}">
                <a16:creationId xmlns:a16="http://schemas.microsoft.com/office/drawing/2014/main" id="{54E6F0AC-5C5F-4B3F-8E71-F57C548BF86F}"/>
              </a:ext>
            </a:extLst>
          </p:cNvPr>
          <p:cNvSpPr/>
          <p:nvPr/>
        </p:nvSpPr>
        <p:spPr>
          <a:xfrm>
            <a:off x="5262663" y="1424226"/>
            <a:ext cx="1383479" cy="902874"/>
          </a:xfrm>
          <a:prstGeom prst="wedgeRectCallout">
            <a:avLst>
              <a:gd name="adj1" fmla="val -74255"/>
              <a:gd name="adj2" fmla="val 41397"/>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pt-PT" sz="1400" b="1" dirty="0" err="1"/>
              <a:t>LEDspot</a:t>
            </a:r>
            <a:r>
              <a:rPr lang="pt-PT" sz="1400" dirty="0"/>
              <a:t> </a:t>
            </a:r>
            <a:br>
              <a:rPr lang="pt-PT" sz="1400" dirty="0"/>
            </a:br>
            <a:r>
              <a:rPr lang="pt-PT" sz="1400" dirty="0"/>
              <a:t>distribui luz num ponto preciso</a:t>
            </a:r>
          </a:p>
        </p:txBody>
      </p:sp>
      <p:sp>
        <p:nvSpPr>
          <p:cNvPr id="21" name="Bolha de Discurso: Retângulo 20">
            <a:extLst>
              <a:ext uri="{FF2B5EF4-FFF2-40B4-BE49-F238E27FC236}">
                <a16:creationId xmlns:a16="http://schemas.microsoft.com/office/drawing/2014/main" id="{ADC5E344-D4D4-4481-80CF-93ECA387435B}"/>
              </a:ext>
            </a:extLst>
          </p:cNvPr>
          <p:cNvSpPr/>
          <p:nvPr/>
        </p:nvSpPr>
        <p:spPr>
          <a:xfrm>
            <a:off x="7033109" y="2467505"/>
            <a:ext cx="1590683" cy="1099529"/>
          </a:xfrm>
          <a:prstGeom prst="wedgeRectCallout">
            <a:avLst>
              <a:gd name="adj1" fmla="val -74255"/>
              <a:gd name="adj2" fmla="val 30798"/>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pt-PT" sz="1400" b="1" dirty="0" err="1"/>
              <a:t>LEDcapsules</a:t>
            </a:r>
            <a:r>
              <a:rPr lang="pt-PT" sz="1400" dirty="0"/>
              <a:t> </a:t>
            </a:r>
            <a:br>
              <a:rPr lang="pt-PT" sz="1400" dirty="0"/>
            </a:br>
            <a:r>
              <a:rPr lang="pt-PT" sz="1400" dirty="0"/>
              <a:t>emite uma luz de brilho intenso em todas as </a:t>
            </a:r>
            <a:r>
              <a:rPr lang="pt-PT" sz="1400" dirty="0" err="1"/>
              <a:t>direcções</a:t>
            </a:r>
            <a:endParaRPr lang="pt-PT" sz="1400" dirty="0"/>
          </a:p>
        </p:txBody>
      </p:sp>
      <p:sp>
        <p:nvSpPr>
          <p:cNvPr id="22" name="Bolha de Discurso: Retângulo 21">
            <a:extLst>
              <a:ext uri="{FF2B5EF4-FFF2-40B4-BE49-F238E27FC236}">
                <a16:creationId xmlns:a16="http://schemas.microsoft.com/office/drawing/2014/main" id="{7DA5D0C7-E636-4343-9261-24F8D1CFE517}"/>
              </a:ext>
            </a:extLst>
          </p:cNvPr>
          <p:cNvSpPr/>
          <p:nvPr/>
        </p:nvSpPr>
        <p:spPr>
          <a:xfrm>
            <a:off x="7240314" y="4184071"/>
            <a:ext cx="1383479" cy="902874"/>
          </a:xfrm>
          <a:prstGeom prst="wedgeRectCallout">
            <a:avLst>
              <a:gd name="adj1" fmla="val -69644"/>
              <a:gd name="adj2" fmla="val 3713"/>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pt-PT" sz="1400" b="1" dirty="0" err="1"/>
              <a:t>LEDtube</a:t>
            </a:r>
            <a:r>
              <a:rPr lang="pt-PT" sz="1400" dirty="0"/>
              <a:t> </a:t>
            </a:r>
            <a:br>
              <a:rPr lang="pt-PT" sz="1400" dirty="0"/>
            </a:br>
            <a:r>
              <a:rPr lang="pt-PT" sz="1400" dirty="0"/>
              <a:t>distribui a luz de forma suave</a:t>
            </a:r>
          </a:p>
        </p:txBody>
      </p:sp>
      <p:sp>
        <p:nvSpPr>
          <p:cNvPr id="23" name="Bolha de Discurso: Retângulo 22">
            <a:extLst>
              <a:ext uri="{FF2B5EF4-FFF2-40B4-BE49-F238E27FC236}">
                <a16:creationId xmlns:a16="http://schemas.microsoft.com/office/drawing/2014/main" id="{05D84D5C-670B-4ED1-BE80-5136B9C80AFA}"/>
              </a:ext>
            </a:extLst>
          </p:cNvPr>
          <p:cNvSpPr/>
          <p:nvPr/>
        </p:nvSpPr>
        <p:spPr>
          <a:xfrm>
            <a:off x="5041668" y="5400107"/>
            <a:ext cx="1383479" cy="902874"/>
          </a:xfrm>
          <a:prstGeom prst="wedgeRectCallout">
            <a:avLst>
              <a:gd name="adj1" fmla="val -76561"/>
              <a:gd name="adj2" fmla="val -11597"/>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pt-PT" sz="1400" b="1" dirty="0" err="1"/>
              <a:t>LEDcandle</a:t>
            </a:r>
            <a:r>
              <a:rPr lang="pt-PT" sz="1400" dirty="0"/>
              <a:t> </a:t>
            </a:r>
            <a:br>
              <a:rPr lang="pt-PT" sz="1400" dirty="0"/>
            </a:br>
            <a:r>
              <a:rPr lang="pt-PT" sz="1400" dirty="0"/>
              <a:t>distribui  luz com brilho suave</a:t>
            </a:r>
          </a:p>
        </p:txBody>
      </p:sp>
      <p:cxnSp>
        <p:nvCxnSpPr>
          <p:cNvPr id="14" name="Conexão reta unidirecional 13">
            <a:extLst>
              <a:ext uri="{FF2B5EF4-FFF2-40B4-BE49-F238E27FC236}">
                <a16:creationId xmlns:a16="http://schemas.microsoft.com/office/drawing/2014/main" id="{CD4A3F4E-D5BD-442F-896E-677255DAAF71}"/>
              </a:ext>
            </a:extLst>
          </p:cNvPr>
          <p:cNvCxnSpPr>
            <a:cxnSpLocks/>
            <a:stCxn id="10" idx="3"/>
          </p:cNvCxnSpPr>
          <p:nvPr/>
        </p:nvCxnSpPr>
        <p:spPr>
          <a:xfrm flipH="1">
            <a:off x="3098453" y="4410947"/>
            <a:ext cx="804956" cy="416234"/>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26" name="Conexão reta unidirecional 25">
            <a:extLst>
              <a:ext uri="{FF2B5EF4-FFF2-40B4-BE49-F238E27FC236}">
                <a16:creationId xmlns:a16="http://schemas.microsoft.com/office/drawing/2014/main" id="{808D1E54-135F-4DA7-92A8-4F49F32DB430}"/>
              </a:ext>
            </a:extLst>
          </p:cNvPr>
          <p:cNvCxnSpPr>
            <a:cxnSpLocks/>
            <a:endCxn id="3076" idx="0"/>
          </p:cNvCxnSpPr>
          <p:nvPr/>
        </p:nvCxnSpPr>
        <p:spPr>
          <a:xfrm flipH="1">
            <a:off x="4422681" y="4560327"/>
            <a:ext cx="8536" cy="368023"/>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29" name="Conexão reta unidirecional 28">
            <a:extLst>
              <a:ext uri="{FF2B5EF4-FFF2-40B4-BE49-F238E27FC236}">
                <a16:creationId xmlns:a16="http://schemas.microsoft.com/office/drawing/2014/main" id="{9459ACC5-062B-493A-ADD3-04AB71547168}"/>
              </a:ext>
            </a:extLst>
          </p:cNvPr>
          <p:cNvCxnSpPr>
            <a:cxnSpLocks/>
            <a:stCxn id="10" idx="0"/>
          </p:cNvCxnSpPr>
          <p:nvPr/>
        </p:nvCxnSpPr>
        <p:spPr>
          <a:xfrm flipV="1">
            <a:off x="4365669" y="3030119"/>
            <a:ext cx="65548" cy="390834"/>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31" name="Conexão reta unidirecional 30">
            <a:extLst>
              <a:ext uri="{FF2B5EF4-FFF2-40B4-BE49-F238E27FC236}">
                <a16:creationId xmlns:a16="http://schemas.microsoft.com/office/drawing/2014/main" id="{FEF3E9D1-F121-49F9-BD3D-3086E99B20C6}"/>
              </a:ext>
            </a:extLst>
          </p:cNvPr>
          <p:cNvCxnSpPr>
            <a:cxnSpLocks/>
            <a:stCxn id="10" idx="1"/>
            <a:endCxn id="3080" idx="3"/>
          </p:cNvCxnSpPr>
          <p:nvPr/>
        </p:nvCxnSpPr>
        <p:spPr>
          <a:xfrm flipH="1" flipV="1">
            <a:off x="3098452" y="3095224"/>
            <a:ext cx="804957" cy="495585"/>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34" name="Conexão reta unidirecional 33">
            <a:extLst>
              <a:ext uri="{FF2B5EF4-FFF2-40B4-BE49-F238E27FC236}">
                <a16:creationId xmlns:a16="http://schemas.microsoft.com/office/drawing/2014/main" id="{8873BE91-A5A8-4A70-B6F7-96DD07A7D5FA}"/>
              </a:ext>
            </a:extLst>
          </p:cNvPr>
          <p:cNvCxnSpPr>
            <a:cxnSpLocks/>
          </p:cNvCxnSpPr>
          <p:nvPr/>
        </p:nvCxnSpPr>
        <p:spPr>
          <a:xfrm flipV="1">
            <a:off x="4993041" y="3502475"/>
            <a:ext cx="961361" cy="314031"/>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37" name="Conexão reta unidirecional 36">
            <a:extLst>
              <a:ext uri="{FF2B5EF4-FFF2-40B4-BE49-F238E27FC236}">
                <a16:creationId xmlns:a16="http://schemas.microsoft.com/office/drawing/2014/main" id="{32E3282B-D8B9-4AF4-B332-1FDF2D61A795}"/>
              </a:ext>
            </a:extLst>
          </p:cNvPr>
          <p:cNvCxnSpPr>
            <a:cxnSpLocks/>
            <a:endCxn id="3078" idx="1"/>
          </p:cNvCxnSpPr>
          <p:nvPr/>
        </p:nvCxnSpPr>
        <p:spPr>
          <a:xfrm>
            <a:off x="4929594" y="4289911"/>
            <a:ext cx="745175" cy="454858"/>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6384173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457200" y="1491450"/>
            <a:ext cx="8427367" cy="4895702"/>
          </a:xfrm>
        </p:spPr>
        <p:txBody>
          <a:bodyPr>
            <a:normAutofit/>
          </a:bodyPr>
          <a:lstStyle/>
          <a:p>
            <a:r>
              <a:rPr lang="pt-PT" dirty="0"/>
              <a:t>Ao fazer essa adaptação, vários </a:t>
            </a:r>
            <a:r>
              <a:rPr lang="pt-PT" dirty="0" err="1"/>
              <a:t>aspectos</a:t>
            </a:r>
            <a:r>
              <a:rPr lang="pt-PT" dirty="0"/>
              <a:t> devem ser levados em consideração, por exemplo, ao substituir uma lâmpada fluorescente T8 por um LED T8 </a:t>
            </a:r>
            <a:r>
              <a:rPr lang="en-US" dirty="0"/>
              <a:t>:</a:t>
            </a:r>
          </a:p>
          <a:p>
            <a:pPr marL="900900" lvl="1" indent="-342900">
              <a:buFont typeface="Arial" panose="020B0604020202020204" pitchFamily="34" charset="0"/>
              <a:buChar char="•"/>
            </a:pPr>
            <a:r>
              <a:rPr lang="pt-PT" dirty="0"/>
              <a:t>A nova lâmpada LED T8 é adequada para a luminária que foi desenvolvida para refletir uma fotometria especificada de uma lâmpada tubular fluorescente T8?</a:t>
            </a:r>
          </a:p>
          <a:p>
            <a:pPr marL="900900" lvl="1" indent="-342900">
              <a:buFont typeface="Arial" panose="020B0604020202020204" pitchFamily="34" charset="0"/>
              <a:buChar char="•"/>
            </a:pPr>
            <a:r>
              <a:rPr lang="pt-PT" dirty="0"/>
              <a:t>O novo LED T8 tem boa dissipação de calor?</a:t>
            </a:r>
          </a:p>
          <a:p>
            <a:pPr marL="900900" lvl="1" indent="-342900">
              <a:buFont typeface="Arial" panose="020B0604020202020204" pitchFamily="34" charset="0"/>
              <a:buChar char="•"/>
            </a:pPr>
            <a:r>
              <a:rPr lang="pt-PT" dirty="0"/>
              <a:t>O ângulo do feixe da luz LED afetará a uniformidade da luz na sala?</a:t>
            </a:r>
          </a:p>
          <a:p>
            <a:pPr marL="900900" lvl="1" indent="-342900">
              <a:buFont typeface="Arial" panose="020B0604020202020204" pitchFamily="34" charset="0"/>
              <a:buChar char="•"/>
            </a:pPr>
            <a:r>
              <a:rPr lang="pt-PT" dirty="0"/>
              <a:t>Quantos </a:t>
            </a:r>
            <a:r>
              <a:rPr lang="pt-PT" dirty="0" err="1"/>
              <a:t>lúmens</a:t>
            </a:r>
            <a:r>
              <a:rPr lang="pt-PT" dirty="0"/>
              <a:t> tem? É necessário instalar mais Luminárias para entregar os mesmos </a:t>
            </a:r>
            <a:r>
              <a:rPr lang="pt-PT" dirty="0" err="1"/>
              <a:t>lúmens</a:t>
            </a:r>
            <a:r>
              <a:rPr lang="pt-PT" dirty="0"/>
              <a:t> do que antes?</a:t>
            </a:r>
          </a:p>
          <a:p>
            <a:pPr marL="900900" lvl="1" indent="-342900">
              <a:buFont typeface="Arial" panose="020B0604020202020204" pitchFamily="34" charset="0"/>
              <a:buChar char="•"/>
            </a:pPr>
            <a:endParaRPr lang="pt-PT" dirty="0"/>
          </a:p>
          <a:p>
            <a:pPr marL="342900" indent="-342900">
              <a:buFont typeface="Arial" panose="020B0604020202020204" pitchFamily="34" charset="0"/>
              <a:buChar char="•"/>
            </a:pPr>
            <a:r>
              <a:rPr lang="en-US" dirty="0"/>
              <a:t>T8 florescent lamp of 36W (1200mm) =&gt; 3350 </a:t>
            </a:r>
            <a:r>
              <a:rPr lang="en-US" dirty="0" err="1"/>
              <a:t>lm</a:t>
            </a:r>
            <a:r>
              <a:rPr lang="en-US" dirty="0"/>
              <a:t> (93lm/W)</a:t>
            </a:r>
          </a:p>
          <a:p>
            <a:pPr marL="342900" indent="-342900">
              <a:buFont typeface="Arial" panose="020B0604020202020204" pitchFamily="34" charset="0"/>
              <a:buChar char="•"/>
            </a:pPr>
            <a:r>
              <a:rPr lang="en-US" dirty="0"/>
              <a:t>T8 LED lamp of 16W (1200mm) =&gt; 1920 lm (120lm/W)</a:t>
            </a:r>
          </a:p>
        </p:txBody>
      </p:sp>
      <p:sp>
        <p:nvSpPr>
          <p:cNvPr id="6" name="Título 5"/>
          <p:cNvSpPr>
            <a:spLocks noGrp="1"/>
          </p:cNvSpPr>
          <p:nvPr>
            <p:ph type="title"/>
          </p:nvPr>
        </p:nvSpPr>
        <p:spPr/>
        <p:txBody>
          <a:bodyPr/>
          <a:lstStyle/>
          <a:p>
            <a:r>
              <a:rPr lang="pt-PT" dirty="0"/>
              <a:t>7.  Substituição para LED</a:t>
            </a:r>
          </a:p>
        </p:txBody>
      </p:sp>
    </p:spTree>
    <p:extLst>
      <p:ext uri="{BB962C8B-B14F-4D97-AF65-F5344CB8AC3E}">
        <p14:creationId xmlns:p14="http://schemas.microsoft.com/office/powerpoint/2010/main" val="14517627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457200" y="1491450"/>
            <a:ext cx="8427367" cy="4895702"/>
          </a:xfrm>
        </p:spPr>
        <p:txBody>
          <a:bodyPr>
            <a:normAutofit/>
          </a:bodyPr>
          <a:lstStyle/>
          <a:p>
            <a:pPr marL="342900" indent="-342900">
              <a:buFont typeface="Arial" panose="020B0604020202020204" pitchFamily="34" charset="0"/>
              <a:buChar char="•"/>
            </a:pPr>
            <a:r>
              <a:rPr lang="pt-PT" dirty="0"/>
              <a:t>Em comparação com o fluxo do tubo fluorescente, o tubo de </a:t>
            </a:r>
            <a:r>
              <a:rPr lang="pt-PT" dirty="0" err="1"/>
              <a:t>retrofit</a:t>
            </a:r>
            <a:r>
              <a:rPr lang="pt-PT" dirty="0"/>
              <a:t> LED tipicamente apenas emite 50-60% com uma irradiação num ângulo de feixe menor, como 135-160 ° onde o tubo fluorescente irradia em 360 °.</a:t>
            </a:r>
          </a:p>
          <a:p>
            <a:pPr marL="342900" indent="-342900">
              <a:buFont typeface="Arial" panose="020B0604020202020204" pitchFamily="34" charset="0"/>
              <a:buChar char="•"/>
            </a:pPr>
            <a:r>
              <a:rPr lang="pt-PT" dirty="0"/>
              <a:t>Dependendo da luminária, da geometria de instalação e da aplicação, o ângulo de feixe menor do tubo de LED normalmente compensa o menor fluxo direto debaixo da luminária com o fornecimento da quantidade de iluminação necessária. Mas o cálculo da luz original não é mais aplicável, já que a geometria da luminária e o refletor fornecem apenas uma boa distribuição de luz e reflexão na sala quando o tubo fluorescente é usado.</a:t>
            </a:r>
          </a:p>
          <a:p>
            <a:pPr marL="342900" indent="-342900">
              <a:buFont typeface="Arial" panose="020B0604020202020204" pitchFamily="34" charset="0"/>
              <a:buChar char="•"/>
            </a:pPr>
            <a:r>
              <a:rPr lang="pt-PT" dirty="0"/>
              <a:t>A solução de substituição LED pode não ser aceitável, pois o cliente pode experimentar zonas escuras na sala com pouca iluminação.</a:t>
            </a:r>
          </a:p>
        </p:txBody>
      </p:sp>
      <p:sp>
        <p:nvSpPr>
          <p:cNvPr id="6" name="Título 5"/>
          <p:cNvSpPr>
            <a:spLocks noGrp="1"/>
          </p:cNvSpPr>
          <p:nvPr>
            <p:ph type="title"/>
          </p:nvPr>
        </p:nvSpPr>
        <p:spPr/>
        <p:txBody>
          <a:bodyPr/>
          <a:lstStyle/>
          <a:p>
            <a:r>
              <a:rPr lang="pt-PT" dirty="0"/>
              <a:t>7.  Substituição para LED</a:t>
            </a:r>
          </a:p>
        </p:txBody>
      </p:sp>
    </p:spTree>
    <p:extLst>
      <p:ext uri="{BB962C8B-B14F-4D97-AF65-F5344CB8AC3E}">
        <p14:creationId xmlns:p14="http://schemas.microsoft.com/office/powerpoint/2010/main" val="13419661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1065115" y="1566748"/>
            <a:ext cx="2701342" cy="421571"/>
          </a:xfrm>
        </p:spPr>
        <p:txBody>
          <a:bodyPr>
            <a:normAutofit fontScale="92500"/>
          </a:bodyPr>
          <a:lstStyle/>
          <a:p>
            <a:r>
              <a:rPr lang="pt-PT" sz="1600" b="1" u="sng" dirty="0"/>
              <a:t>lâmpada convencional LED</a:t>
            </a:r>
          </a:p>
        </p:txBody>
      </p:sp>
      <p:sp>
        <p:nvSpPr>
          <p:cNvPr id="6" name="Título 5"/>
          <p:cNvSpPr>
            <a:spLocks noGrp="1"/>
          </p:cNvSpPr>
          <p:nvPr>
            <p:ph type="title"/>
          </p:nvPr>
        </p:nvSpPr>
        <p:spPr/>
        <p:txBody>
          <a:bodyPr/>
          <a:lstStyle/>
          <a:p>
            <a:r>
              <a:rPr lang="pt-PT" dirty="0"/>
              <a:t>7.  Substituição para LED</a:t>
            </a:r>
          </a:p>
        </p:txBody>
      </p:sp>
      <p:pic>
        <p:nvPicPr>
          <p:cNvPr id="4" name="Picture 8" descr="Resultado de imagem para LED bulb">
            <a:extLst>
              <a:ext uri="{FF2B5EF4-FFF2-40B4-BE49-F238E27FC236}">
                <a16:creationId xmlns:a16="http://schemas.microsoft.com/office/drawing/2014/main" id="{F1645F00-9179-450A-91D7-924919C7F275}"/>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91250" y="1360601"/>
            <a:ext cx="873865" cy="1255436"/>
          </a:xfrm>
          <a:prstGeom prst="rect">
            <a:avLst/>
          </a:prstGeom>
          <a:noFill/>
          <a:extLst>
            <a:ext uri="{909E8E84-426E-40DD-AFC4-6F175D3DCCD1}">
              <a14:hiddenFill xmlns:a14="http://schemas.microsoft.com/office/drawing/2010/main">
                <a:solidFill>
                  <a:srgbClr val="FFFFFF"/>
                </a:solidFill>
              </a14:hiddenFill>
            </a:ext>
          </a:extLst>
        </p:spPr>
      </p:pic>
      <p:sp>
        <p:nvSpPr>
          <p:cNvPr id="2" name="CaixaDeTexto 1">
            <a:extLst>
              <a:ext uri="{FF2B5EF4-FFF2-40B4-BE49-F238E27FC236}">
                <a16:creationId xmlns:a16="http://schemas.microsoft.com/office/drawing/2014/main" id="{7ADD7E9E-0E24-477A-ACFE-04CD12F2B6FA}"/>
              </a:ext>
            </a:extLst>
          </p:cNvPr>
          <p:cNvSpPr txBox="1"/>
          <p:nvPr/>
        </p:nvSpPr>
        <p:spPr>
          <a:xfrm>
            <a:off x="1263316" y="1988319"/>
            <a:ext cx="6509084" cy="2308324"/>
          </a:xfrm>
          <a:prstGeom prst="rect">
            <a:avLst/>
          </a:prstGeom>
          <a:noFill/>
        </p:spPr>
        <p:txBody>
          <a:bodyPr wrap="square" rtlCol="0">
            <a:spAutoFit/>
          </a:bodyPr>
          <a:lstStyle/>
          <a:p>
            <a:pPr marL="285750" indent="-285750">
              <a:buFont typeface="Arial" panose="020B0604020202020204" pitchFamily="34" charset="0"/>
              <a:buChar char="•"/>
            </a:pPr>
            <a:r>
              <a:rPr lang="pt-PT" sz="1600" dirty="0"/>
              <a:t>As lâmpadas LED são o tipo mais popular vendido na Europa e apresentam grandes oportunidades de poupança energética.</a:t>
            </a:r>
          </a:p>
          <a:p>
            <a:pPr marL="285750" indent="-285750">
              <a:buFont typeface="Arial" panose="020B0604020202020204" pitchFamily="34" charset="0"/>
              <a:buChar char="•"/>
            </a:pPr>
            <a:r>
              <a:rPr lang="pt-PT" sz="1600" dirty="0"/>
              <a:t>A sua longa vida e a sua poupança de energia </a:t>
            </a:r>
            <a:br>
              <a:rPr lang="pt-PT" sz="1600" dirty="0"/>
            </a:br>
            <a:r>
              <a:rPr lang="pt-PT" sz="1600" dirty="0"/>
              <a:t>tornam-se uma proposta muito atraente para os</a:t>
            </a:r>
            <a:br>
              <a:rPr lang="pt-PT" sz="1600" dirty="0"/>
            </a:br>
            <a:r>
              <a:rPr lang="pt-PT" sz="1600" dirty="0"/>
              <a:t>clientes domésticos e comerciais.</a:t>
            </a:r>
          </a:p>
          <a:p>
            <a:pPr marL="285750" indent="-285750">
              <a:buFont typeface="Arial" panose="020B0604020202020204" pitchFamily="34" charset="0"/>
              <a:buChar char="•"/>
            </a:pPr>
            <a:r>
              <a:rPr lang="pt-PT" sz="1600" dirty="0"/>
              <a:t>Estes são usados ​​principalmente em abajures,</a:t>
            </a:r>
            <a:br>
              <a:rPr lang="pt-PT" sz="1600" dirty="0"/>
            </a:br>
            <a:r>
              <a:rPr lang="pt-PT" sz="1600" dirty="0"/>
              <a:t>lâmpadas de mesa e Luminárias independentes.</a:t>
            </a:r>
            <a:br>
              <a:rPr lang="pt-PT" sz="1600" dirty="0"/>
            </a:br>
            <a:r>
              <a:rPr lang="pt-PT" sz="1600" dirty="0"/>
              <a:t>As regulações LED de escurecimento e </a:t>
            </a:r>
            <a:br>
              <a:rPr lang="pt-PT" sz="1600" dirty="0"/>
            </a:br>
            <a:r>
              <a:rPr lang="pt-PT" sz="1600" dirty="0"/>
              <a:t>não-escurecimento estão disponíveis</a:t>
            </a:r>
          </a:p>
        </p:txBody>
      </p:sp>
      <p:pic>
        <p:nvPicPr>
          <p:cNvPr id="4100" name="Picture 4" descr="Imagem relacionada">
            <a:extLst>
              <a:ext uri="{FF2B5EF4-FFF2-40B4-BE49-F238E27FC236}">
                <a16:creationId xmlns:a16="http://schemas.microsoft.com/office/drawing/2014/main" id="{9789561D-C61D-48A1-8B12-A465F49C55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86267" y="2547617"/>
            <a:ext cx="2966483" cy="181449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Tabela 2">
            <a:extLst>
              <a:ext uri="{FF2B5EF4-FFF2-40B4-BE49-F238E27FC236}">
                <a16:creationId xmlns:a16="http://schemas.microsoft.com/office/drawing/2014/main" id="{7BB6BEAB-F2B2-44E8-9235-8216F44B1F5E}"/>
              </a:ext>
            </a:extLst>
          </p:cNvPr>
          <p:cNvGraphicFramePr>
            <a:graphicFrameLocks noGrp="1"/>
          </p:cNvGraphicFramePr>
          <p:nvPr>
            <p:extLst>
              <p:ext uri="{D42A27DB-BD31-4B8C-83A1-F6EECF244321}">
                <p14:modId xmlns:p14="http://schemas.microsoft.com/office/powerpoint/2010/main" val="4110032547"/>
              </p:ext>
            </p:extLst>
          </p:nvPr>
        </p:nvGraphicFramePr>
        <p:xfrm>
          <a:off x="1263316" y="4501148"/>
          <a:ext cx="6096000" cy="1844040"/>
        </p:xfrm>
        <a:graphic>
          <a:graphicData uri="http://schemas.openxmlformats.org/drawingml/2006/table">
            <a:tbl>
              <a:tblPr firstRow="1" bandRow="1">
                <a:tableStyleId>{073A0DAA-6AF3-43AB-8588-CEC1D06C72B9}</a:tableStyleId>
              </a:tblPr>
              <a:tblGrid>
                <a:gridCol w="1524000">
                  <a:extLst>
                    <a:ext uri="{9D8B030D-6E8A-4147-A177-3AD203B41FA5}">
                      <a16:colId xmlns:a16="http://schemas.microsoft.com/office/drawing/2014/main" val="41194263"/>
                    </a:ext>
                  </a:extLst>
                </a:gridCol>
                <a:gridCol w="1524000">
                  <a:extLst>
                    <a:ext uri="{9D8B030D-6E8A-4147-A177-3AD203B41FA5}">
                      <a16:colId xmlns:a16="http://schemas.microsoft.com/office/drawing/2014/main" val="3994141139"/>
                    </a:ext>
                  </a:extLst>
                </a:gridCol>
                <a:gridCol w="1524000">
                  <a:extLst>
                    <a:ext uri="{9D8B030D-6E8A-4147-A177-3AD203B41FA5}">
                      <a16:colId xmlns:a16="http://schemas.microsoft.com/office/drawing/2014/main" val="373734938"/>
                    </a:ext>
                  </a:extLst>
                </a:gridCol>
                <a:gridCol w="1524000">
                  <a:extLst>
                    <a:ext uri="{9D8B030D-6E8A-4147-A177-3AD203B41FA5}">
                      <a16:colId xmlns:a16="http://schemas.microsoft.com/office/drawing/2014/main" val="1779945568"/>
                    </a:ext>
                  </a:extLst>
                </a:gridCol>
              </a:tblGrid>
              <a:tr h="370840">
                <a:tc>
                  <a:txBody>
                    <a:bodyPr/>
                    <a:lstStyle/>
                    <a:p>
                      <a:pPr algn="ctr"/>
                      <a:r>
                        <a:rPr lang="pt-PT" sz="1400" dirty="0"/>
                        <a:t>Watts</a:t>
                      </a:r>
                    </a:p>
                  </a:txBody>
                  <a:tcPr anchor="ctr"/>
                </a:tc>
                <a:tc>
                  <a:txBody>
                    <a:bodyPr/>
                    <a:lstStyle/>
                    <a:p>
                      <a:pPr algn="ctr"/>
                      <a:r>
                        <a:rPr lang="pt-PT" sz="1400" dirty="0"/>
                        <a:t>Equivalência nas incandescentes</a:t>
                      </a:r>
                    </a:p>
                  </a:txBody>
                  <a:tcPr anchor="ctr"/>
                </a:tc>
                <a:tc>
                  <a:txBody>
                    <a:bodyPr/>
                    <a:lstStyle/>
                    <a:p>
                      <a:pPr algn="ctr"/>
                      <a:r>
                        <a:rPr lang="pt-PT" sz="1400" dirty="0"/>
                        <a:t>Luz de saída (lumens)</a:t>
                      </a:r>
                    </a:p>
                  </a:txBody>
                  <a:tcPr anchor="ctr"/>
                </a:tc>
                <a:tc>
                  <a:txBody>
                    <a:bodyPr/>
                    <a:lstStyle/>
                    <a:p>
                      <a:pPr algn="ctr"/>
                      <a:r>
                        <a:rPr lang="pt-PT" sz="1400" dirty="0"/>
                        <a:t>Tempo médio de vida (horas)</a:t>
                      </a:r>
                    </a:p>
                  </a:txBody>
                  <a:tcPr anchor="ctr"/>
                </a:tc>
                <a:extLst>
                  <a:ext uri="{0D108BD9-81ED-4DB2-BD59-A6C34878D82A}">
                    <a16:rowId xmlns:a16="http://schemas.microsoft.com/office/drawing/2014/main" val="663576751"/>
                  </a:ext>
                </a:extLst>
              </a:tr>
              <a:tr h="370840">
                <a:tc>
                  <a:txBody>
                    <a:bodyPr/>
                    <a:lstStyle/>
                    <a:p>
                      <a:pPr algn="ctr"/>
                      <a:r>
                        <a:rPr lang="pt-PT" sz="1400" dirty="0"/>
                        <a:t>6</a:t>
                      </a:r>
                    </a:p>
                  </a:txBody>
                  <a:tcPr anchor="ctr"/>
                </a:tc>
                <a:tc>
                  <a:txBody>
                    <a:bodyPr/>
                    <a:lstStyle/>
                    <a:p>
                      <a:pPr algn="ctr"/>
                      <a:r>
                        <a:rPr lang="pt-PT" sz="1400" dirty="0"/>
                        <a:t>40</a:t>
                      </a:r>
                    </a:p>
                  </a:txBody>
                  <a:tcPr anchor="ctr"/>
                </a:tc>
                <a:tc>
                  <a:txBody>
                    <a:bodyPr/>
                    <a:lstStyle/>
                    <a:p>
                      <a:pPr algn="ctr"/>
                      <a:r>
                        <a:rPr lang="pt-PT" sz="1400" dirty="0"/>
                        <a:t>470</a:t>
                      </a:r>
                    </a:p>
                  </a:txBody>
                  <a:tcPr anchor="ctr"/>
                </a:tc>
                <a:tc>
                  <a:txBody>
                    <a:bodyPr/>
                    <a:lstStyle/>
                    <a:p>
                      <a:pPr algn="ctr"/>
                      <a:r>
                        <a:rPr lang="pt-PT" sz="1400" dirty="0"/>
                        <a:t>25,000</a:t>
                      </a:r>
                    </a:p>
                  </a:txBody>
                  <a:tcPr anchor="ctr"/>
                </a:tc>
                <a:extLst>
                  <a:ext uri="{0D108BD9-81ED-4DB2-BD59-A6C34878D82A}">
                    <a16:rowId xmlns:a16="http://schemas.microsoft.com/office/drawing/2014/main" val="1784932430"/>
                  </a:ext>
                </a:extLst>
              </a:tr>
              <a:tr h="370840">
                <a:tc>
                  <a:txBody>
                    <a:bodyPr/>
                    <a:lstStyle/>
                    <a:p>
                      <a:pPr algn="ctr"/>
                      <a:r>
                        <a:rPr lang="pt-PT" sz="1400" dirty="0"/>
                        <a:t>10</a:t>
                      </a:r>
                    </a:p>
                  </a:txBody>
                  <a:tcPr anchor="ctr"/>
                </a:tc>
                <a:tc>
                  <a:txBody>
                    <a:bodyPr/>
                    <a:lstStyle/>
                    <a:p>
                      <a:pPr algn="ctr"/>
                      <a:r>
                        <a:rPr lang="pt-PT" sz="1400" dirty="0"/>
                        <a:t>60</a:t>
                      </a:r>
                    </a:p>
                  </a:txBody>
                  <a:tcPr anchor="ctr"/>
                </a:tc>
                <a:tc>
                  <a:txBody>
                    <a:bodyPr/>
                    <a:lstStyle/>
                    <a:p>
                      <a:pPr algn="ctr"/>
                      <a:r>
                        <a:rPr lang="pt-PT" sz="1400" dirty="0"/>
                        <a:t>800</a:t>
                      </a:r>
                    </a:p>
                  </a:txBody>
                  <a:tcPr anchor="ctr"/>
                </a:tc>
                <a:tc>
                  <a:txBody>
                    <a:bodyPr/>
                    <a:lstStyle/>
                    <a:p>
                      <a:pPr algn="ctr"/>
                      <a:r>
                        <a:rPr lang="pt-PT" sz="1400" dirty="0"/>
                        <a:t>25,000</a:t>
                      </a:r>
                    </a:p>
                  </a:txBody>
                  <a:tcPr anchor="ctr"/>
                </a:tc>
                <a:extLst>
                  <a:ext uri="{0D108BD9-81ED-4DB2-BD59-A6C34878D82A}">
                    <a16:rowId xmlns:a16="http://schemas.microsoft.com/office/drawing/2014/main" val="3801537696"/>
                  </a:ext>
                </a:extLst>
              </a:tr>
              <a:tr h="370840">
                <a:tc>
                  <a:txBody>
                    <a:bodyPr/>
                    <a:lstStyle/>
                    <a:p>
                      <a:pPr algn="ctr"/>
                      <a:r>
                        <a:rPr lang="pt-PT" sz="1400" dirty="0"/>
                        <a:t>12</a:t>
                      </a:r>
                    </a:p>
                  </a:txBody>
                  <a:tcPr anchor="ctr"/>
                </a:tc>
                <a:tc>
                  <a:txBody>
                    <a:bodyPr/>
                    <a:lstStyle/>
                    <a:p>
                      <a:pPr algn="ctr"/>
                      <a:r>
                        <a:rPr lang="pt-PT" sz="1400" dirty="0"/>
                        <a:t>75</a:t>
                      </a:r>
                    </a:p>
                  </a:txBody>
                  <a:tcPr anchor="ctr"/>
                </a:tc>
                <a:tc>
                  <a:txBody>
                    <a:bodyPr/>
                    <a:lstStyle/>
                    <a:p>
                      <a:pPr algn="ctr"/>
                      <a:r>
                        <a:rPr lang="pt-PT" sz="1400" dirty="0"/>
                        <a:t>1100</a:t>
                      </a:r>
                    </a:p>
                  </a:txBody>
                  <a:tcPr anchor="ctr"/>
                </a:tc>
                <a:tc>
                  <a:txBody>
                    <a:bodyPr/>
                    <a:lstStyle/>
                    <a:p>
                      <a:pPr algn="ctr"/>
                      <a:r>
                        <a:rPr lang="pt-PT" sz="1400" dirty="0"/>
                        <a:t>25,000</a:t>
                      </a:r>
                    </a:p>
                  </a:txBody>
                  <a:tcPr anchor="ctr"/>
                </a:tc>
                <a:extLst>
                  <a:ext uri="{0D108BD9-81ED-4DB2-BD59-A6C34878D82A}">
                    <a16:rowId xmlns:a16="http://schemas.microsoft.com/office/drawing/2014/main" val="2201623693"/>
                  </a:ext>
                </a:extLst>
              </a:tr>
            </a:tbl>
          </a:graphicData>
        </a:graphic>
      </p:graphicFrame>
      <p:sp>
        <p:nvSpPr>
          <p:cNvPr id="5" name="CaixaDeTexto 4">
            <a:extLst>
              <a:ext uri="{FF2B5EF4-FFF2-40B4-BE49-F238E27FC236}">
                <a16:creationId xmlns:a16="http://schemas.microsoft.com/office/drawing/2014/main" id="{40D4090A-1432-4138-9468-223142DF7305}"/>
              </a:ext>
            </a:extLst>
          </p:cNvPr>
          <p:cNvSpPr txBox="1"/>
          <p:nvPr/>
        </p:nvSpPr>
        <p:spPr>
          <a:xfrm>
            <a:off x="7686726" y="4085117"/>
            <a:ext cx="1281009" cy="276999"/>
          </a:xfrm>
          <a:prstGeom prst="rect">
            <a:avLst/>
          </a:prstGeom>
          <a:noFill/>
        </p:spPr>
        <p:txBody>
          <a:bodyPr wrap="square" rtlCol="0">
            <a:spAutoFit/>
          </a:bodyPr>
          <a:lstStyle/>
          <a:p>
            <a:r>
              <a:rPr lang="pt-PT" sz="1200" b="1" dirty="0" err="1"/>
              <a:t>Source</a:t>
            </a:r>
            <a:r>
              <a:rPr lang="pt-PT" sz="1200" b="1" dirty="0"/>
              <a:t>: </a:t>
            </a:r>
            <a:r>
              <a:rPr lang="pt-PT" sz="1200" b="1" dirty="0" err="1"/>
              <a:t>Reggs</a:t>
            </a:r>
            <a:endParaRPr lang="pt-PT" sz="1200" b="1" dirty="0"/>
          </a:p>
        </p:txBody>
      </p:sp>
    </p:spTree>
    <p:extLst>
      <p:ext uri="{BB962C8B-B14F-4D97-AF65-F5344CB8AC3E}">
        <p14:creationId xmlns:p14="http://schemas.microsoft.com/office/powerpoint/2010/main" val="4268521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m relacionada"/>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1733550"/>
            <a:ext cx="9144000" cy="3390900"/>
          </a:xfrm>
          <a:prstGeom prst="rect">
            <a:avLst/>
          </a:prstGeom>
          <a:extLst>
            <a:ext uri="{909E8E84-426E-40DD-AFC4-6F175D3DCCD1}">
              <a14:hiddenFill xmlns:a14="http://schemas.microsoft.com/office/drawing/2010/main">
                <a:solidFill>
                  <a:srgbClr val="FFFFFF"/>
                </a:solidFill>
              </a14:hiddenFill>
            </a:ext>
          </a:extLst>
        </p:spPr>
      </p:pic>
      <p:sp>
        <p:nvSpPr>
          <p:cNvPr id="7" name="Marcador de Posição de Conteúdo 6"/>
          <p:cNvSpPr>
            <a:spLocks noGrp="1"/>
          </p:cNvSpPr>
          <p:nvPr>
            <p:ph idx="1"/>
          </p:nvPr>
        </p:nvSpPr>
        <p:spPr/>
        <p:txBody>
          <a:bodyPr>
            <a:normAutofit/>
          </a:bodyPr>
          <a:lstStyle/>
          <a:p>
            <a:pPr marL="342900" indent="-342900">
              <a:buFont typeface="Arial" panose="020B0604020202020204" pitchFamily="34" charset="0"/>
              <a:buChar char="•"/>
            </a:pPr>
            <a:r>
              <a:rPr lang="pt-PT" sz="1600" dirty="0" err="1"/>
              <a:t>LEDs</a:t>
            </a:r>
            <a:r>
              <a:rPr lang="pt-PT" sz="1600" dirty="0"/>
              <a:t> são </a:t>
            </a:r>
            <a:r>
              <a:rPr lang="pt-PT" sz="1600" dirty="0" err="1"/>
              <a:t>diodos</a:t>
            </a:r>
            <a:r>
              <a:rPr lang="pt-PT" sz="1600" dirty="0"/>
              <a:t> semicondutores, que permitem que a corrente flua em apenas uma direção.</a:t>
            </a:r>
          </a:p>
          <a:p>
            <a:pPr marL="342900" indent="-342900">
              <a:buFont typeface="Arial" panose="020B0604020202020204" pitchFamily="34" charset="0"/>
              <a:buChar char="•"/>
            </a:pPr>
            <a:endParaRPr lang="pt-PT" sz="1600" dirty="0"/>
          </a:p>
          <a:p>
            <a:pPr marL="342900" indent="-342900">
              <a:buFont typeface="Arial" panose="020B0604020202020204" pitchFamily="34" charset="0"/>
              <a:buChar char="•"/>
            </a:pPr>
            <a:r>
              <a:rPr lang="pt-PT" sz="1600" dirty="0"/>
              <a:t>O material semicondutor é aplicado em camadas como uma junção p-n. Quando uma tensão adequada é aplicada às derivações, os eletrões são capazes de se recombinar com orifícios eletrônicos dentro do dispositivo, liberando energia na forma de fotões. </a:t>
            </a:r>
          </a:p>
          <a:p>
            <a:pPr marL="342900" indent="-342900">
              <a:buFont typeface="Arial" panose="020B0604020202020204" pitchFamily="34" charset="0"/>
              <a:buChar char="•"/>
            </a:pPr>
            <a:endParaRPr lang="pt-PT" sz="1600" dirty="0"/>
          </a:p>
          <a:p>
            <a:pPr marL="342900" indent="-342900">
              <a:buFont typeface="Arial" panose="020B0604020202020204" pitchFamily="34" charset="0"/>
              <a:buChar char="•"/>
            </a:pPr>
            <a:r>
              <a:rPr lang="pt-PT" sz="1600" dirty="0"/>
              <a:t>Todos os díodos podem emitir radiações eletromagnéticas. Os materiais semicondutores utilizados em </a:t>
            </a:r>
            <a:r>
              <a:rPr lang="pt-PT" sz="1600" dirty="0" err="1"/>
              <a:t>LEDs</a:t>
            </a:r>
            <a:r>
              <a:rPr lang="pt-PT" sz="1600" dirty="0"/>
              <a:t> são selecionados de modo a emitir no intervalo do espectro visível.</a:t>
            </a:r>
          </a:p>
          <a:p>
            <a:pPr marL="342900" indent="-342900">
              <a:buFont typeface="Arial" panose="020B0604020202020204" pitchFamily="34" charset="0"/>
              <a:buChar char="•"/>
            </a:pPr>
            <a:endParaRPr lang="pt-PT" sz="1600" dirty="0"/>
          </a:p>
          <a:p>
            <a:pPr marL="342900" indent="-342900">
              <a:buFont typeface="Arial" panose="020B0604020202020204" pitchFamily="34" charset="0"/>
              <a:buChar char="•"/>
            </a:pPr>
            <a:r>
              <a:rPr lang="pt-PT" sz="1600" dirty="0"/>
              <a:t>Diferentes materiais produzem luz com diferentes comprimentos de onda e, portanto, cores diferentes.</a:t>
            </a:r>
            <a:endParaRPr lang="en-US" sz="1600" dirty="0"/>
          </a:p>
          <a:p>
            <a:pPr marL="342900" indent="-342900">
              <a:buFont typeface="Arial" panose="020B0604020202020204" pitchFamily="34" charset="0"/>
              <a:buChar char="•"/>
            </a:pPr>
            <a:endParaRPr lang="en-US" sz="1600" dirty="0"/>
          </a:p>
          <a:p>
            <a:pPr marL="285750" indent="-285750">
              <a:buFont typeface="Arial" panose="020B0604020202020204" pitchFamily="34" charset="0"/>
              <a:buChar char="•"/>
            </a:pPr>
            <a:endParaRPr lang="pt-PT" sz="1600" dirty="0"/>
          </a:p>
          <a:p>
            <a:pPr marL="342900" indent="-342900">
              <a:buFont typeface="Arial" panose="020B0604020202020204" pitchFamily="34" charset="0"/>
              <a:buChar char="•"/>
            </a:pPr>
            <a:endParaRPr lang="pt-PT" sz="1600" dirty="0"/>
          </a:p>
        </p:txBody>
      </p:sp>
      <p:sp>
        <p:nvSpPr>
          <p:cNvPr id="6" name="Título 5"/>
          <p:cNvSpPr>
            <a:spLocks noGrp="1"/>
          </p:cNvSpPr>
          <p:nvPr>
            <p:ph type="title"/>
          </p:nvPr>
        </p:nvSpPr>
        <p:spPr/>
        <p:txBody>
          <a:bodyPr/>
          <a:lstStyle/>
          <a:p>
            <a:r>
              <a:rPr lang="pt-PT" dirty="0"/>
              <a:t>2. Como funciona o LED?</a:t>
            </a:r>
          </a:p>
        </p:txBody>
      </p:sp>
    </p:spTree>
    <p:extLst>
      <p:ext uri="{BB962C8B-B14F-4D97-AF65-F5344CB8AC3E}">
        <p14:creationId xmlns:p14="http://schemas.microsoft.com/office/powerpoint/2010/main" val="2658131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0" descr="Resultado de imagem para LED spot par">
            <a:extLst>
              <a:ext uri="{FF2B5EF4-FFF2-40B4-BE49-F238E27FC236}">
                <a16:creationId xmlns:a16="http://schemas.microsoft.com/office/drawing/2014/main" id="{CA4EFF3A-D7DD-49E0-B4F6-F0C440EBFC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40168"/>
            <a:ext cx="1447898" cy="1296302"/>
          </a:xfrm>
          <a:prstGeom prst="rect">
            <a:avLst/>
          </a:prstGeom>
          <a:noFill/>
          <a:extLst>
            <a:ext uri="{909E8E84-426E-40DD-AFC4-6F175D3DCCD1}">
              <a14:hiddenFill xmlns:a14="http://schemas.microsoft.com/office/drawing/2010/main">
                <a:solidFill>
                  <a:srgbClr val="FFFFFF"/>
                </a:solidFill>
              </a14:hiddenFill>
            </a:ext>
          </a:extLst>
        </p:spPr>
      </p:pic>
      <p:sp>
        <p:nvSpPr>
          <p:cNvPr id="7" name="Marcador de Posição de Conteúdo 6"/>
          <p:cNvSpPr>
            <a:spLocks noGrp="1"/>
          </p:cNvSpPr>
          <p:nvPr>
            <p:ph idx="1"/>
          </p:nvPr>
        </p:nvSpPr>
        <p:spPr>
          <a:xfrm>
            <a:off x="1385685" y="1577722"/>
            <a:ext cx="1624263" cy="421571"/>
          </a:xfrm>
        </p:spPr>
        <p:txBody>
          <a:bodyPr>
            <a:normAutofit fontScale="85000" lnSpcReduction="10000"/>
          </a:bodyPr>
          <a:lstStyle/>
          <a:p>
            <a:r>
              <a:rPr lang="pt-PT" b="1" u="sng" dirty="0" err="1"/>
              <a:t>LEDspot</a:t>
            </a:r>
            <a:r>
              <a:rPr lang="pt-PT" b="1" u="sng" dirty="0"/>
              <a:t> PAR</a:t>
            </a:r>
          </a:p>
        </p:txBody>
      </p:sp>
      <p:sp>
        <p:nvSpPr>
          <p:cNvPr id="6" name="Título 5"/>
          <p:cNvSpPr>
            <a:spLocks noGrp="1"/>
          </p:cNvSpPr>
          <p:nvPr>
            <p:ph type="title"/>
          </p:nvPr>
        </p:nvSpPr>
        <p:spPr/>
        <p:txBody>
          <a:bodyPr/>
          <a:lstStyle/>
          <a:p>
            <a:r>
              <a:rPr lang="pt-PT" dirty="0"/>
              <a:t>7.  Substituição para LED</a:t>
            </a:r>
          </a:p>
        </p:txBody>
      </p:sp>
      <p:pic>
        <p:nvPicPr>
          <p:cNvPr id="5122" name="Picture 2" descr="Resultado de imagem para LED par38 PAR30 PAR20 lamp retrofitting">
            <a:extLst>
              <a:ext uri="{FF2B5EF4-FFF2-40B4-BE49-F238E27FC236}">
                <a16:creationId xmlns:a16="http://schemas.microsoft.com/office/drawing/2014/main" id="{EB1778D2-0208-48FF-8DFC-6C27D04397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5933" y="2156870"/>
            <a:ext cx="3814403" cy="2544260"/>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a:extLst>
              <a:ext uri="{FF2B5EF4-FFF2-40B4-BE49-F238E27FC236}">
                <a16:creationId xmlns:a16="http://schemas.microsoft.com/office/drawing/2014/main" id="{5606B4C2-54D0-4AFE-926A-C8A2A7143F25}"/>
              </a:ext>
            </a:extLst>
          </p:cNvPr>
          <p:cNvSpPr txBox="1"/>
          <p:nvPr/>
        </p:nvSpPr>
        <p:spPr>
          <a:xfrm>
            <a:off x="481264" y="2636470"/>
            <a:ext cx="4090736" cy="1754326"/>
          </a:xfrm>
          <a:prstGeom prst="rect">
            <a:avLst/>
          </a:prstGeom>
          <a:noFill/>
        </p:spPr>
        <p:txBody>
          <a:bodyPr wrap="square" rtlCol="0">
            <a:spAutoFit/>
          </a:bodyPr>
          <a:lstStyle/>
          <a:p>
            <a:pPr marL="285750" indent="-285750">
              <a:buFont typeface="Arial" panose="020B0604020202020204" pitchFamily="34" charset="0"/>
              <a:buChar char="•"/>
            </a:pPr>
            <a:r>
              <a:rPr lang="pt-PT" dirty="0"/>
              <a:t>Focos de iluminação, lojas de retalho</a:t>
            </a:r>
          </a:p>
          <a:p>
            <a:pPr marL="285750" indent="-285750">
              <a:buFont typeface="Arial" panose="020B0604020202020204" pitchFamily="34" charset="0"/>
              <a:buChar char="•"/>
            </a:pPr>
            <a:r>
              <a:rPr lang="pt-PT" dirty="0"/>
              <a:t>Ampla variedade</a:t>
            </a:r>
          </a:p>
          <a:p>
            <a:pPr marL="285750" indent="-285750">
              <a:buFont typeface="Arial" panose="020B0604020202020204" pitchFamily="34" charset="0"/>
              <a:buChar char="•"/>
            </a:pPr>
            <a:r>
              <a:rPr lang="pt-PT" dirty="0" err="1"/>
              <a:t>Dimmable</a:t>
            </a:r>
            <a:endParaRPr lang="pt-PT" dirty="0"/>
          </a:p>
          <a:p>
            <a:pPr marL="285750" indent="-285750">
              <a:buFont typeface="Arial" panose="020B0604020202020204" pitchFamily="34" charset="0"/>
              <a:buChar char="•"/>
            </a:pPr>
            <a:r>
              <a:rPr lang="pt-PT" dirty="0"/>
              <a:t>Vida média avaliada de 45,000 horas</a:t>
            </a:r>
          </a:p>
        </p:txBody>
      </p:sp>
      <p:pic>
        <p:nvPicPr>
          <p:cNvPr id="5124" name="Picture 4" descr="Resultado de imagem para LED par38 application">
            <a:extLst>
              <a:ext uri="{FF2B5EF4-FFF2-40B4-BE49-F238E27FC236}">
                <a16:creationId xmlns:a16="http://schemas.microsoft.com/office/drawing/2014/main" id="{F58C397C-D251-4856-9526-698D0DF961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5266" y="4701130"/>
            <a:ext cx="2705100" cy="1600200"/>
          </a:xfrm>
          <a:prstGeom prst="rect">
            <a:avLst/>
          </a:prstGeom>
          <a:noFill/>
          <a:extLst>
            <a:ext uri="{909E8E84-426E-40DD-AFC4-6F175D3DCCD1}">
              <a14:hiddenFill xmlns:a14="http://schemas.microsoft.com/office/drawing/2010/main">
                <a:solidFill>
                  <a:srgbClr val="FFFFFF"/>
                </a:solidFill>
              </a14:hiddenFill>
            </a:ext>
          </a:extLst>
        </p:spPr>
      </p:pic>
      <p:sp>
        <p:nvSpPr>
          <p:cNvPr id="9" name="AutoShape 6" descr="Imagem relacionada">
            <a:extLst>
              <a:ext uri="{FF2B5EF4-FFF2-40B4-BE49-F238E27FC236}">
                <a16:creationId xmlns:a16="http://schemas.microsoft.com/office/drawing/2014/main" id="{C8A06E0D-6F27-433A-B72F-FC7A0CBD28B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Tree>
    <p:extLst>
      <p:ext uri="{BB962C8B-B14F-4D97-AF65-F5344CB8AC3E}">
        <p14:creationId xmlns:p14="http://schemas.microsoft.com/office/powerpoint/2010/main" val="15488182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descr="Resultado de imagem para LED tube">
            <a:extLst>
              <a:ext uri="{FF2B5EF4-FFF2-40B4-BE49-F238E27FC236}">
                <a16:creationId xmlns:a16="http://schemas.microsoft.com/office/drawing/2014/main" id="{38395841-FE5C-4046-A34E-B0FCA917D1DE}"/>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92117" y="1385745"/>
            <a:ext cx="1358340" cy="1000644"/>
          </a:xfrm>
          <a:prstGeom prst="rect">
            <a:avLst/>
          </a:prstGeom>
          <a:noFill/>
          <a:extLst>
            <a:ext uri="{909E8E84-426E-40DD-AFC4-6F175D3DCCD1}">
              <a14:hiddenFill xmlns:a14="http://schemas.microsoft.com/office/drawing/2010/main">
                <a:solidFill>
                  <a:srgbClr val="FFFFFF"/>
                </a:solidFill>
              </a14:hiddenFill>
            </a:ext>
          </a:extLst>
        </p:spPr>
      </p:pic>
      <p:sp>
        <p:nvSpPr>
          <p:cNvPr id="7" name="Marcador de Posição de Conteúdo 6"/>
          <p:cNvSpPr>
            <a:spLocks noGrp="1"/>
          </p:cNvSpPr>
          <p:nvPr>
            <p:ph idx="1"/>
          </p:nvPr>
        </p:nvSpPr>
        <p:spPr>
          <a:xfrm>
            <a:off x="1263316" y="1566748"/>
            <a:ext cx="1624263" cy="421571"/>
          </a:xfrm>
        </p:spPr>
        <p:txBody>
          <a:bodyPr/>
          <a:lstStyle/>
          <a:p>
            <a:r>
              <a:rPr lang="pt-PT" b="1" u="sng" dirty="0"/>
              <a:t>LED tube</a:t>
            </a:r>
          </a:p>
        </p:txBody>
      </p:sp>
      <p:sp>
        <p:nvSpPr>
          <p:cNvPr id="6" name="Título 5"/>
          <p:cNvSpPr>
            <a:spLocks noGrp="1"/>
          </p:cNvSpPr>
          <p:nvPr>
            <p:ph type="title"/>
          </p:nvPr>
        </p:nvSpPr>
        <p:spPr/>
        <p:txBody>
          <a:bodyPr/>
          <a:lstStyle/>
          <a:p>
            <a:r>
              <a:rPr lang="pt-PT" dirty="0"/>
              <a:t>7.  Substituição para LED</a:t>
            </a:r>
          </a:p>
        </p:txBody>
      </p:sp>
      <p:sp>
        <p:nvSpPr>
          <p:cNvPr id="2" name="CaixaDeTexto 1">
            <a:extLst>
              <a:ext uri="{FF2B5EF4-FFF2-40B4-BE49-F238E27FC236}">
                <a16:creationId xmlns:a16="http://schemas.microsoft.com/office/drawing/2014/main" id="{7ADD7E9E-0E24-477A-ACFE-04CD12F2B6FA}"/>
              </a:ext>
            </a:extLst>
          </p:cNvPr>
          <p:cNvSpPr txBox="1"/>
          <p:nvPr/>
        </p:nvSpPr>
        <p:spPr>
          <a:xfrm>
            <a:off x="1263316" y="1988319"/>
            <a:ext cx="3693695" cy="4031873"/>
          </a:xfrm>
          <a:prstGeom prst="rect">
            <a:avLst/>
          </a:prstGeom>
          <a:noFill/>
        </p:spPr>
        <p:txBody>
          <a:bodyPr wrap="square" rtlCol="0">
            <a:spAutoFit/>
          </a:bodyPr>
          <a:lstStyle/>
          <a:p>
            <a:endParaRPr lang="pt-PT" sz="1600" dirty="0"/>
          </a:p>
          <a:p>
            <a:pPr marL="285750" indent="-285750">
              <a:buFont typeface="Arial" panose="020B0604020202020204" pitchFamily="34" charset="0"/>
              <a:buChar char="•"/>
            </a:pPr>
            <a:r>
              <a:rPr lang="pt-PT" sz="1600" dirty="0"/>
              <a:t>Escolha de cor com CRI 80-90</a:t>
            </a:r>
          </a:p>
          <a:p>
            <a:pPr marL="285750" indent="-285750">
              <a:buFont typeface="Arial" panose="020B0604020202020204" pitchFamily="34" charset="0"/>
              <a:buChar char="•"/>
            </a:pPr>
            <a:r>
              <a:rPr lang="pt-PT" sz="1600" dirty="0"/>
              <a:t>Vida longa &gt; 25 000 horas</a:t>
            </a:r>
          </a:p>
          <a:p>
            <a:pPr marL="285750" indent="-285750">
              <a:buFont typeface="Arial" panose="020B0604020202020204" pitchFamily="34" charset="0"/>
              <a:buChar char="•"/>
            </a:pPr>
            <a:r>
              <a:rPr lang="pt-PT" sz="1600" dirty="0"/>
              <a:t>Escolha de driver integrado ou externo</a:t>
            </a:r>
          </a:p>
          <a:p>
            <a:pPr marL="285750" indent="-285750">
              <a:buFont typeface="Arial" panose="020B0604020202020204" pitchFamily="34" charset="0"/>
              <a:buChar char="•"/>
            </a:pPr>
            <a:r>
              <a:rPr lang="pt-PT" sz="1600" dirty="0"/>
              <a:t>Driver integrado: </a:t>
            </a:r>
          </a:p>
          <a:p>
            <a:pPr marL="742950" lvl="1" indent="-285750">
              <a:buFont typeface="Wingdings" panose="05000000000000000000" pitchFamily="2" charset="2"/>
              <a:buChar char="Ø"/>
            </a:pPr>
            <a:r>
              <a:rPr lang="pt-PT" sz="1600" dirty="0"/>
              <a:t>Menor potência</a:t>
            </a:r>
          </a:p>
          <a:p>
            <a:pPr marL="742950" lvl="1" indent="-285750">
              <a:buFont typeface="Wingdings" panose="05000000000000000000" pitchFamily="2" charset="2"/>
              <a:buChar char="Ø"/>
            </a:pPr>
            <a:r>
              <a:rPr lang="pt-PT" sz="1600" dirty="0"/>
              <a:t>Maiores poupanças energéticas</a:t>
            </a:r>
          </a:p>
          <a:p>
            <a:pPr marL="742950" lvl="1" indent="-285750">
              <a:buFont typeface="Wingdings" panose="05000000000000000000" pitchFamily="2" charset="2"/>
              <a:buChar char="Ø"/>
            </a:pPr>
            <a:r>
              <a:rPr lang="pt-PT" sz="1600" dirty="0"/>
              <a:t>manutenção reduzida</a:t>
            </a:r>
          </a:p>
          <a:p>
            <a:pPr marL="285750" indent="-285750">
              <a:buFont typeface="Arial" panose="020B0604020202020204" pitchFamily="34" charset="0"/>
              <a:buChar char="•"/>
            </a:pPr>
            <a:r>
              <a:rPr lang="pt-PT" sz="1600" dirty="0"/>
              <a:t>Fácil substituição</a:t>
            </a:r>
          </a:p>
          <a:p>
            <a:pPr marL="285750" indent="-285750">
              <a:buFont typeface="Arial" panose="020B0604020202020204" pitchFamily="34" charset="0"/>
              <a:buChar char="•"/>
            </a:pPr>
            <a:r>
              <a:rPr lang="pt-PT" sz="1600" dirty="0"/>
              <a:t>Driver externo:</a:t>
            </a:r>
          </a:p>
          <a:p>
            <a:pPr marL="742950" lvl="1" indent="-285750">
              <a:buFont typeface="Wingdings" panose="05000000000000000000" pitchFamily="2" charset="2"/>
              <a:buChar char="Ø"/>
            </a:pPr>
            <a:r>
              <a:rPr lang="pt-PT" sz="1600" dirty="0"/>
              <a:t>Maior saída de lumens</a:t>
            </a:r>
          </a:p>
          <a:p>
            <a:pPr marL="742950" lvl="1" indent="-285750">
              <a:buFont typeface="Wingdings" panose="05000000000000000000" pitchFamily="2" charset="2"/>
              <a:buChar char="Ø"/>
            </a:pPr>
            <a:r>
              <a:rPr lang="pt-PT" sz="1600" dirty="0"/>
              <a:t>Melhor rendimento</a:t>
            </a:r>
          </a:p>
          <a:p>
            <a:pPr marL="742950" lvl="1" indent="-285750">
              <a:buFont typeface="Wingdings" panose="05000000000000000000" pitchFamily="2" charset="2"/>
              <a:buChar char="Ø"/>
            </a:pPr>
            <a:r>
              <a:rPr lang="pt-PT" sz="1600" dirty="0"/>
              <a:t>tempo de vida superior</a:t>
            </a:r>
          </a:p>
          <a:p>
            <a:endParaRPr lang="pt-PT" sz="1600" dirty="0"/>
          </a:p>
        </p:txBody>
      </p:sp>
      <p:pic>
        <p:nvPicPr>
          <p:cNvPr id="7170" name="Picture 2" descr="Resultado de imagem para LEd tube application">
            <a:extLst>
              <a:ext uri="{FF2B5EF4-FFF2-40B4-BE49-F238E27FC236}">
                <a16:creationId xmlns:a16="http://schemas.microsoft.com/office/drawing/2014/main" id="{02DAF415-7A3E-42DF-A795-D55EE0D517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7326" y="4223085"/>
            <a:ext cx="3424989" cy="192655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Resultado de imagem para tube led light applications">
            <a:extLst>
              <a:ext uri="{FF2B5EF4-FFF2-40B4-BE49-F238E27FC236}">
                <a16:creationId xmlns:a16="http://schemas.microsoft.com/office/drawing/2014/main" id="{481D68EC-C7CF-4199-B724-5584B71FD8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08695" y="1360732"/>
            <a:ext cx="2762250" cy="2762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70599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1263316" y="1566748"/>
            <a:ext cx="1624263" cy="421571"/>
          </a:xfrm>
        </p:spPr>
        <p:txBody>
          <a:bodyPr/>
          <a:lstStyle/>
          <a:p>
            <a:r>
              <a:rPr lang="pt-PT" b="1" u="sng" dirty="0"/>
              <a:t>LED </a:t>
            </a:r>
            <a:r>
              <a:rPr lang="pt-PT" b="1" u="sng" dirty="0" err="1"/>
              <a:t>candle</a:t>
            </a:r>
            <a:endParaRPr lang="pt-PT" b="1" u="sng" dirty="0"/>
          </a:p>
        </p:txBody>
      </p:sp>
      <p:sp>
        <p:nvSpPr>
          <p:cNvPr id="6" name="Título 5"/>
          <p:cNvSpPr>
            <a:spLocks noGrp="1"/>
          </p:cNvSpPr>
          <p:nvPr>
            <p:ph type="title"/>
          </p:nvPr>
        </p:nvSpPr>
        <p:spPr/>
        <p:txBody>
          <a:bodyPr/>
          <a:lstStyle/>
          <a:p>
            <a:r>
              <a:rPr lang="pt-PT" dirty="0"/>
              <a:t>7.  Substituição para LED</a:t>
            </a:r>
          </a:p>
        </p:txBody>
      </p:sp>
      <p:sp>
        <p:nvSpPr>
          <p:cNvPr id="2" name="CaixaDeTexto 1">
            <a:extLst>
              <a:ext uri="{FF2B5EF4-FFF2-40B4-BE49-F238E27FC236}">
                <a16:creationId xmlns:a16="http://schemas.microsoft.com/office/drawing/2014/main" id="{7ADD7E9E-0E24-477A-ACFE-04CD12F2B6FA}"/>
              </a:ext>
            </a:extLst>
          </p:cNvPr>
          <p:cNvSpPr txBox="1"/>
          <p:nvPr/>
        </p:nvSpPr>
        <p:spPr>
          <a:xfrm>
            <a:off x="1263316" y="1988319"/>
            <a:ext cx="3693695" cy="1815882"/>
          </a:xfrm>
          <a:prstGeom prst="rect">
            <a:avLst/>
          </a:prstGeom>
          <a:noFill/>
        </p:spPr>
        <p:txBody>
          <a:bodyPr wrap="square" rtlCol="0">
            <a:spAutoFit/>
          </a:bodyPr>
          <a:lstStyle/>
          <a:p>
            <a:pPr marL="285750" indent="-285750">
              <a:buFont typeface="Arial" panose="020B0604020202020204" pitchFamily="34" charset="0"/>
              <a:buChar char="•"/>
            </a:pPr>
            <a:r>
              <a:rPr lang="pt-PT" sz="1600" dirty="0"/>
              <a:t>Iluminação decorativa</a:t>
            </a:r>
          </a:p>
          <a:p>
            <a:pPr marL="285750" indent="-285750">
              <a:buFont typeface="Arial" panose="020B0604020202020204" pitchFamily="34" charset="0"/>
              <a:buChar char="•"/>
            </a:pPr>
            <a:r>
              <a:rPr lang="pt-PT" sz="1600" dirty="0"/>
              <a:t>Cores quentes</a:t>
            </a:r>
          </a:p>
          <a:p>
            <a:pPr marL="285750" indent="-285750">
              <a:buFont typeface="Arial" panose="020B0604020202020204" pitchFamily="34" charset="0"/>
              <a:buChar char="•"/>
            </a:pPr>
            <a:r>
              <a:rPr lang="pt-PT" sz="1600" dirty="0"/>
              <a:t>Claro, </a:t>
            </a:r>
            <a:r>
              <a:rPr lang="pt-PT" sz="1600" dirty="0" err="1"/>
              <a:t>óptica</a:t>
            </a:r>
            <a:r>
              <a:rPr lang="pt-PT" sz="1600" dirty="0"/>
              <a:t> refrativa</a:t>
            </a:r>
          </a:p>
          <a:p>
            <a:pPr marL="285750" indent="-285750">
              <a:buFont typeface="Arial" panose="020B0604020202020204" pitchFamily="34" charset="0"/>
              <a:buChar char="•"/>
            </a:pPr>
            <a:r>
              <a:rPr lang="pt-PT" sz="1600" dirty="0" err="1"/>
              <a:t>Dimmable</a:t>
            </a:r>
            <a:endParaRPr lang="pt-PT" sz="1600" dirty="0"/>
          </a:p>
          <a:p>
            <a:pPr marL="285750" indent="-285750">
              <a:buFont typeface="Arial" panose="020B0604020202020204" pitchFamily="34" charset="0"/>
              <a:buChar char="•"/>
            </a:pPr>
            <a:r>
              <a:rPr lang="pt-PT" sz="1600" dirty="0"/>
              <a:t>&gt;80% de poupanças energéticas.</a:t>
            </a:r>
          </a:p>
          <a:p>
            <a:pPr marL="285750" indent="-285750">
              <a:buFont typeface="Arial" panose="020B0604020202020204" pitchFamily="34" charset="0"/>
              <a:buChar char="•"/>
            </a:pPr>
            <a:r>
              <a:rPr lang="pt-PT" sz="1600" dirty="0"/>
              <a:t>25,000 horas de tempo médio de vida</a:t>
            </a:r>
          </a:p>
        </p:txBody>
      </p:sp>
      <p:pic>
        <p:nvPicPr>
          <p:cNvPr id="9" name="Picture 4" descr="Resultado de imagem para LED candle lamp">
            <a:extLst>
              <a:ext uri="{FF2B5EF4-FFF2-40B4-BE49-F238E27FC236}">
                <a16:creationId xmlns:a16="http://schemas.microsoft.com/office/drawing/2014/main" id="{DECBBFB5-9D38-4B57-85E6-C301839D905B}"/>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52214" y="1432768"/>
            <a:ext cx="1111102" cy="1111102"/>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Resultado de imagem para LED candle lamps">
            <a:extLst>
              <a:ext uri="{FF2B5EF4-FFF2-40B4-BE49-F238E27FC236}">
                <a16:creationId xmlns:a16="http://schemas.microsoft.com/office/drawing/2014/main" id="{A11567E0-8A6A-450E-BFD5-E7381029804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686" r="7292" b="4551"/>
          <a:stretch/>
        </p:blipFill>
        <p:spPr bwMode="auto">
          <a:xfrm>
            <a:off x="1690623" y="4493941"/>
            <a:ext cx="1665893" cy="1661443"/>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Resultado de imagem para LED candle lamp application">
            <a:extLst>
              <a:ext uri="{FF2B5EF4-FFF2-40B4-BE49-F238E27FC236}">
                <a16:creationId xmlns:a16="http://schemas.microsoft.com/office/drawing/2014/main" id="{0DC97EFA-8D4B-4F60-9409-B9B0A896C9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1652" y="1432768"/>
            <a:ext cx="3244516" cy="2283328"/>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Resultado de imagem para LED candle lamp sconce">
            <a:extLst>
              <a:ext uri="{FF2B5EF4-FFF2-40B4-BE49-F238E27FC236}">
                <a16:creationId xmlns:a16="http://schemas.microsoft.com/office/drawing/2014/main" id="{23B476AB-B11A-4A6C-A3D8-CE43A3299A4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70621" y="3888234"/>
            <a:ext cx="1632952" cy="2313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02466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a:xfrm>
            <a:off x="1263316" y="1566748"/>
            <a:ext cx="1624263" cy="421571"/>
          </a:xfrm>
        </p:spPr>
        <p:txBody>
          <a:bodyPr/>
          <a:lstStyle/>
          <a:p>
            <a:r>
              <a:rPr lang="pt-PT" b="1" u="sng" dirty="0" err="1"/>
              <a:t>LEDspot</a:t>
            </a:r>
            <a:endParaRPr lang="pt-PT" b="1" u="sng" dirty="0"/>
          </a:p>
        </p:txBody>
      </p:sp>
      <p:sp>
        <p:nvSpPr>
          <p:cNvPr id="6" name="Título 5"/>
          <p:cNvSpPr>
            <a:spLocks noGrp="1"/>
          </p:cNvSpPr>
          <p:nvPr>
            <p:ph type="title"/>
          </p:nvPr>
        </p:nvSpPr>
        <p:spPr/>
        <p:txBody>
          <a:bodyPr/>
          <a:lstStyle/>
          <a:p>
            <a:r>
              <a:rPr lang="pt-PT" dirty="0"/>
              <a:t>7.  Substituição para LED</a:t>
            </a:r>
          </a:p>
        </p:txBody>
      </p:sp>
      <p:sp>
        <p:nvSpPr>
          <p:cNvPr id="2" name="CaixaDeTexto 1">
            <a:extLst>
              <a:ext uri="{FF2B5EF4-FFF2-40B4-BE49-F238E27FC236}">
                <a16:creationId xmlns:a16="http://schemas.microsoft.com/office/drawing/2014/main" id="{7ADD7E9E-0E24-477A-ACFE-04CD12F2B6FA}"/>
              </a:ext>
            </a:extLst>
          </p:cNvPr>
          <p:cNvSpPr txBox="1"/>
          <p:nvPr/>
        </p:nvSpPr>
        <p:spPr>
          <a:xfrm>
            <a:off x="1263316" y="1988319"/>
            <a:ext cx="3693695" cy="2800767"/>
          </a:xfrm>
          <a:prstGeom prst="rect">
            <a:avLst/>
          </a:prstGeom>
          <a:noFill/>
        </p:spPr>
        <p:txBody>
          <a:bodyPr wrap="square" rtlCol="0">
            <a:spAutoFit/>
          </a:bodyPr>
          <a:lstStyle/>
          <a:p>
            <a:pPr marL="285750" indent="-285750">
              <a:buFont typeface="Arial" panose="020B0604020202020204" pitchFamily="34" charset="0"/>
              <a:buChar char="•"/>
            </a:pPr>
            <a:r>
              <a:rPr lang="pt-PT" sz="1600" dirty="0"/>
              <a:t>Acentuar e iluminação ambiente</a:t>
            </a:r>
          </a:p>
          <a:p>
            <a:pPr marL="285750" indent="-285750">
              <a:buFont typeface="Arial" panose="020B0604020202020204" pitchFamily="34" charset="0"/>
              <a:buChar char="•"/>
            </a:pPr>
            <a:r>
              <a:rPr lang="pt-PT" sz="1600" dirty="0"/>
              <a:t>Resolve os problemas de energia e manutenção de uma lâmpada de halogéneo do mesmo tipo.</a:t>
            </a:r>
          </a:p>
          <a:p>
            <a:pPr marL="285750" indent="-285750">
              <a:buFont typeface="Arial" panose="020B0604020202020204" pitchFamily="34" charset="0"/>
              <a:buChar char="•"/>
            </a:pPr>
            <a:r>
              <a:rPr lang="pt-PT" sz="1600" dirty="0"/>
              <a:t>Taxa de propagação de feixe de luz elevado</a:t>
            </a:r>
          </a:p>
          <a:p>
            <a:pPr marL="285750" indent="-285750">
              <a:buFont typeface="Arial" panose="020B0604020202020204" pitchFamily="34" charset="0"/>
              <a:buChar char="•"/>
            </a:pPr>
            <a:r>
              <a:rPr lang="pt-PT" sz="1600" dirty="0"/>
              <a:t>Funciona com driver eletrónico ou transformador magnético</a:t>
            </a:r>
          </a:p>
          <a:p>
            <a:pPr marL="285750" indent="-285750">
              <a:buFont typeface="Arial" panose="020B0604020202020204" pitchFamily="34" charset="0"/>
              <a:buChar char="•"/>
            </a:pPr>
            <a:r>
              <a:rPr lang="pt-PT" sz="1600" dirty="0"/>
              <a:t>A lâmpada </a:t>
            </a:r>
            <a:r>
              <a:rPr lang="pt-PT" sz="1600" dirty="0" err="1"/>
              <a:t>bi-pin</a:t>
            </a:r>
            <a:r>
              <a:rPr lang="pt-PT" sz="1600" dirty="0"/>
              <a:t> pode fixar um driver regulável</a:t>
            </a:r>
          </a:p>
          <a:p>
            <a:pPr marL="285750" indent="-285750">
              <a:buFont typeface="Arial" panose="020B0604020202020204" pitchFamily="34" charset="0"/>
              <a:buChar char="•"/>
            </a:pPr>
            <a:r>
              <a:rPr lang="pt-PT" sz="1600" dirty="0"/>
              <a:t>25.000 horas de vida média</a:t>
            </a:r>
          </a:p>
        </p:txBody>
      </p:sp>
      <p:pic>
        <p:nvPicPr>
          <p:cNvPr id="10" name="Imagem 9">
            <a:extLst>
              <a:ext uri="{FF2B5EF4-FFF2-40B4-BE49-F238E27FC236}">
                <a16:creationId xmlns:a16="http://schemas.microsoft.com/office/drawing/2014/main" id="{C6E1F474-2A1C-4F24-AF77-D68A2417F28E}"/>
              </a:ext>
            </a:extLst>
          </p:cNvPr>
          <p:cNvPicPr>
            <a:picLocks noChangeAspect="1"/>
          </p:cNvPicPr>
          <p:nvPr/>
        </p:nvPicPr>
        <p:blipFill>
          <a:blip r:embed="rId3"/>
          <a:stretch>
            <a:fillRect/>
          </a:stretch>
        </p:blipFill>
        <p:spPr>
          <a:xfrm>
            <a:off x="120316" y="1432768"/>
            <a:ext cx="1143000" cy="1409700"/>
          </a:xfrm>
          <a:prstGeom prst="rect">
            <a:avLst/>
          </a:prstGeom>
        </p:spPr>
      </p:pic>
      <p:pic>
        <p:nvPicPr>
          <p:cNvPr id="9218" name="Picture 2" descr="Imagem relacionada">
            <a:extLst>
              <a:ext uri="{FF2B5EF4-FFF2-40B4-BE49-F238E27FC236}">
                <a16:creationId xmlns:a16="http://schemas.microsoft.com/office/drawing/2014/main" id="{B7A31EC4-A3FE-4762-BDDE-6D290F3540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7508" y="1566748"/>
            <a:ext cx="2680834" cy="1773404"/>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m relacionada">
            <a:extLst>
              <a:ext uri="{FF2B5EF4-FFF2-40B4-BE49-F238E27FC236}">
                <a16:creationId xmlns:a16="http://schemas.microsoft.com/office/drawing/2014/main" id="{C3B36F79-6D39-4E64-94FC-6DD52938880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7328" y="3646270"/>
            <a:ext cx="2753218" cy="2417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22086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p:txBody>
          <a:bodyPr/>
          <a:lstStyle/>
          <a:p>
            <a:r>
              <a:rPr lang="pt-PT" u="sng" dirty="0"/>
              <a:t>Escolher a melhor lâmpada de substituição</a:t>
            </a:r>
          </a:p>
          <a:p>
            <a:endParaRPr lang="pt-PT" u="sng" dirty="0"/>
          </a:p>
          <a:p>
            <a:r>
              <a:rPr lang="pt-PT" dirty="0"/>
              <a:t>Os recursos a serem verificados antes de substituir um produto :</a:t>
            </a:r>
          </a:p>
          <a:p>
            <a:pPr marL="1415700" lvl="2" indent="-342900">
              <a:buFont typeface="Wingdings" panose="05000000000000000000" pitchFamily="2" charset="2"/>
              <a:buChar char="Ø"/>
            </a:pPr>
            <a:r>
              <a:rPr lang="pt-PT" dirty="0"/>
              <a:t>Tampa da lâmpada e base</a:t>
            </a:r>
          </a:p>
          <a:p>
            <a:pPr marL="1415700" lvl="2" indent="-342900">
              <a:buFont typeface="Wingdings" panose="05000000000000000000" pitchFamily="2" charset="2"/>
              <a:buChar char="Ø"/>
            </a:pPr>
            <a:r>
              <a:rPr lang="pt-PT" dirty="0" err="1"/>
              <a:t>Dimming</a:t>
            </a:r>
            <a:endParaRPr lang="pt-PT" dirty="0"/>
          </a:p>
          <a:p>
            <a:pPr marL="1415700" lvl="2" indent="-342900">
              <a:buFont typeface="Wingdings" panose="05000000000000000000" pitchFamily="2" charset="2"/>
              <a:buChar char="Ø"/>
            </a:pPr>
            <a:r>
              <a:rPr lang="pt-PT" dirty="0"/>
              <a:t>Compatibilidade de transformadores</a:t>
            </a:r>
          </a:p>
          <a:p>
            <a:pPr marL="1415700" lvl="2" indent="-342900">
              <a:buFont typeface="Wingdings" panose="05000000000000000000" pitchFamily="2" charset="2"/>
              <a:buChar char="Ø"/>
            </a:pPr>
            <a:r>
              <a:rPr lang="pt-PT" dirty="0"/>
              <a:t>Dimensões Físicas</a:t>
            </a:r>
          </a:p>
        </p:txBody>
      </p:sp>
      <p:sp>
        <p:nvSpPr>
          <p:cNvPr id="6" name="Título 5"/>
          <p:cNvSpPr>
            <a:spLocks noGrp="1"/>
          </p:cNvSpPr>
          <p:nvPr>
            <p:ph type="title"/>
          </p:nvPr>
        </p:nvSpPr>
        <p:spPr/>
        <p:txBody>
          <a:bodyPr/>
          <a:lstStyle/>
          <a:p>
            <a:r>
              <a:rPr lang="pt-PT" dirty="0"/>
              <a:t>7.  Substituição para LED</a:t>
            </a:r>
          </a:p>
        </p:txBody>
      </p:sp>
      <p:pic>
        <p:nvPicPr>
          <p:cNvPr id="2" name="Imagem 1">
            <a:extLst>
              <a:ext uri="{FF2B5EF4-FFF2-40B4-BE49-F238E27FC236}">
                <a16:creationId xmlns:a16="http://schemas.microsoft.com/office/drawing/2014/main" id="{F1E3D996-F0EE-4E80-99A1-1EC974041F1E}"/>
              </a:ext>
            </a:extLst>
          </p:cNvPr>
          <p:cNvPicPr>
            <a:picLocks noChangeAspect="1"/>
          </p:cNvPicPr>
          <p:nvPr/>
        </p:nvPicPr>
        <p:blipFill>
          <a:blip r:embed="rId3"/>
          <a:stretch>
            <a:fillRect/>
          </a:stretch>
        </p:blipFill>
        <p:spPr>
          <a:xfrm>
            <a:off x="323602" y="4282068"/>
            <a:ext cx="3687525" cy="1548890"/>
          </a:xfrm>
          <a:prstGeom prst="rect">
            <a:avLst/>
          </a:prstGeom>
        </p:spPr>
      </p:pic>
      <p:pic>
        <p:nvPicPr>
          <p:cNvPr id="1026" name="Picture 2" descr="Resultado de imagem para dimming system lamp">
            <a:extLst>
              <a:ext uri="{FF2B5EF4-FFF2-40B4-BE49-F238E27FC236}">
                <a16:creationId xmlns:a16="http://schemas.microsoft.com/office/drawing/2014/main" id="{E1088E25-2094-448A-B794-151A083BB0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0724" y="3969195"/>
            <a:ext cx="1617727" cy="215696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sultado de imagem para lamp LED transformers">
            <a:extLst>
              <a:ext uri="{FF2B5EF4-FFF2-40B4-BE49-F238E27FC236}">
                <a16:creationId xmlns:a16="http://schemas.microsoft.com/office/drawing/2014/main" id="{225FBFEC-D7F0-4EF1-BED7-30AA58F270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8048" y="3838294"/>
            <a:ext cx="2333064" cy="2110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9108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p:txBody>
          <a:bodyPr/>
          <a:lstStyle/>
          <a:p>
            <a:r>
              <a:rPr lang="pt-PT" u="sng" dirty="0"/>
              <a:t>Tampa da lâmpada e base</a:t>
            </a:r>
          </a:p>
          <a:p>
            <a:pPr marL="342900" indent="-342900">
              <a:buFont typeface="Arial" panose="020B0604020202020204" pitchFamily="34" charset="0"/>
              <a:buChar char="•"/>
            </a:pPr>
            <a:r>
              <a:rPr lang="pt-PT" sz="1800" dirty="0"/>
              <a:t>As luzes de menor potência estão disponíveis com uma variedade de tampas e bases diferentes.</a:t>
            </a:r>
          </a:p>
          <a:p>
            <a:pPr marL="342900" indent="-342900">
              <a:buFont typeface="Arial" panose="020B0604020202020204" pitchFamily="34" charset="0"/>
              <a:buChar char="•"/>
            </a:pPr>
            <a:r>
              <a:rPr lang="pt-PT" sz="1800" dirty="0"/>
              <a:t>O pino pode ser um diâmetro ou distanciamento diferente.</a:t>
            </a:r>
          </a:p>
          <a:p>
            <a:pPr marL="342900" indent="-342900">
              <a:buFont typeface="Arial" panose="020B0604020202020204" pitchFamily="34" charset="0"/>
              <a:buChar char="•"/>
            </a:pPr>
            <a:r>
              <a:rPr lang="pt-PT" sz="1800" dirty="0"/>
              <a:t>Da mesma forma, bases de parafusos estão disponíveis em diferentes diâmetros. </a:t>
            </a:r>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endParaRPr lang="pt-PT" dirty="0"/>
          </a:p>
        </p:txBody>
      </p:sp>
      <p:sp>
        <p:nvSpPr>
          <p:cNvPr id="6" name="Título 5"/>
          <p:cNvSpPr>
            <a:spLocks noGrp="1"/>
          </p:cNvSpPr>
          <p:nvPr>
            <p:ph type="title"/>
          </p:nvPr>
        </p:nvSpPr>
        <p:spPr/>
        <p:txBody>
          <a:bodyPr/>
          <a:lstStyle/>
          <a:p>
            <a:r>
              <a:rPr lang="pt-PT" dirty="0"/>
              <a:t>7.  Substituição para LED</a:t>
            </a:r>
          </a:p>
        </p:txBody>
      </p:sp>
      <p:pic>
        <p:nvPicPr>
          <p:cNvPr id="2" name="Imagem 1">
            <a:extLst>
              <a:ext uri="{FF2B5EF4-FFF2-40B4-BE49-F238E27FC236}">
                <a16:creationId xmlns:a16="http://schemas.microsoft.com/office/drawing/2014/main" id="{F1E3D996-F0EE-4E80-99A1-1EC974041F1E}"/>
              </a:ext>
            </a:extLst>
          </p:cNvPr>
          <p:cNvPicPr>
            <a:picLocks noChangeAspect="1"/>
          </p:cNvPicPr>
          <p:nvPr/>
        </p:nvPicPr>
        <p:blipFill>
          <a:blip r:embed="rId3"/>
          <a:stretch>
            <a:fillRect/>
          </a:stretch>
        </p:blipFill>
        <p:spPr>
          <a:xfrm>
            <a:off x="2039204" y="3380544"/>
            <a:ext cx="6234744" cy="2618812"/>
          </a:xfrm>
          <a:prstGeom prst="rect">
            <a:avLst/>
          </a:prstGeom>
        </p:spPr>
      </p:pic>
    </p:spTree>
    <p:extLst>
      <p:ext uri="{BB962C8B-B14F-4D97-AF65-F5344CB8AC3E}">
        <p14:creationId xmlns:p14="http://schemas.microsoft.com/office/powerpoint/2010/main" val="14910885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extLst/>
          </p:nvPr>
        </p:nvSpPr>
        <p:spPr/>
        <p:txBody>
          <a:bodyPr vert="horz" lIns="91440" tIns="45720" rIns="91440" bIns="45720" rtlCol="0" anchor="t">
            <a:normAutofit fontScale="85000" lnSpcReduction="10000"/>
          </a:bodyPr>
          <a:lstStyle/>
          <a:p>
            <a:r>
              <a:rPr lang="pt-PT" u="sng" dirty="0"/>
              <a:t>Driver / </a:t>
            </a:r>
            <a:r>
              <a:rPr lang="pt-PT" u="sng" dirty="0" err="1"/>
              <a:t>Dimming</a:t>
            </a:r>
          </a:p>
          <a:p>
            <a:endParaRPr lang="pt-PT" u="sng" dirty="0">
              <a:solidFill>
                <a:srgbClr val="262626"/>
              </a:solidFill>
              <a:cs typeface="Arial"/>
            </a:endParaRPr>
          </a:p>
          <a:p>
            <a:pPr marL="342900" indent="-342900">
              <a:buChar char="•"/>
            </a:pPr>
            <a:r>
              <a:rPr lang="pt-PT" sz="1900" dirty="0">
                <a:solidFill>
                  <a:srgbClr val="262626"/>
                </a:solidFill>
                <a:cs typeface="Arial"/>
              </a:rPr>
              <a:t>Algumas marcas de tecnologia de driver eletrónicos LED não são compatíveis entre si.</a:t>
            </a:r>
          </a:p>
          <a:p>
            <a:pPr marL="342900" indent="-342900">
              <a:buChar char="•"/>
            </a:pPr>
            <a:r>
              <a:rPr lang="pt-PT" sz="1900" dirty="0">
                <a:solidFill>
                  <a:srgbClr val="262626"/>
                </a:solidFill>
                <a:cs typeface="Arial"/>
              </a:rPr>
              <a:t>A compatibilidade do </a:t>
            </a:r>
            <a:r>
              <a:rPr lang="pt-PT" sz="1900" dirty="0" err="1">
                <a:solidFill>
                  <a:srgbClr val="262626"/>
                </a:solidFill>
                <a:cs typeface="Arial"/>
              </a:rPr>
              <a:t>Dimmer</a:t>
            </a:r>
            <a:r>
              <a:rPr lang="pt-PT" sz="1900" dirty="0">
                <a:solidFill>
                  <a:srgbClr val="262626"/>
                </a:solidFill>
                <a:cs typeface="Arial"/>
              </a:rPr>
              <a:t> é de grande importância, pois muitos produtos de </a:t>
            </a:r>
            <a:r>
              <a:rPr lang="pt-PT" sz="1900" dirty="0" err="1">
                <a:solidFill>
                  <a:srgbClr val="262626"/>
                </a:solidFill>
                <a:cs typeface="Arial"/>
              </a:rPr>
              <a:t>LEDs</a:t>
            </a:r>
            <a:r>
              <a:rPr lang="pt-PT" sz="1900" dirty="0">
                <a:solidFill>
                  <a:srgbClr val="262626"/>
                </a:solidFill>
                <a:cs typeface="Arial"/>
              </a:rPr>
              <a:t> geralmente não são completamente compatíveis com os </a:t>
            </a:r>
            <a:r>
              <a:rPr lang="pt-PT" sz="1900" dirty="0" err="1">
                <a:solidFill>
                  <a:srgbClr val="262626"/>
                </a:solidFill>
                <a:cs typeface="Arial"/>
              </a:rPr>
              <a:t>dimmers</a:t>
            </a:r>
            <a:r>
              <a:rPr lang="pt-PT" sz="1900" dirty="0">
                <a:solidFill>
                  <a:srgbClr val="262626"/>
                </a:solidFill>
                <a:cs typeface="Arial"/>
              </a:rPr>
              <a:t> atualmente instalados. Como os fabricantes ainda estão ta tentar definir e adotar um novo padrão de </a:t>
            </a:r>
            <a:r>
              <a:rPr lang="pt-PT" sz="1900" dirty="0" err="1">
                <a:solidFill>
                  <a:srgbClr val="262626"/>
                </a:solidFill>
                <a:cs typeface="Arial"/>
              </a:rPr>
              <a:t>dimming</a:t>
            </a:r>
            <a:r>
              <a:rPr lang="pt-PT" sz="1900" dirty="0">
                <a:solidFill>
                  <a:srgbClr val="262626"/>
                </a:solidFill>
                <a:cs typeface="Arial"/>
              </a:rPr>
              <a:t>, a maior compatibilidade dos produtos LED provavelmente continuará a ser um problema.</a:t>
            </a:r>
          </a:p>
          <a:p>
            <a:pPr marL="342900" indent="-342900">
              <a:buChar char="•"/>
            </a:pPr>
            <a:r>
              <a:rPr lang="pt-PT" sz="1900" dirty="0">
                <a:solidFill>
                  <a:srgbClr val="262626"/>
                </a:solidFill>
                <a:cs typeface="Arial"/>
              </a:rPr>
              <a:t>Alguns </a:t>
            </a:r>
            <a:r>
              <a:rPr lang="pt-PT" sz="1900" dirty="0" err="1">
                <a:solidFill>
                  <a:srgbClr val="262626"/>
                </a:solidFill>
                <a:cs typeface="Arial"/>
              </a:rPr>
              <a:t>LEDs</a:t>
            </a:r>
            <a:r>
              <a:rPr lang="pt-PT" sz="1900" dirty="0">
                <a:solidFill>
                  <a:srgbClr val="262626"/>
                </a:solidFill>
                <a:cs typeface="Arial"/>
              </a:rPr>
              <a:t> de iluminação regulável são fisicamente maiores que os que não são reguláveis.</a:t>
            </a:r>
          </a:p>
          <a:p>
            <a:pPr marL="342900" indent="-342900">
              <a:buChar char="•"/>
            </a:pPr>
            <a:r>
              <a:rPr lang="pt-PT" sz="1900" dirty="0">
                <a:solidFill>
                  <a:srgbClr val="262626"/>
                </a:solidFill>
                <a:cs typeface="Arial"/>
              </a:rPr>
              <a:t>Se a instalação existente não tiver um sistema regulável, pode valer a pena instalar lâmpadas de </a:t>
            </a:r>
            <a:r>
              <a:rPr lang="pt-PT" sz="1900" dirty="0" err="1">
                <a:solidFill>
                  <a:srgbClr val="262626"/>
                </a:solidFill>
                <a:cs typeface="Arial"/>
              </a:rPr>
              <a:t>dimming</a:t>
            </a:r>
            <a:r>
              <a:rPr lang="pt-PT" sz="1900" dirty="0">
                <a:solidFill>
                  <a:srgbClr val="262626"/>
                </a:solidFill>
                <a:cs typeface="Arial"/>
              </a:rPr>
              <a:t> para que o cliente possa introduzir um sistema de atenuação numa data posterior e economizar energia adicional.</a:t>
            </a:r>
          </a:p>
          <a:p>
            <a:pPr marL="342900" indent="-342900">
              <a:buChar char="•"/>
            </a:pPr>
            <a:r>
              <a:rPr lang="pt-PT" sz="1900" dirty="0">
                <a:solidFill>
                  <a:srgbClr val="262626"/>
                </a:solidFill>
                <a:cs typeface="Arial"/>
              </a:rPr>
              <a:t>Algumas lâmpadas de substituição LED funcionarão em quase todos os </a:t>
            </a:r>
            <a:r>
              <a:rPr lang="pt-PT" sz="1900" dirty="0" err="1">
                <a:solidFill>
                  <a:srgbClr val="262626"/>
                </a:solidFill>
                <a:cs typeface="Arial"/>
              </a:rPr>
              <a:t>dimmers</a:t>
            </a:r>
            <a:r>
              <a:rPr lang="pt-PT" sz="1900" dirty="0">
                <a:solidFill>
                  <a:srgbClr val="262626"/>
                </a:solidFill>
                <a:cs typeface="Arial"/>
              </a:rPr>
              <a:t>, mas outras só em alguns. Deve verificar-se sempre a compatibilidade com o sistema de </a:t>
            </a:r>
            <a:r>
              <a:rPr lang="pt-PT" sz="1900" dirty="0" err="1">
                <a:solidFill>
                  <a:srgbClr val="262626"/>
                </a:solidFill>
                <a:cs typeface="Arial"/>
              </a:rPr>
              <a:t>dimming</a:t>
            </a:r>
            <a:r>
              <a:rPr lang="pt-PT" sz="1900" dirty="0">
                <a:solidFill>
                  <a:srgbClr val="262626"/>
                </a:solidFill>
                <a:cs typeface="Arial"/>
              </a:rPr>
              <a:t> antes de instalar lâmpadas de substituição LED.</a:t>
            </a:r>
          </a:p>
          <a:p>
            <a:pPr marL="342900" indent="-342900">
              <a:buChar char="•"/>
            </a:pPr>
            <a:r>
              <a:rPr lang="pt-PT" sz="1900" dirty="0">
                <a:solidFill>
                  <a:srgbClr val="262626"/>
                </a:solidFill>
                <a:cs typeface="Arial"/>
              </a:rPr>
              <a:t>Verifique se o LED pode escurecer para um nível baixo, já que alguns começam a cintilar em torno de menos de 30% de saída.</a:t>
            </a:r>
            <a:endParaRPr lang="pt-PT" sz="1800" dirty="0"/>
          </a:p>
          <a:p>
            <a:pPr marL="342900" indent="-342900">
              <a:buFont typeface="Arial" panose="020B0604020202020204" pitchFamily="34" charset="0"/>
              <a:buChar char="•"/>
            </a:pPr>
            <a:endParaRPr lang="pt-PT" dirty="0"/>
          </a:p>
        </p:txBody>
      </p:sp>
      <p:sp>
        <p:nvSpPr>
          <p:cNvPr id="6" name="Título 5"/>
          <p:cNvSpPr>
            <a:spLocks noGrp="1"/>
          </p:cNvSpPr>
          <p:nvPr>
            <p:ph type="title"/>
          </p:nvPr>
        </p:nvSpPr>
        <p:spPr/>
        <p:txBody>
          <a:bodyPr/>
          <a:lstStyle/>
          <a:p>
            <a:r>
              <a:rPr lang="pt-PT" dirty="0"/>
              <a:t>7.  Substituição para LED</a:t>
            </a:r>
          </a:p>
        </p:txBody>
      </p:sp>
    </p:spTree>
    <p:extLst>
      <p:ext uri="{BB962C8B-B14F-4D97-AF65-F5344CB8AC3E}">
        <p14:creationId xmlns:p14="http://schemas.microsoft.com/office/powerpoint/2010/main" val="23137806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nvPr>
        </p:nvSpPr>
        <p:spPr/>
        <p:txBody>
          <a:bodyPr/>
          <a:lstStyle/>
          <a:p>
            <a:r>
              <a:rPr lang="pt-PT" u="sng" dirty="0"/>
              <a:t>Dimensões físicas</a:t>
            </a:r>
          </a:p>
          <a:p>
            <a:endParaRPr lang="pt-PT" u="sng" dirty="0"/>
          </a:p>
          <a:p>
            <a:pPr marL="342900" indent="-342900">
              <a:buFont typeface="Arial" panose="020B0604020202020204" pitchFamily="34" charset="0"/>
              <a:buChar char="•"/>
            </a:pPr>
            <a:r>
              <a:rPr lang="pt-PT" sz="1800" dirty="0"/>
              <a:t>Embora a tampa da lâmpada possa estar correta, nem todas as luzes de substituição têm </a:t>
            </a:r>
            <a:r>
              <a:rPr lang="pt-PT" sz="1800" dirty="0" err="1"/>
              <a:t>oo</a:t>
            </a:r>
            <a:r>
              <a:rPr lang="pt-PT" sz="1800" dirty="0"/>
              <a:t> mesmo tamanho físico.</a:t>
            </a:r>
          </a:p>
          <a:p>
            <a:pPr marL="342900" indent="-342900">
              <a:buFont typeface="Arial" panose="020B0604020202020204" pitchFamily="34" charset="0"/>
              <a:buChar char="•"/>
            </a:pPr>
            <a:r>
              <a:rPr lang="pt-PT" sz="1800" dirty="0"/>
              <a:t>É necessário certificar-se de que a lâmpada de substituição vai realmente caber.</a:t>
            </a:r>
          </a:p>
          <a:p>
            <a:pPr marL="342900" indent="-342900">
              <a:buFont typeface="Arial" panose="020B0604020202020204" pitchFamily="34" charset="0"/>
              <a:buChar char="•"/>
            </a:pPr>
            <a:r>
              <a:rPr lang="pt-PT" sz="1800" dirty="0"/>
              <a:t>Em </a:t>
            </a:r>
            <a:r>
              <a:rPr lang="pt-PT" sz="1800" dirty="0" err="1"/>
              <a:t>downlights</a:t>
            </a:r>
            <a:r>
              <a:rPr lang="pt-PT" sz="1800" dirty="0"/>
              <a:t> embutidos, é necessário verificar se o mecanismo de suporte da lâmpada aceita a adaptação</a:t>
            </a:r>
          </a:p>
          <a:p>
            <a:pPr marL="342900" indent="-342900">
              <a:buFont typeface="Arial" panose="020B0604020202020204" pitchFamily="34" charset="0"/>
              <a:buChar char="•"/>
            </a:pPr>
            <a:endParaRPr lang="pt-PT" dirty="0"/>
          </a:p>
        </p:txBody>
      </p:sp>
      <p:sp>
        <p:nvSpPr>
          <p:cNvPr id="6" name="Título 5"/>
          <p:cNvSpPr>
            <a:spLocks noGrp="1"/>
          </p:cNvSpPr>
          <p:nvPr>
            <p:ph type="title"/>
          </p:nvPr>
        </p:nvSpPr>
        <p:spPr/>
        <p:txBody>
          <a:bodyPr/>
          <a:lstStyle/>
          <a:p>
            <a:r>
              <a:rPr lang="pt-PT" dirty="0"/>
              <a:t>7.  Substituição para LED</a:t>
            </a:r>
          </a:p>
        </p:txBody>
      </p:sp>
      <p:pic>
        <p:nvPicPr>
          <p:cNvPr id="2" name="Imagem 1">
            <a:extLst>
              <a:ext uri="{FF2B5EF4-FFF2-40B4-BE49-F238E27FC236}">
                <a16:creationId xmlns:a16="http://schemas.microsoft.com/office/drawing/2014/main" id="{C6414FB9-AED2-45D6-80D9-B5504F963914}"/>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5765" b="94457" l="3975" r="94979">
                        <a14:foregroundMark x1="18410" y1="63636" x2="18410" y2="63636"/>
                        <a14:foregroundMark x1="22803" y1="47007" x2="9623" y2="49667"/>
                        <a14:foregroundMark x1="9623" y1="49667" x2="7322" y2="61197"/>
                        <a14:foregroundMark x1="7322" y1="61197" x2="16736" y2="67849"/>
                        <a14:foregroundMark x1="16736" y1="67849" x2="23849" y2="56763"/>
                        <a14:foregroundMark x1="23849" y1="56763" x2="16946" y2="46785"/>
                        <a14:foregroundMark x1="16946" y1="46785" x2="15481" y2="46785"/>
                        <a14:foregroundMark x1="15272" y1="42572" x2="25314" y2="46120"/>
                        <a14:foregroundMark x1="25314" y1="46120" x2="26151" y2="58537"/>
                        <a14:foregroundMark x1="26151" y1="58537" x2="20502" y2="68736"/>
                        <a14:foregroundMark x1="20502" y1="68736" x2="8996" y2="68736"/>
                        <a14:foregroundMark x1="8996" y1="68736" x2="4812" y2="57871"/>
                        <a14:foregroundMark x1="4812" y1="57871" x2="7113" y2="48337"/>
                        <a14:foregroundMark x1="25314" y1="66741" x2="25314" y2="66741"/>
                        <a14:foregroundMark x1="37029" y1="80931" x2="37029" y2="80931"/>
                        <a14:foregroundMark x1="54393" y1="75610" x2="38075" y2="74501"/>
                        <a14:foregroundMark x1="38075" y1="74501" x2="40377" y2="87361"/>
                        <a14:foregroundMark x1="40377" y1="87361" x2="54393" y2="88692"/>
                        <a14:foregroundMark x1="54393" y1="88692" x2="52720" y2="77605"/>
                        <a14:foregroundMark x1="52720" y1="77605" x2="40795" y2="79601"/>
                        <a14:foregroundMark x1="40795" y1="79601" x2="43515" y2="91353"/>
                        <a14:foregroundMark x1="43515" y1="91353" x2="55439" y2="87361"/>
                        <a14:foregroundMark x1="55439" y1="87361" x2="43305" y2="78714"/>
                        <a14:foregroundMark x1="43305" y1="78714" x2="48954" y2="88692"/>
                        <a14:foregroundMark x1="48954" y1="88692" x2="58787" y2="82927"/>
                        <a14:foregroundMark x1="58787" y1="82927" x2="49582" y2="75388"/>
                        <a14:foregroundMark x1="49582" y1="75388" x2="39958" y2="82483"/>
                        <a14:foregroundMark x1="39958" y1="82483" x2="50418" y2="85144"/>
                        <a14:foregroundMark x1="50418" y1="85144" x2="41632" y2="78714"/>
                        <a14:foregroundMark x1="41632" y1="78714" x2="53975" y2="85588"/>
                        <a14:foregroundMark x1="53975" y1="85588" x2="39540" y2="78492"/>
                        <a14:foregroundMark x1="39540" y1="78492" x2="44142" y2="84257"/>
                        <a14:foregroundMark x1="87866" y1="51441" x2="72803" y2="50776"/>
                        <a14:foregroundMark x1="62765" y1="54467" x2="62552" y2="54545"/>
                        <a14:foregroundMark x1="72803" y1="50776" x2="69686" y2="51922"/>
                        <a14:foregroundMark x1="62552" y1="54545" x2="62836" y2="55265"/>
                        <a14:foregroundMark x1="70894" y1="65457" x2="81381" y2="61641"/>
                        <a14:foregroundMark x1="81381" y1="61641" x2="90586" y2="54989"/>
                        <a14:foregroundMark x1="90586" y1="54989" x2="87238" y2="67406"/>
                        <a14:foregroundMark x1="87238" y1="67406" x2="77406" y2="62749"/>
                        <a14:foregroundMark x1="77406" y1="62749" x2="80962" y2="50111"/>
                        <a14:foregroundMark x1="80962" y1="50111" x2="78243" y2="61197"/>
                        <a14:foregroundMark x1="78243" y1="61197" x2="82427" y2="46563"/>
                        <a14:foregroundMark x1="82427" y1="46563" x2="83682" y2="61641"/>
                        <a14:foregroundMark x1="83682" y1="61641" x2="73013" y2="61197"/>
                        <a14:foregroundMark x1="73013" y1="61197" x2="76778" y2="49002"/>
                        <a14:foregroundMark x1="76778" y1="49002" x2="82008" y2="60976"/>
                        <a14:foregroundMark x1="82008" y1="60976" x2="83891" y2="49889"/>
                        <a14:foregroundMark x1="83891" y1="49889" x2="84519" y2="49224"/>
                        <a14:foregroundMark x1="91004" y1="45676" x2="91004" y2="45676"/>
                        <a14:foregroundMark x1="92887" y1="43681" x2="94561" y2="66962"/>
                        <a14:foregroundMark x1="86820" y1="46785" x2="72594" y2="49889"/>
                        <a14:foregroundMark x1="55439" y1="34590" x2="44770" y2="28160"/>
                        <a14:foregroundMark x1="44770" y1="28160" x2="41004" y2="17738"/>
                        <a14:foregroundMark x1="41004" y1="17738" x2="44142" y2="7095"/>
                        <a14:foregroundMark x1="44142" y1="7095" x2="54603" y2="7095"/>
                        <a14:foregroundMark x1="54603" y1="7095" x2="65272" y2="11086"/>
                        <a14:foregroundMark x1="65272" y1="11086" x2="66318" y2="23503"/>
                        <a14:foregroundMark x1="66318" y1="23503" x2="60669" y2="34812"/>
                        <a14:foregroundMark x1="60669" y1="34812" x2="50418" y2="37916"/>
                        <a14:foregroundMark x1="50418" y1="37916" x2="40586" y2="34146"/>
                        <a14:foregroundMark x1="40586" y1="34146" x2="33054" y2="25277"/>
                        <a14:foregroundMark x1="33054" y1="25277" x2="31799" y2="13525"/>
                        <a14:foregroundMark x1="31799" y1="13525" x2="35565" y2="8204"/>
                        <a14:foregroundMark x1="61925" y1="72062" x2="65063" y2="84257"/>
                        <a14:foregroundMark x1="65063" y1="84257" x2="60042" y2="94013"/>
                        <a14:foregroundMark x1="60042" y1="94013" x2="37866" y2="94900"/>
                        <a14:foregroundMark x1="37866" y1="94900" x2="29916" y2="86696"/>
                        <a14:foregroundMark x1="29916" y1="86696" x2="31590" y2="75166"/>
                        <a14:foregroundMark x1="31590" y1="75166" x2="38494" y2="72284"/>
                        <a14:foregroundMark x1="34519" y1="32373" x2="34519" y2="32373"/>
                        <a14:foregroundMark x1="38075" y1="36142" x2="38075" y2="36142"/>
                        <a14:foregroundMark x1="32218" y1="37472" x2="31799" y2="35477"/>
                        <a14:foregroundMark x1="30962" y1="28381" x2="31799" y2="19956"/>
                        <a14:foregroundMark x1="26778" y1="42350" x2="26778" y2="42350"/>
                        <a14:foregroundMark x1="27615" y1="45676" x2="17364" y2="40798"/>
                        <a14:foregroundMark x1="17364" y1="40798" x2="6485" y2="41463"/>
                        <a14:foregroundMark x1="6485" y1="41463" x2="4184" y2="52328"/>
                        <a14:foregroundMark x1="4184" y1="52328" x2="5230" y2="63636"/>
                        <a14:foregroundMark x1="5230" y1="63636" x2="14226" y2="70510"/>
                        <a14:foregroundMark x1="14226" y1="70510" x2="24686" y2="70510"/>
                        <a14:foregroundMark x1="24686" y1="70510" x2="28661" y2="59867"/>
                        <a14:foregroundMark x1="28661" y1="59867" x2="28033" y2="42129"/>
                        <a14:foregroundMark x1="68316" y1="51664" x2="70084" y2="41463"/>
                        <a14:foregroundMark x1="70084" y1="41463" x2="81590" y2="39911"/>
                        <a14:foregroundMark x1="81590" y1="39911" x2="91423" y2="44346"/>
                        <a14:foregroundMark x1="91423" y1="44346" x2="93724" y2="55876"/>
                        <a14:foregroundMark x1="93724" y1="55876" x2="92887" y2="67849"/>
                        <a14:foregroundMark x1="92887" y1="67849" x2="83264" y2="72727"/>
                        <a14:foregroundMark x1="83264" y1="72727" x2="72385" y2="70510"/>
                        <a14:foregroundMark x1="72385" y1="70510" x2="70731" y2="67978"/>
                        <a14:foregroundMark x1="93515" y1="70510" x2="93515" y2="70510"/>
                        <a14:foregroundMark x1="6485" y1="68514" x2="6485" y2="68514"/>
                        <a14:foregroundMark x1="9414" y1="46341" x2="9414" y2="46341"/>
                        <a14:foregroundMark x1="50209" y1="16630" x2="50209" y2="16630"/>
                        <a14:foregroundMark x1="48117" y1="18847" x2="48117" y2="18847"/>
                        <a14:foregroundMark x1="51255" y1="14191" x2="51255" y2="14191"/>
                        <a14:foregroundMark x1="51883" y1="20621" x2="51883" y2="20621"/>
                        <a14:foregroundMark x1="40586" y1="11752" x2="40586" y2="11752"/>
                        <a14:foregroundMark x1="38912" y1="8426" x2="38912" y2="8426"/>
                        <a14:foregroundMark x1="58159" y1="7095" x2="58159" y2="7095"/>
                        <a14:foregroundMark x1="60251" y1="5765" x2="60251" y2="5765"/>
                        <a14:foregroundMark x1="94979" y1="53880" x2="94979" y2="53880"/>
                        <a14:backgroundMark x1="48954" y1="41020" x2="48954" y2="41020"/>
                        <a14:backgroundMark x1="65481" y1="64745" x2="65481" y2="64745"/>
                        <a14:backgroundMark x1="66109" y1="60089" x2="66109" y2="60089"/>
                        <a14:backgroundMark x1="66109" y1="56098" x2="66109" y2="56098"/>
                        <a14:backgroundMark x1="66109" y1="51885" x2="67573" y2="68293"/>
                      </a14:backgroundRemoval>
                    </a14:imgEffect>
                  </a14:imgLayer>
                </a14:imgProps>
              </a:ext>
            </a:extLst>
          </a:blip>
          <a:stretch>
            <a:fillRect/>
          </a:stretch>
        </p:blipFill>
        <p:spPr>
          <a:xfrm>
            <a:off x="4798274" y="3748938"/>
            <a:ext cx="2519543" cy="2377226"/>
          </a:xfrm>
          <a:prstGeom prst="rect">
            <a:avLst/>
          </a:prstGeom>
        </p:spPr>
      </p:pic>
    </p:spTree>
    <p:extLst>
      <p:ext uri="{BB962C8B-B14F-4D97-AF65-F5344CB8AC3E}">
        <p14:creationId xmlns:p14="http://schemas.microsoft.com/office/powerpoint/2010/main" val="6588763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extLst/>
          </p:nvPr>
        </p:nvSpPr>
        <p:spPr/>
        <p:txBody>
          <a:bodyPr vert="horz" lIns="91440" tIns="45720" rIns="91440" bIns="45720" rtlCol="0" anchor="t">
            <a:normAutofit fontScale="92500"/>
          </a:bodyPr>
          <a:lstStyle/>
          <a:p>
            <a:r>
              <a:rPr lang="pt-PT" b="1" dirty="0"/>
              <a:t>Desvantagens</a:t>
            </a:r>
          </a:p>
          <a:p>
            <a:pPr marL="285750" indent="-285750">
              <a:buFont typeface="Arial" panose="020B0604020202020204" pitchFamily="34" charset="0"/>
              <a:buChar char="•"/>
            </a:pPr>
            <a:endParaRPr lang="pt-PT" sz="1600" b="1" dirty="0"/>
          </a:p>
          <a:p>
            <a:pPr marL="285750" indent="-285750" fontAlgn="base">
              <a:buFont typeface="Arial" panose="020B0604020202020204" pitchFamily="34" charset="0"/>
              <a:buChar char="•"/>
            </a:pPr>
            <a:r>
              <a:rPr lang="en-US" sz="1700" b="1" dirty="0" err="1"/>
              <a:t>Custo</a:t>
            </a:r>
            <a:r>
              <a:rPr lang="en-US" sz="1700" b="1" dirty="0"/>
              <a:t> </a:t>
            </a:r>
            <a:r>
              <a:rPr lang="en-US" sz="1700" b="1" dirty="0" err="1"/>
              <a:t>inicial</a:t>
            </a:r>
            <a:r>
              <a:rPr lang="en-US" sz="1700" b="1" dirty="0"/>
              <a:t> </a:t>
            </a:r>
            <a:r>
              <a:rPr lang="en-US" sz="1700" b="1" dirty="0" err="1"/>
              <a:t>elevado</a:t>
            </a:r>
            <a:r>
              <a:rPr lang="en-US" sz="1700" dirty="0"/>
              <a:t>.  </a:t>
            </a:r>
            <a:r>
              <a:rPr lang="pt-PT" sz="1700" dirty="0"/>
              <a:t>As lâmpadas LED estão atualmente cotadas no alto custo da acessibilidade nos mercados de iluminação doméstica. O crescente uso de lâmpadas LED em lares e escritórios está a conduzir a preços mais reduzidos.</a:t>
            </a:r>
          </a:p>
          <a:p>
            <a:pPr marL="285750" indent="-285750" fontAlgn="base">
              <a:buFont typeface="Arial" panose="020B0604020202020204" pitchFamily="34" charset="0"/>
              <a:buChar char="•"/>
            </a:pPr>
            <a:endParaRPr lang="en-US" sz="1700" dirty="0">
              <a:cs typeface="Arial"/>
            </a:endParaRPr>
          </a:p>
          <a:p>
            <a:pPr marL="285750" indent="-285750" fontAlgn="base">
              <a:buFont typeface="Arial" panose="020B0604020202020204" pitchFamily="34" charset="0"/>
              <a:buChar char="•"/>
            </a:pPr>
            <a:r>
              <a:rPr lang="en-US" sz="1700" b="1" dirty="0" err="1">
                <a:solidFill>
                  <a:srgbClr val="333333"/>
                </a:solidFill>
                <a:cs typeface="Arial"/>
              </a:rPr>
              <a:t>Gestão</a:t>
            </a:r>
            <a:r>
              <a:rPr lang="en-US" sz="1700" b="1" dirty="0">
                <a:solidFill>
                  <a:srgbClr val="333333"/>
                </a:solidFill>
                <a:cs typeface="Arial"/>
              </a:rPr>
              <a:t> </a:t>
            </a:r>
            <a:r>
              <a:rPr lang="en-US" sz="1700" b="1" dirty="0" err="1">
                <a:solidFill>
                  <a:srgbClr val="333333"/>
                </a:solidFill>
                <a:cs typeface="Arial"/>
              </a:rPr>
              <a:t>térmica</a:t>
            </a:r>
            <a:r>
              <a:rPr lang="en-US" sz="1700" b="1" dirty="0">
                <a:solidFill>
                  <a:srgbClr val="333333"/>
                </a:solidFill>
                <a:cs typeface="Arial"/>
              </a:rPr>
              <a:t>.</a:t>
            </a:r>
            <a:r>
              <a:rPr lang="en-US" sz="1700" dirty="0">
                <a:solidFill>
                  <a:srgbClr val="333333"/>
                </a:solidFill>
                <a:cs typeface="Arial"/>
              </a:rPr>
              <a:t> </a:t>
            </a:r>
            <a:r>
              <a:rPr lang="pt-PT" sz="1700" dirty="0">
                <a:solidFill>
                  <a:srgbClr val="333333"/>
                </a:solidFill>
                <a:cs typeface="Arial"/>
              </a:rPr>
              <a:t>Os </a:t>
            </a:r>
            <a:r>
              <a:rPr lang="pt-PT" sz="1700" dirty="0" err="1">
                <a:solidFill>
                  <a:srgbClr val="333333"/>
                </a:solidFill>
                <a:cs typeface="Arial"/>
              </a:rPr>
              <a:t>LEDs</a:t>
            </a:r>
            <a:r>
              <a:rPr lang="pt-PT" sz="1700" dirty="0">
                <a:solidFill>
                  <a:srgbClr val="333333"/>
                </a:solidFill>
                <a:cs typeface="Arial"/>
              </a:rPr>
              <a:t> requerem uma gestão térmica e uma dissipação de calor muito eficientes, sem os quais a temperatura de junção do LED aumentará, levando a uma falha prematura.</a:t>
            </a:r>
          </a:p>
          <a:p>
            <a:pPr marL="285750" indent="-285750" fontAlgn="base">
              <a:buFont typeface="Arial" panose="020B0604020202020204" pitchFamily="34" charset="0"/>
              <a:buChar char="•"/>
            </a:pPr>
            <a:endParaRPr lang="en-US" sz="1700" dirty="0">
              <a:solidFill>
                <a:srgbClr val="262626"/>
              </a:solidFill>
              <a:latin typeface="Arial"/>
              <a:ea typeface="Verdana"/>
              <a:cs typeface="Arial"/>
            </a:endParaRPr>
          </a:p>
          <a:p>
            <a:pPr marL="285750" indent="-285750" fontAlgn="base">
              <a:buFont typeface="Arial" panose="020B0604020202020204" pitchFamily="34" charset="0"/>
              <a:buChar char="•"/>
            </a:pPr>
            <a:r>
              <a:rPr lang="en-US" sz="1700" b="1" dirty="0" err="1">
                <a:solidFill>
                  <a:schemeClr val="tx1"/>
                </a:solidFill>
                <a:ea typeface="Verdana"/>
                <a:cs typeface="Arial"/>
              </a:rPr>
              <a:t>Manutenção</a:t>
            </a:r>
            <a:r>
              <a:rPr lang="en-US" sz="1700" b="1" dirty="0">
                <a:solidFill>
                  <a:schemeClr val="tx1"/>
                </a:solidFill>
                <a:ea typeface="Verdana"/>
                <a:cs typeface="Arial"/>
              </a:rPr>
              <a:t> de cores</a:t>
            </a:r>
            <a:r>
              <a:rPr lang="en-US" sz="1700" dirty="0">
                <a:solidFill>
                  <a:schemeClr val="tx1"/>
                </a:solidFill>
                <a:latin typeface="Arial"/>
                <a:ea typeface="Verdana"/>
                <a:cs typeface="Arial"/>
              </a:rPr>
              <a:t>. </a:t>
            </a:r>
            <a:r>
              <a:rPr lang="pt-PT" sz="1700" dirty="0">
                <a:solidFill>
                  <a:schemeClr val="tx1"/>
                </a:solidFill>
                <a:ea typeface="Verdana"/>
                <a:cs typeface="Arial"/>
              </a:rPr>
              <a:t>LED pode mudar a cor devido à idade e temperatura</a:t>
            </a:r>
            <a:r>
              <a:rPr lang="en-US" sz="1700" dirty="0">
                <a:solidFill>
                  <a:schemeClr val="tx1"/>
                </a:solidFill>
                <a:latin typeface="Arial"/>
                <a:ea typeface="Verdana"/>
                <a:cs typeface="Arial"/>
              </a:rPr>
              <a:t>.</a:t>
            </a:r>
          </a:p>
          <a:p>
            <a:pPr marL="285750" indent="-285750">
              <a:buFont typeface="Arial" panose="020B0604020202020204" pitchFamily="34" charset="0"/>
              <a:buChar char="•"/>
            </a:pPr>
            <a:endParaRPr lang="en-US" sz="1700" dirty="0">
              <a:solidFill>
                <a:srgbClr val="000000"/>
              </a:solidFill>
              <a:cs typeface="Arial"/>
            </a:endParaRPr>
          </a:p>
          <a:p>
            <a:pPr marL="285750" indent="-285750">
              <a:buFont typeface="Arial" panose="020B0604020202020204" pitchFamily="34" charset="0"/>
              <a:buChar char="•"/>
            </a:pPr>
            <a:r>
              <a:rPr lang="pt-PT" sz="1700" b="1" dirty="0">
                <a:solidFill>
                  <a:srgbClr val="262626"/>
                </a:solidFill>
                <a:cs typeface="Arial"/>
              </a:rPr>
              <a:t>Pesado em comparação com </a:t>
            </a:r>
            <a:r>
              <a:rPr lang="pt-PT" sz="1700" b="1" dirty="0" err="1">
                <a:solidFill>
                  <a:srgbClr val="262626"/>
                </a:solidFill>
                <a:cs typeface="Arial"/>
              </a:rPr>
              <a:t>CFLs</a:t>
            </a:r>
            <a:r>
              <a:rPr lang="pt-PT" sz="1700" b="1" dirty="0">
                <a:solidFill>
                  <a:srgbClr val="262626"/>
                </a:solidFill>
                <a:cs typeface="Arial"/>
              </a:rPr>
              <a:t> e lâmpadas incandescentes</a:t>
            </a:r>
            <a:r>
              <a:rPr lang="en-US" sz="1700" dirty="0">
                <a:solidFill>
                  <a:srgbClr val="262626"/>
                </a:solidFill>
                <a:cs typeface="Arial"/>
              </a:rPr>
              <a:t>.  </a:t>
            </a:r>
            <a:r>
              <a:rPr lang="pt-PT" sz="1700" dirty="0">
                <a:solidFill>
                  <a:srgbClr val="262626"/>
                </a:solidFill>
                <a:cs typeface="Arial"/>
              </a:rPr>
              <a:t>Algumas lâmpadas LED incorporam um dissipador de calor de metal integrado. Isso torna-os mais pesados ​​do que as lâmpadas de filamento e CFL de tamanho similar. O peso adicionado pode exigir Luminárias mais robustas ao serem atualizadas.</a:t>
            </a:r>
            <a:endParaRPr lang="pt-PT" sz="1600" b="1" dirty="0">
              <a:cs typeface="Arial"/>
            </a:endParaRPr>
          </a:p>
        </p:txBody>
      </p:sp>
      <p:sp>
        <p:nvSpPr>
          <p:cNvPr id="6" name="Título 5"/>
          <p:cNvSpPr>
            <a:spLocks noGrp="1"/>
          </p:cNvSpPr>
          <p:nvPr>
            <p:ph type="title"/>
          </p:nvPr>
        </p:nvSpPr>
        <p:spPr/>
        <p:txBody>
          <a:bodyPr/>
          <a:lstStyle/>
          <a:p>
            <a:r>
              <a:rPr lang="pt-PT" dirty="0"/>
              <a:t>8. Vantagens e Desvantagens</a:t>
            </a:r>
          </a:p>
        </p:txBody>
      </p:sp>
    </p:spTree>
    <p:extLst>
      <p:ext uri="{BB962C8B-B14F-4D97-AF65-F5344CB8AC3E}">
        <p14:creationId xmlns:p14="http://schemas.microsoft.com/office/powerpoint/2010/main" val="33488301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extLst/>
          </p:nvPr>
        </p:nvSpPr>
        <p:spPr>
          <a:xfrm>
            <a:off x="457200" y="1491450"/>
            <a:ext cx="8229600" cy="4634714"/>
          </a:xfrm>
        </p:spPr>
        <p:txBody>
          <a:bodyPr vert="horz" lIns="91440" tIns="45720" rIns="91440" bIns="45720" rtlCol="0" anchor="t">
            <a:normAutofit/>
          </a:bodyPr>
          <a:lstStyle/>
          <a:p>
            <a:r>
              <a:rPr lang="pt-PT" b="1" dirty="0"/>
              <a:t>Vantagens</a:t>
            </a:r>
          </a:p>
          <a:p>
            <a:pPr marL="285750" indent="-285750">
              <a:buFont typeface="Arial" panose="020B0604020202020204" pitchFamily="34" charset="0"/>
              <a:buChar char="•"/>
            </a:pPr>
            <a:endParaRPr lang="pt-PT" sz="1600" b="1" dirty="0"/>
          </a:p>
          <a:p>
            <a:pPr marL="285750" indent="-285750">
              <a:buClr>
                <a:srgbClr val="00B050"/>
              </a:buClr>
              <a:buFont typeface="Wingdings" panose="05000000000000000000" pitchFamily="2" charset="2"/>
              <a:buChar char="ü"/>
            </a:pPr>
            <a:r>
              <a:rPr lang="pt-PT" sz="1600" dirty="0">
                <a:cs typeface="Arial"/>
              </a:rPr>
              <a:t>A alta eficiência dos </a:t>
            </a:r>
            <a:r>
              <a:rPr lang="pt-PT" sz="1600" dirty="0" err="1">
                <a:cs typeface="Arial"/>
              </a:rPr>
              <a:t>LEDs</a:t>
            </a:r>
            <a:r>
              <a:rPr lang="pt-PT" sz="1600" dirty="0">
                <a:cs typeface="Arial"/>
              </a:rPr>
              <a:t> leva a poupanças energéticas significativas.</a:t>
            </a:r>
          </a:p>
          <a:p>
            <a:pPr marL="285750" indent="-285750">
              <a:buClr>
                <a:srgbClr val="00B050"/>
              </a:buClr>
              <a:buFont typeface="Wingdings" panose="05000000000000000000" pitchFamily="2" charset="2"/>
              <a:buChar char="ü"/>
            </a:pPr>
            <a:r>
              <a:rPr lang="pt-PT" sz="1600" b="1" dirty="0">
                <a:cs typeface="Arial"/>
              </a:rPr>
              <a:t>Custo do ciclo de vida mais baixo </a:t>
            </a:r>
            <a:r>
              <a:rPr lang="pt-PT" sz="1600" dirty="0">
                <a:cs typeface="Arial"/>
              </a:rPr>
              <a:t>- Apesar do maior custo inicial, ao considerar o custo total de propriedade (incluindo custos de energia e manutenção), os </a:t>
            </a:r>
            <a:r>
              <a:rPr lang="pt-PT" sz="1600" dirty="0" err="1">
                <a:cs typeface="Arial"/>
              </a:rPr>
              <a:t>LEDs</a:t>
            </a:r>
            <a:r>
              <a:rPr lang="pt-PT" sz="1600" dirty="0">
                <a:cs typeface="Arial"/>
              </a:rPr>
              <a:t> superam as tecnologias convencionais.</a:t>
            </a:r>
          </a:p>
          <a:p>
            <a:pPr marL="285750" indent="-285750">
              <a:buClr>
                <a:srgbClr val="00B050"/>
              </a:buClr>
              <a:buFont typeface="Wingdings" panose="05000000000000000000" pitchFamily="2" charset="2"/>
              <a:buChar char="ü"/>
            </a:pPr>
            <a:r>
              <a:rPr lang="pt-PT" sz="1600" b="1" dirty="0">
                <a:cs typeface="Arial"/>
              </a:rPr>
              <a:t>Maior fiabilidade </a:t>
            </a:r>
            <a:r>
              <a:rPr lang="pt-PT" sz="1600" dirty="0">
                <a:cs typeface="Arial"/>
              </a:rPr>
              <a:t>- os </a:t>
            </a:r>
            <a:r>
              <a:rPr lang="pt-PT" sz="1600" dirty="0" err="1">
                <a:cs typeface="Arial"/>
              </a:rPr>
              <a:t>LEDs</a:t>
            </a:r>
            <a:r>
              <a:rPr lang="pt-PT" sz="1600" dirty="0">
                <a:cs typeface="Arial"/>
              </a:rPr>
              <a:t> falham menos vezes, duram mais, emitem uma luz de espectro completo mais sólida, sem cintilação.</a:t>
            </a:r>
          </a:p>
          <a:p>
            <a:pPr marL="285750" indent="-285750">
              <a:buClr>
                <a:srgbClr val="00B050"/>
              </a:buClr>
              <a:buFont typeface="Wingdings" panose="05000000000000000000" pitchFamily="2" charset="2"/>
              <a:buChar char="ü"/>
            </a:pPr>
            <a:r>
              <a:rPr lang="pt-PT" sz="1600" dirty="0">
                <a:cs typeface="Arial"/>
              </a:rPr>
              <a:t>Os </a:t>
            </a:r>
            <a:r>
              <a:rPr lang="pt-PT" sz="1600" dirty="0" err="1">
                <a:cs typeface="Arial"/>
              </a:rPr>
              <a:t>LEDs</a:t>
            </a:r>
            <a:r>
              <a:rPr lang="pt-PT" sz="1600" dirty="0">
                <a:cs typeface="Arial"/>
              </a:rPr>
              <a:t> são ideais para uso em aplicativos que estão sujeitos a ciclos de interrupção frequentes, ao contrário das lâmpadas fluorescentes que se queimam mais rapidamente quando são frequentemente desligadas, ou lâmpadas HID que exigem um longo tempo antes de reiniciar.</a:t>
            </a:r>
          </a:p>
          <a:p>
            <a:pPr marL="285750" indent="-285750">
              <a:buClr>
                <a:srgbClr val="00B050"/>
              </a:buClr>
              <a:buFont typeface="Wingdings" panose="05000000000000000000" pitchFamily="2" charset="2"/>
              <a:buChar char="ü"/>
            </a:pPr>
            <a:r>
              <a:rPr lang="pt-PT" sz="1600" dirty="0" err="1">
                <a:cs typeface="Arial"/>
              </a:rPr>
              <a:t>LEDs</a:t>
            </a:r>
            <a:r>
              <a:rPr lang="pt-PT" sz="1600" dirty="0">
                <a:cs typeface="Arial"/>
              </a:rPr>
              <a:t> podem ser facilmente reguláveis</a:t>
            </a:r>
          </a:p>
          <a:p>
            <a:pPr marL="285750" indent="-285750">
              <a:buClr>
                <a:srgbClr val="00B050"/>
              </a:buClr>
              <a:buFont typeface="Wingdings" panose="05000000000000000000" pitchFamily="2" charset="2"/>
              <a:buChar char="ü"/>
            </a:pPr>
            <a:r>
              <a:rPr lang="pt-PT" sz="1600" dirty="0">
                <a:cs typeface="Arial"/>
              </a:rPr>
              <a:t>Funcionamento silencioso - As lâmpadas LED apresentam iluminação praticamente livre de ruído. Mesmo quando alimentado a partir de um </a:t>
            </a:r>
            <a:r>
              <a:rPr lang="pt-PT" sz="1600" dirty="0" err="1">
                <a:cs typeface="Arial"/>
              </a:rPr>
              <a:t>dimmer</a:t>
            </a:r>
            <a:r>
              <a:rPr lang="pt-PT" sz="1600" dirty="0">
                <a:cs typeface="Arial"/>
              </a:rPr>
              <a:t>: zumbir, tocar de qualquer tipo é praticamente inaudito.</a:t>
            </a:r>
            <a:endParaRPr lang="pt-PT" sz="1600" b="1" dirty="0"/>
          </a:p>
        </p:txBody>
      </p:sp>
      <p:sp>
        <p:nvSpPr>
          <p:cNvPr id="6" name="Título 5"/>
          <p:cNvSpPr>
            <a:spLocks noGrp="1"/>
          </p:cNvSpPr>
          <p:nvPr>
            <p:ph type="title"/>
          </p:nvPr>
        </p:nvSpPr>
        <p:spPr/>
        <p:txBody>
          <a:bodyPr/>
          <a:lstStyle/>
          <a:p>
            <a:r>
              <a:rPr lang="pt-PT" dirty="0"/>
              <a:t>8. Vantagens e Desvantagens</a:t>
            </a:r>
          </a:p>
        </p:txBody>
      </p:sp>
    </p:spTree>
    <p:extLst>
      <p:ext uri="{BB962C8B-B14F-4D97-AF65-F5344CB8AC3E}">
        <p14:creationId xmlns:p14="http://schemas.microsoft.com/office/powerpoint/2010/main" val="34108774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p:txBody>
          <a:bodyPr/>
          <a:lstStyle/>
          <a:p>
            <a:r>
              <a:rPr lang="pt-PT" dirty="0"/>
              <a:t>2. Como funciona o LED?</a:t>
            </a:r>
          </a:p>
        </p:txBody>
      </p:sp>
      <p:sp>
        <p:nvSpPr>
          <p:cNvPr id="3" name="CaixaDeTexto 2"/>
          <p:cNvSpPr txBox="1"/>
          <p:nvPr/>
        </p:nvSpPr>
        <p:spPr>
          <a:xfrm>
            <a:off x="457199" y="1463404"/>
            <a:ext cx="8431619" cy="2585323"/>
          </a:xfrm>
          <a:prstGeom prst="rect">
            <a:avLst/>
          </a:prstGeom>
          <a:noFill/>
        </p:spPr>
        <p:txBody>
          <a:bodyPr wrap="square" rtlCol="0">
            <a:spAutoFit/>
          </a:bodyPr>
          <a:lstStyle/>
          <a:p>
            <a:pPr marL="285750" indent="-285750">
              <a:buFont typeface="Arial" panose="020B0604020202020204" pitchFamily="34" charset="0"/>
              <a:buChar char="•"/>
            </a:pPr>
            <a:r>
              <a:rPr lang="pt-PT" dirty="0"/>
              <a:t>O material n tem um excesso de eletrões (que são eletrões livres), enquanto que o material p possui eletrões que faltam, ou seja, orifícios eletrónicos.</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A aplicação de uma tensão através da junção p-n move eletrões para a junção dos dois materiais.</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Os eletrões do material n caem nos orifícios do material p. Ao fazê-lo, o eletrão passa de um alto nível de energia para um menor, e a diferença de energia é emitida como luz ou calor.</a:t>
            </a:r>
          </a:p>
        </p:txBody>
      </p:sp>
      <p:pic>
        <p:nvPicPr>
          <p:cNvPr id="8" name="Imagem 7"/>
          <p:cNvPicPr>
            <a:picLocks noChangeAspect="1"/>
          </p:cNvPicPr>
          <p:nvPr/>
        </p:nvPicPr>
        <p:blipFill>
          <a:blip r:embed="rId3"/>
          <a:stretch>
            <a:fillRect/>
          </a:stretch>
        </p:blipFill>
        <p:spPr>
          <a:xfrm>
            <a:off x="457199" y="4297076"/>
            <a:ext cx="1895475" cy="1495425"/>
          </a:xfrm>
          <a:prstGeom prst="rect">
            <a:avLst/>
          </a:prstGeom>
          <a:ln>
            <a:solidFill>
              <a:schemeClr val="tx1"/>
            </a:solidFill>
          </a:ln>
        </p:spPr>
      </p:pic>
      <p:pic>
        <p:nvPicPr>
          <p:cNvPr id="9" name="Imagem 8"/>
          <p:cNvPicPr>
            <a:picLocks noChangeAspect="1"/>
          </p:cNvPicPr>
          <p:nvPr/>
        </p:nvPicPr>
        <p:blipFill>
          <a:blip r:embed="rId4"/>
          <a:stretch>
            <a:fillRect/>
          </a:stretch>
        </p:blipFill>
        <p:spPr>
          <a:xfrm>
            <a:off x="2831915" y="4297076"/>
            <a:ext cx="2714625" cy="1685925"/>
          </a:xfrm>
          <a:prstGeom prst="rect">
            <a:avLst/>
          </a:prstGeom>
          <a:ln>
            <a:solidFill>
              <a:schemeClr val="tx1"/>
            </a:solidFill>
          </a:ln>
        </p:spPr>
      </p:pic>
      <p:pic>
        <p:nvPicPr>
          <p:cNvPr id="10" name="Imagem 9"/>
          <p:cNvPicPr>
            <a:picLocks noChangeAspect="1"/>
          </p:cNvPicPr>
          <p:nvPr/>
        </p:nvPicPr>
        <p:blipFill>
          <a:blip r:embed="rId5"/>
          <a:stretch>
            <a:fillRect/>
          </a:stretch>
        </p:blipFill>
        <p:spPr>
          <a:xfrm>
            <a:off x="5962650" y="4274481"/>
            <a:ext cx="2724150" cy="1724025"/>
          </a:xfrm>
          <a:prstGeom prst="rect">
            <a:avLst/>
          </a:prstGeom>
          <a:ln>
            <a:solidFill>
              <a:schemeClr val="tx1"/>
            </a:solidFill>
          </a:ln>
        </p:spPr>
      </p:pic>
    </p:spTree>
    <p:extLst>
      <p:ext uri="{BB962C8B-B14F-4D97-AF65-F5344CB8AC3E}">
        <p14:creationId xmlns:p14="http://schemas.microsoft.com/office/powerpoint/2010/main" val="40291251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e Conteúdo 6"/>
          <p:cNvSpPr>
            <a:spLocks noGrp="1"/>
          </p:cNvSpPr>
          <p:nvPr>
            <p:ph idx="1"/>
            <p:extLst/>
          </p:nvPr>
        </p:nvSpPr>
        <p:spPr/>
        <p:txBody>
          <a:bodyPr vert="horz" lIns="91440" tIns="45720" rIns="91440" bIns="45720" rtlCol="0" anchor="t">
            <a:normAutofit/>
          </a:bodyPr>
          <a:lstStyle/>
          <a:p>
            <a:r>
              <a:rPr lang="pt-PT" b="1" dirty="0"/>
              <a:t>Vantagens</a:t>
            </a:r>
          </a:p>
          <a:p>
            <a:pPr marL="285750" indent="-285750">
              <a:buFont typeface="Arial" panose="020B0604020202020204" pitchFamily="34" charset="0"/>
              <a:buChar char="•"/>
            </a:pPr>
            <a:endParaRPr lang="pt-PT" sz="1600" b="1" dirty="0"/>
          </a:p>
          <a:p>
            <a:pPr marL="285750" indent="-285750">
              <a:buClr>
                <a:srgbClr val="00B050"/>
              </a:buClr>
              <a:buFont typeface="Wingdings" panose="05000000000000000000" pitchFamily="2" charset="2"/>
              <a:buChar char="ü"/>
            </a:pPr>
            <a:r>
              <a:rPr lang="pt-PT" sz="1600" b="1" dirty="0"/>
              <a:t>Ampla gama de temperaturas de cor </a:t>
            </a:r>
            <a:r>
              <a:rPr lang="pt-PT" sz="1600" dirty="0"/>
              <a:t>- Ao contrário das lâmpadas incandescentes, as lâmpadas LED estão disponíveis em várias temperaturas de cores e, em alguns modelos, as cores podem ser controladas.</a:t>
            </a:r>
          </a:p>
          <a:p>
            <a:pPr marL="285750" indent="-285750">
              <a:buClr>
                <a:srgbClr val="00B050"/>
              </a:buClr>
              <a:buFont typeface="Wingdings" panose="05000000000000000000" pitchFamily="2" charset="2"/>
              <a:buChar char="ü"/>
            </a:pPr>
            <a:endParaRPr lang="en-US" sz="1600" dirty="0">
              <a:solidFill>
                <a:srgbClr val="262626"/>
              </a:solidFill>
              <a:latin typeface="Arial"/>
              <a:ea typeface="Verdana"/>
              <a:cs typeface="Arial"/>
            </a:endParaRPr>
          </a:p>
          <a:p>
            <a:pPr marL="285750" indent="-285750">
              <a:buClr>
                <a:srgbClr val="00B050"/>
              </a:buClr>
              <a:buFont typeface="Wingdings" panose="05000000000000000000" pitchFamily="2" charset="2"/>
              <a:buChar char="ü"/>
            </a:pPr>
            <a:r>
              <a:rPr lang="en-US" sz="1600" b="1" dirty="0" err="1">
                <a:solidFill>
                  <a:schemeClr val="tx1"/>
                </a:solidFill>
                <a:ea typeface="Verdana"/>
                <a:cs typeface="Arial"/>
              </a:rPr>
              <a:t>Excelente</a:t>
            </a:r>
            <a:r>
              <a:rPr lang="en-US" sz="1600" b="1" dirty="0">
                <a:solidFill>
                  <a:schemeClr val="tx1"/>
                </a:solidFill>
                <a:ea typeface="Verdana"/>
                <a:cs typeface="Arial"/>
              </a:rPr>
              <a:t> </a:t>
            </a:r>
            <a:r>
              <a:rPr lang="en-US" sz="1600" b="1" dirty="0" err="1">
                <a:solidFill>
                  <a:schemeClr val="tx1"/>
                </a:solidFill>
                <a:ea typeface="Verdana"/>
                <a:cs typeface="Arial"/>
              </a:rPr>
              <a:t>Rendição</a:t>
            </a:r>
            <a:r>
              <a:rPr lang="en-US" sz="1600" b="1" dirty="0">
                <a:solidFill>
                  <a:schemeClr val="tx1"/>
                </a:solidFill>
                <a:ea typeface="Verdana"/>
                <a:cs typeface="Arial"/>
              </a:rPr>
              <a:t> de Cor </a:t>
            </a:r>
            <a:r>
              <a:rPr lang="en-US" sz="1600" dirty="0">
                <a:solidFill>
                  <a:schemeClr val="tx1"/>
                </a:solidFill>
                <a:latin typeface="Arial"/>
                <a:ea typeface="Verdana"/>
                <a:cs typeface="Arial"/>
              </a:rPr>
              <a:t> - </a:t>
            </a:r>
            <a:r>
              <a:rPr lang="pt-PT" sz="1600" dirty="0">
                <a:solidFill>
                  <a:schemeClr val="tx1"/>
                </a:solidFill>
                <a:ea typeface="Verdana"/>
                <a:cs typeface="Arial"/>
              </a:rPr>
              <a:t>Os </a:t>
            </a:r>
            <a:r>
              <a:rPr lang="pt-PT" sz="1600" dirty="0" err="1">
                <a:solidFill>
                  <a:schemeClr val="tx1"/>
                </a:solidFill>
                <a:ea typeface="Verdana"/>
                <a:cs typeface="Arial"/>
              </a:rPr>
              <a:t>LEDs</a:t>
            </a:r>
            <a:r>
              <a:rPr lang="pt-PT" sz="1600" dirty="0">
                <a:solidFill>
                  <a:schemeClr val="tx1"/>
                </a:solidFill>
                <a:ea typeface="Verdana"/>
                <a:cs typeface="Arial"/>
              </a:rPr>
              <a:t> não branqueiam cores como outras fontes de luz, como fluorescentes, tornando-os perfeitos para displays e aplicativos de retalho</a:t>
            </a:r>
          </a:p>
          <a:p>
            <a:pPr marL="285750" indent="-285750">
              <a:buClr>
                <a:srgbClr val="00B050"/>
              </a:buClr>
              <a:buFont typeface="Wingdings" panose="05000000000000000000" pitchFamily="2" charset="2"/>
              <a:buChar char="ü"/>
            </a:pPr>
            <a:endParaRPr lang="en-US" sz="1600" dirty="0">
              <a:solidFill>
                <a:schemeClr val="tx1"/>
              </a:solidFill>
              <a:latin typeface="Arial"/>
              <a:ea typeface="Verdana"/>
              <a:cs typeface="Arial"/>
            </a:endParaRPr>
          </a:p>
          <a:p>
            <a:pPr marL="285750" indent="-285750">
              <a:buClr>
                <a:srgbClr val="00B050"/>
              </a:buClr>
              <a:buFont typeface="Wingdings" panose="05000000000000000000" pitchFamily="2" charset="2"/>
              <a:buChar char="ü"/>
            </a:pPr>
            <a:r>
              <a:rPr lang="pt-PT" sz="1600" dirty="0" err="1">
                <a:solidFill>
                  <a:schemeClr val="tx1"/>
                </a:solidFill>
                <a:ea typeface="Verdana"/>
                <a:cs typeface="Arial"/>
              </a:rPr>
              <a:t>LEDs</a:t>
            </a:r>
            <a:r>
              <a:rPr lang="pt-PT" sz="1600" dirty="0">
                <a:solidFill>
                  <a:schemeClr val="tx1"/>
                </a:solidFill>
                <a:ea typeface="Verdana"/>
                <a:cs typeface="Arial"/>
              </a:rPr>
              <a:t> não contêm mercúrio, ao contrário de lâmpadas fluorescentes compactas</a:t>
            </a:r>
            <a:endParaRPr lang="en-US" sz="1600" dirty="0">
              <a:solidFill>
                <a:srgbClr val="000000"/>
              </a:solidFill>
              <a:cs typeface="Arial"/>
            </a:endParaRPr>
          </a:p>
          <a:p>
            <a:pPr marL="285750" indent="-285750">
              <a:buClr>
                <a:srgbClr val="00B050"/>
              </a:buClr>
              <a:buFont typeface="Wingdings" panose="05000000000000000000" pitchFamily="2" charset="2"/>
              <a:buChar char="ü"/>
            </a:pPr>
            <a:endParaRPr lang="en-US" sz="1600" dirty="0">
              <a:solidFill>
                <a:srgbClr val="262626"/>
              </a:solidFill>
              <a:cs typeface="Arial"/>
            </a:endParaRPr>
          </a:p>
          <a:p>
            <a:pPr marL="285750" indent="-285750">
              <a:buClr>
                <a:srgbClr val="00B050"/>
              </a:buClr>
              <a:buFont typeface="Wingdings" panose="05000000000000000000" pitchFamily="2" charset="2"/>
              <a:buChar char="ü"/>
            </a:pPr>
            <a:endParaRPr lang="pt-PT" sz="1600" b="1" dirty="0">
              <a:cs typeface="Arial"/>
            </a:endParaRPr>
          </a:p>
        </p:txBody>
      </p:sp>
      <p:sp>
        <p:nvSpPr>
          <p:cNvPr id="6" name="Título 5"/>
          <p:cNvSpPr>
            <a:spLocks noGrp="1"/>
          </p:cNvSpPr>
          <p:nvPr>
            <p:ph type="title"/>
          </p:nvPr>
        </p:nvSpPr>
        <p:spPr/>
        <p:txBody>
          <a:bodyPr/>
          <a:lstStyle/>
          <a:p>
            <a:r>
              <a:rPr lang="pt-PT" dirty="0"/>
              <a:t>8. Vantagens e Desvantagens</a:t>
            </a:r>
          </a:p>
        </p:txBody>
      </p:sp>
    </p:spTree>
    <p:extLst>
      <p:ext uri="{BB962C8B-B14F-4D97-AF65-F5344CB8AC3E}">
        <p14:creationId xmlns:p14="http://schemas.microsoft.com/office/powerpoint/2010/main" val="6163252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p:txBody>
          <a:bodyPr/>
          <a:lstStyle/>
          <a:p>
            <a:r>
              <a:rPr lang="pt-PT" dirty="0"/>
              <a:t>2. Como funciona o LED?</a:t>
            </a:r>
          </a:p>
        </p:txBody>
      </p:sp>
      <p:pic>
        <p:nvPicPr>
          <p:cNvPr id="4098" name="Picture 2" descr="http://www.myledlightingguide.com/images2/LED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3697" y="1413030"/>
            <a:ext cx="6176605" cy="4821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8354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C824C4EB-6EEF-4AC4-A594-BE6BBD947449}"/>
              </a:ext>
            </a:extLst>
          </p:cNvPr>
          <p:cNvSpPr>
            <a:spLocks noGrp="1"/>
          </p:cNvSpPr>
          <p:nvPr>
            <p:ph idx="1"/>
          </p:nvPr>
        </p:nvSpPr>
        <p:spPr/>
        <p:txBody>
          <a:bodyPr/>
          <a:lstStyle/>
          <a:p>
            <a:r>
              <a:rPr lang="pt-PT" u="sng" dirty="0"/>
              <a:t>LED de luz branca</a:t>
            </a:r>
          </a:p>
          <a:p>
            <a:endParaRPr lang="pt-PT" sz="1600" dirty="0"/>
          </a:p>
        </p:txBody>
      </p:sp>
      <p:sp>
        <p:nvSpPr>
          <p:cNvPr id="3" name="Título 2">
            <a:extLst>
              <a:ext uri="{FF2B5EF4-FFF2-40B4-BE49-F238E27FC236}">
                <a16:creationId xmlns:a16="http://schemas.microsoft.com/office/drawing/2014/main" id="{34589947-EE07-45CF-B717-8F1851D7830B}"/>
              </a:ext>
            </a:extLst>
          </p:cNvPr>
          <p:cNvSpPr>
            <a:spLocks noGrp="1"/>
          </p:cNvSpPr>
          <p:nvPr>
            <p:ph type="title"/>
          </p:nvPr>
        </p:nvSpPr>
        <p:spPr/>
        <p:txBody>
          <a:bodyPr/>
          <a:lstStyle/>
          <a:p>
            <a:r>
              <a:rPr lang="pt-PT" dirty="0"/>
              <a:t>3. LED de luz branca</a:t>
            </a:r>
          </a:p>
        </p:txBody>
      </p:sp>
      <p:sp>
        <p:nvSpPr>
          <p:cNvPr id="6" name="Paralelogramo 5">
            <a:extLst>
              <a:ext uri="{FF2B5EF4-FFF2-40B4-BE49-F238E27FC236}">
                <a16:creationId xmlns:a16="http://schemas.microsoft.com/office/drawing/2014/main" id="{40462F2F-22E3-438B-BA01-0F51D76434E0}"/>
              </a:ext>
            </a:extLst>
          </p:cNvPr>
          <p:cNvSpPr/>
          <p:nvPr/>
        </p:nvSpPr>
        <p:spPr>
          <a:xfrm>
            <a:off x="614148" y="3441159"/>
            <a:ext cx="2265530" cy="600503"/>
          </a:xfrm>
          <a:prstGeom prst="parallelogram">
            <a:avLst>
              <a:gd name="adj" fmla="val 99754"/>
            </a:avLst>
          </a:prstGeom>
          <a:solidFill>
            <a:srgbClr val="7030A0"/>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dirty="0"/>
          </a:p>
        </p:txBody>
      </p:sp>
      <p:sp>
        <p:nvSpPr>
          <p:cNvPr id="5" name="Paralelogramo 4">
            <a:extLst>
              <a:ext uri="{FF2B5EF4-FFF2-40B4-BE49-F238E27FC236}">
                <a16:creationId xmlns:a16="http://schemas.microsoft.com/office/drawing/2014/main" id="{F52CAF00-5F33-4E9E-A0D3-51E94B1A6A81}"/>
              </a:ext>
            </a:extLst>
          </p:cNvPr>
          <p:cNvSpPr/>
          <p:nvPr/>
        </p:nvSpPr>
        <p:spPr>
          <a:xfrm>
            <a:off x="614148" y="2988858"/>
            <a:ext cx="2265530" cy="600504"/>
          </a:xfrm>
          <a:prstGeom prst="parallelogram">
            <a:avLst>
              <a:gd name="adj" fmla="val 99754"/>
            </a:avLst>
          </a:prstGeom>
          <a:solidFill>
            <a:srgbClr val="FFFF00"/>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8" name="Seta: Para Cima 7">
            <a:extLst>
              <a:ext uri="{FF2B5EF4-FFF2-40B4-BE49-F238E27FC236}">
                <a16:creationId xmlns:a16="http://schemas.microsoft.com/office/drawing/2014/main" id="{A3AD6C9F-C8B4-4F99-BFFC-90CF022F01BD}"/>
              </a:ext>
            </a:extLst>
          </p:cNvPr>
          <p:cNvSpPr/>
          <p:nvPr/>
        </p:nvSpPr>
        <p:spPr>
          <a:xfrm>
            <a:off x="1021384" y="2465863"/>
            <a:ext cx="1549831" cy="823246"/>
          </a:xfrm>
          <a:prstGeom prst="upArrow">
            <a:avLst>
              <a:gd name="adj1" fmla="val 50000"/>
              <a:gd name="adj2" fmla="val 38705"/>
            </a:avLst>
          </a:prstGeom>
          <a:solidFill>
            <a:schemeClr val="bg1"/>
          </a:solidFill>
          <a:ln w="952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pt-PT" sz="1400" dirty="0">
                <a:solidFill>
                  <a:schemeClr val="tx1"/>
                </a:solidFill>
              </a:rPr>
              <a:t>Luz Branca</a:t>
            </a:r>
          </a:p>
        </p:txBody>
      </p:sp>
      <p:sp>
        <p:nvSpPr>
          <p:cNvPr id="12" name="Paralelogramo 11">
            <a:extLst>
              <a:ext uri="{FF2B5EF4-FFF2-40B4-BE49-F238E27FC236}">
                <a16:creationId xmlns:a16="http://schemas.microsoft.com/office/drawing/2014/main" id="{C510849B-EDE4-4A33-8BBA-A6FE1067B380}"/>
              </a:ext>
            </a:extLst>
          </p:cNvPr>
          <p:cNvSpPr/>
          <p:nvPr/>
        </p:nvSpPr>
        <p:spPr>
          <a:xfrm>
            <a:off x="3386825" y="4021300"/>
            <a:ext cx="648401" cy="198887"/>
          </a:xfrm>
          <a:prstGeom prst="parallelogram">
            <a:avLst>
              <a:gd name="adj" fmla="val 99754"/>
            </a:avLst>
          </a:prstGeom>
          <a:solidFill>
            <a:srgbClr val="92D050"/>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13" name="Paralelogramo 12">
            <a:extLst>
              <a:ext uri="{FF2B5EF4-FFF2-40B4-BE49-F238E27FC236}">
                <a16:creationId xmlns:a16="http://schemas.microsoft.com/office/drawing/2014/main" id="{11C0E0FE-B729-4D0F-8AEA-9184893AD15E}"/>
              </a:ext>
            </a:extLst>
          </p:cNvPr>
          <p:cNvSpPr/>
          <p:nvPr/>
        </p:nvSpPr>
        <p:spPr>
          <a:xfrm>
            <a:off x="3826581" y="3572401"/>
            <a:ext cx="648401" cy="198887"/>
          </a:xfrm>
          <a:prstGeom prst="parallelogram">
            <a:avLst>
              <a:gd name="adj" fmla="val 99754"/>
            </a:avLst>
          </a:prstGeom>
          <a:solidFill>
            <a:srgbClr val="92D050"/>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14" name="Paralelogramo 13">
            <a:extLst>
              <a:ext uri="{FF2B5EF4-FFF2-40B4-BE49-F238E27FC236}">
                <a16:creationId xmlns:a16="http://schemas.microsoft.com/office/drawing/2014/main" id="{355A1A2E-9D89-411A-B9B6-2902E1D8D5E6}"/>
              </a:ext>
            </a:extLst>
          </p:cNvPr>
          <p:cNvSpPr/>
          <p:nvPr/>
        </p:nvSpPr>
        <p:spPr>
          <a:xfrm>
            <a:off x="4892320" y="3589362"/>
            <a:ext cx="648401" cy="198887"/>
          </a:xfrm>
          <a:prstGeom prst="parallelogram">
            <a:avLst>
              <a:gd name="adj" fmla="val 99754"/>
            </a:avLst>
          </a:prstGeom>
          <a:solidFill>
            <a:srgbClr val="92D050"/>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15" name="Paralelogramo 14">
            <a:extLst>
              <a:ext uri="{FF2B5EF4-FFF2-40B4-BE49-F238E27FC236}">
                <a16:creationId xmlns:a16="http://schemas.microsoft.com/office/drawing/2014/main" id="{353A904A-9D3F-49B2-B736-03C1CDDA7AAD}"/>
              </a:ext>
            </a:extLst>
          </p:cNvPr>
          <p:cNvSpPr/>
          <p:nvPr/>
        </p:nvSpPr>
        <p:spPr>
          <a:xfrm>
            <a:off x="3601126" y="3798289"/>
            <a:ext cx="648401" cy="198887"/>
          </a:xfrm>
          <a:prstGeom prst="parallelogram">
            <a:avLst>
              <a:gd name="adj" fmla="val 99754"/>
            </a:avLst>
          </a:prstGeom>
          <a:solidFill>
            <a:srgbClr val="0070C0"/>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16" name="Paralelogramo 15">
            <a:extLst>
              <a:ext uri="{FF2B5EF4-FFF2-40B4-BE49-F238E27FC236}">
                <a16:creationId xmlns:a16="http://schemas.microsoft.com/office/drawing/2014/main" id="{445A5ACF-C64A-420C-A74E-A8B4D6A777C3}"/>
              </a:ext>
            </a:extLst>
          </p:cNvPr>
          <p:cNvSpPr/>
          <p:nvPr/>
        </p:nvSpPr>
        <p:spPr>
          <a:xfrm>
            <a:off x="3905662" y="4021299"/>
            <a:ext cx="648401" cy="198887"/>
          </a:xfrm>
          <a:prstGeom prst="parallelogram">
            <a:avLst>
              <a:gd name="adj" fmla="val 99754"/>
            </a:avLst>
          </a:prstGeom>
          <a:solidFill>
            <a:srgbClr val="0070C0"/>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17" name="Paralelogramo 16">
            <a:extLst>
              <a:ext uri="{FF2B5EF4-FFF2-40B4-BE49-F238E27FC236}">
                <a16:creationId xmlns:a16="http://schemas.microsoft.com/office/drawing/2014/main" id="{2B780AA9-C64E-446D-B32E-809B43FF78CC}"/>
              </a:ext>
            </a:extLst>
          </p:cNvPr>
          <p:cNvSpPr/>
          <p:nvPr/>
        </p:nvSpPr>
        <p:spPr>
          <a:xfrm>
            <a:off x="4664853" y="3805680"/>
            <a:ext cx="648401" cy="198887"/>
          </a:xfrm>
          <a:prstGeom prst="parallelogram">
            <a:avLst>
              <a:gd name="adj" fmla="val 99754"/>
            </a:avLst>
          </a:prstGeom>
          <a:solidFill>
            <a:srgbClr val="0070C0"/>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18" name="Paralelogramo 17">
            <a:extLst>
              <a:ext uri="{FF2B5EF4-FFF2-40B4-BE49-F238E27FC236}">
                <a16:creationId xmlns:a16="http://schemas.microsoft.com/office/drawing/2014/main" id="{E6B2791F-F2F1-4B41-8578-9E0F558A81ED}"/>
              </a:ext>
            </a:extLst>
          </p:cNvPr>
          <p:cNvSpPr/>
          <p:nvPr/>
        </p:nvSpPr>
        <p:spPr>
          <a:xfrm>
            <a:off x="4142000" y="3788457"/>
            <a:ext cx="648401" cy="198887"/>
          </a:xfrm>
          <a:prstGeom prst="parallelogram">
            <a:avLst>
              <a:gd name="adj" fmla="val 99754"/>
            </a:avLst>
          </a:prstGeom>
          <a:solidFill>
            <a:srgbClr val="FFC000"/>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19" name="Paralelogramo 18">
            <a:extLst>
              <a:ext uri="{FF2B5EF4-FFF2-40B4-BE49-F238E27FC236}">
                <a16:creationId xmlns:a16="http://schemas.microsoft.com/office/drawing/2014/main" id="{EE7C9A5D-B821-4C93-B7FD-5F1A5BCDFAEA}"/>
              </a:ext>
            </a:extLst>
          </p:cNvPr>
          <p:cNvSpPr/>
          <p:nvPr/>
        </p:nvSpPr>
        <p:spPr>
          <a:xfrm>
            <a:off x="4466200" y="4021298"/>
            <a:ext cx="648401" cy="198887"/>
          </a:xfrm>
          <a:prstGeom prst="parallelogram">
            <a:avLst>
              <a:gd name="adj" fmla="val 99754"/>
            </a:avLst>
          </a:prstGeom>
          <a:solidFill>
            <a:srgbClr val="C00000"/>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20" name="Paralelogramo 19">
            <a:extLst>
              <a:ext uri="{FF2B5EF4-FFF2-40B4-BE49-F238E27FC236}">
                <a16:creationId xmlns:a16="http://schemas.microsoft.com/office/drawing/2014/main" id="{B670A81B-78C2-40D5-8F9D-6E571D4B0DCB}"/>
              </a:ext>
            </a:extLst>
          </p:cNvPr>
          <p:cNvSpPr/>
          <p:nvPr/>
        </p:nvSpPr>
        <p:spPr>
          <a:xfrm>
            <a:off x="4388180" y="3555615"/>
            <a:ext cx="648401" cy="198887"/>
          </a:xfrm>
          <a:prstGeom prst="parallelogram">
            <a:avLst>
              <a:gd name="adj" fmla="val 99754"/>
            </a:avLst>
          </a:prstGeom>
          <a:solidFill>
            <a:srgbClr val="C00000"/>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9" name="Paralelogramo 8">
            <a:extLst>
              <a:ext uri="{FF2B5EF4-FFF2-40B4-BE49-F238E27FC236}">
                <a16:creationId xmlns:a16="http://schemas.microsoft.com/office/drawing/2014/main" id="{912DA1BC-C7F6-4731-ABA5-07C97EEB447C}"/>
              </a:ext>
            </a:extLst>
          </p:cNvPr>
          <p:cNvSpPr/>
          <p:nvPr/>
        </p:nvSpPr>
        <p:spPr>
          <a:xfrm>
            <a:off x="3412155" y="3016385"/>
            <a:ext cx="2265530" cy="600504"/>
          </a:xfrm>
          <a:prstGeom prst="parallelogram">
            <a:avLst>
              <a:gd name="adj" fmla="val 99754"/>
            </a:avLst>
          </a:prstGeom>
          <a:solidFill>
            <a:srgbClr val="CCCCFF"/>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21" name="Paralelogramo 20">
            <a:extLst>
              <a:ext uri="{FF2B5EF4-FFF2-40B4-BE49-F238E27FC236}">
                <a16:creationId xmlns:a16="http://schemas.microsoft.com/office/drawing/2014/main" id="{0C34DAC8-24A6-470A-B083-E5001852FD41}"/>
              </a:ext>
            </a:extLst>
          </p:cNvPr>
          <p:cNvSpPr/>
          <p:nvPr/>
        </p:nvSpPr>
        <p:spPr>
          <a:xfrm>
            <a:off x="6105539" y="4021298"/>
            <a:ext cx="648401" cy="198887"/>
          </a:xfrm>
          <a:prstGeom prst="parallelogram">
            <a:avLst>
              <a:gd name="adj" fmla="val 99754"/>
            </a:avLst>
          </a:prstGeom>
          <a:solidFill>
            <a:srgbClr val="C00000"/>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22" name="Paralelogramo 21">
            <a:extLst>
              <a:ext uri="{FF2B5EF4-FFF2-40B4-BE49-F238E27FC236}">
                <a16:creationId xmlns:a16="http://schemas.microsoft.com/office/drawing/2014/main" id="{7DAEB31E-B87F-48C7-A393-C7519E2C60B7}"/>
              </a:ext>
            </a:extLst>
          </p:cNvPr>
          <p:cNvSpPr/>
          <p:nvPr/>
        </p:nvSpPr>
        <p:spPr>
          <a:xfrm>
            <a:off x="6911195" y="3788457"/>
            <a:ext cx="648401" cy="198887"/>
          </a:xfrm>
          <a:prstGeom prst="parallelogram">
            <a:avLst>
              <a:gd name="adj" fmla="val 99754"/>
            </a:avLst>
          </a:prstGeom>
          <a:solidFill>
            <a:srgbClr val="C00000"/>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23" name="Paralelogramo 22">
            <a:extLst>
              <a:ext uri="{FF2B5EF4-FFF2-40B4-BE49-F238E27FC236}">
                <a16:creationId xmlns:a16="http://schemas.microsoft.com/office/drawing/2014/main" id="{CC49CDCA-95B3-44CD-AA7E-5ED79D8F576F}"/>
              </a:ext>
            </a:extLst>
          </p:cNvPr>
          <p:cNvSpPr/>
          <p:nvPr/>
        </p:nvSpPr>
        <p:spPr>
          <a:xfrm>
            <a:off x="7133375" y="3572401"/>
            <a:ext cx="648401" cy="198887"/>
          </a:xfrm>
          <a:prstGeom prst="parallelogram">
            <a:avLst>
              <a:gd name="adj" fmla="val 99754"/>
            </a:avLst>
          </a:prstGeom>
          <a:solidFill>
            <a:srgbClr val="C00000"/>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24" name="Paralelogramo 23">
            <a:extLst>
              <a:ext uri="{FF2B5EF4-FFF2-40B4-BE49-F238E27FC236}">
                <a16:creationId xmlns:a16="http://schemas.microsoft.com/office/drawing/2014/main" id="{AC1A1AEC-455F-4A1C-9821-8322A8296E20}"/>
              </a:ext>
            </a:extLst>
          </p:cNvPr>
          <p:cNvSpPr/>
          <p:nvPr/>
        </p:nvSpPr>
        <p:spPr>
          <a:xfrm>
            <a:off x="7235395" y="4036347"/>
            <a:ext cx="648401" cy="198887"/>
          </a:xfrm>
          <a:prstGeom prst="parallelogram">
            <a:avLst>
              <a:gd name="adj" fmla="val 99754"/>
            </a:avLst>
          </a:prstGeom>
          <a:solidFill>
            <a:srgbClr val="C00000"/>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25" name="Paralelogramo 24">
            <a:extLst>
              <a:ext uri="{FF2B5EF4-FFF2-40B4-BE49-F238E27FC236}">
                <a16:creationId xmlns:a16="http://schemas.microsoft.com/office/drawing/2014/main" id="{4EACBADF-B9EF-4225-9724-FED53493F8F8}"/>
              </a:ext>
            </a:extLst>
          </p:cNvPr>
          <p:cNvSpPr/>
          <p:nvPr/>
        </p:nvSpPr>
        <p:spPr>
          <a:xfrm>
            <a:off x="6682354" y="4021297"/>
            <a:ext cx="648401" cy="198887"/>
          </a:xfrm>
          <a:prstGeom prst="parallelogram">
            <a:avLst>
              <a:gd name="adj" fmla="val 99754"/>
            </a:avLst>
          </a:prstGeom>
          <a:solidFill>
            <a:srgbClr val="B46A15"/>
          </a:solid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pt-PT"/>
          </a:p>
        </p:txBody>
      </p:sp>
      <p:sp>
        <p:nvSpPr>
          <p:cNvPr id="26" name="Paralelogramo 25">
            <a:extLst>
              <a:ext uri="{FF2B5EF4-FFF2-40B4-BE49-F238E27FC236}">
                <a16:creationId xmlns:a16="http://schemas.microsoft.com/office/drawing/2014/main" id="{119E2C24-C4FF-4B69-AE6E-B12D2F343C4F}"/>
              </a:ext>
            </a:extLst>
          </p:cNvPr>
          <p:cNvSpPr/>
          <p:nvPr/>
        </p:nvSpPr>
        <p:spPr>
          <a:xfrm>
            <a:off x="7675502" y="3589582"/>
            <a:ext cx="648401" cy="198887"/>
          </a:xfrm>
          <a:prstGeom prst="parallelogram">
            <a:avLst>
              <a:gd name="adj" fmla="val 99754"/>
            </a:avLst>
          </a:prstGeom>
          <a:solidFill>
            <a:srgbClr val="B46A15"/>
          </a:solid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pt-PT" dirty="0"/>
          </a:p>
        </p:txBody>
      </p:sp>
      <p:sp>
        <p:nvSpPr>
          <p:cNvPr id="27" name="Paralelogramo 26">
            <a:extLst>
              <a:ext uri="{FF2B5EF4-FFF2-40B4-BE49-F238E27FC236}">
                <a16:creationId xmlns:a16="http://schemas.microsoft.com/office/drawing/2014/main" id="{F018A156-23AF-4F08-97B8-0E24F9160548}"/>
              </a:ext>
            </a:extLst>
          </p:cNvPr>
          <p:cNvSpPr/>
          <p:nvPr/>
        </p:nvSpPr>
        <p:spPr>
          <a:xfrm>
            <a:off x="7435685" y="3817649"/>
            <a:ext cx="648401" cy="198887"/>
          </a:xfrm>
          <a:prstGeom prst="parallelogram">
            <a:avLst>
              <a:gd name="adj" fmla="val 99754"/>
            </a:avLst>
          </a:prstGeom>
          <a:solidFill>
            <a:srgbClr val="B46A15"/>
          </a:solid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pt-PT"/>
          </a:p>
        </p:txBody>
      </p:sp>
      <p:sp>
        <p:nvSpPr>
          <p:cNvPr id="28" name="Paralelogramo 27">
            <a:extLst>
              <a:ext uri="{FF2B5EF4-FFF2-40B4-BE49-F238E27FC236}">
                <a16:creationId xmlns:a16="http://schemas.microsoft.com/office/drawing/2014/main" id="{97E3E12C-5098-44A5-A5BD-CAAAF0506D3D}"/>
              </a:ext>
            </a:extLst>
          </p:cNvPr>
          <p:cNvSpPr/>
          <p:nvPr/>
        </p:nvSpPr>
        <p:spPr>
          <a:xfrm>
            <a:off x="6368360" y="3802105"/>
            <a:ext cx="648401" cy="198887"/>
          </a:xfrm>
          <a:prstGeom prst="parallelogram">
            <a:avLst>
              <a:gd name="adj" fmla="val 99754"/>
            </a:avLst>
          </a:prstGeom>
          <a:solidFill>
            <a:srgbClr val="B46A15"/>
          </a:solid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pt-PT"/>
          </a:p>
        </p:txBody>
      </p:sp>
      <p:sp>
        <p:nvSpPr>
          <p:cNvPr id="29" name="Paralelogramo 28">
            <a:extLst>
              <a:ext uri="{FF2B5EF4-FFF2-40B4-BE49-F238E27FC236}">
                <a16:creationId xmlns:a16="http://schemas.microsoft.com/office/drawing/2014/main" id="{F064738D-7E1D-49ED-9E69-8C934324B84E}"/>
              </a:ext>
            </a:extLst>
          </p:cNvPr>
          <p:cNvSpPr/>
          <p:nvPr/>
        </p:nvSpPr>
        <p:spPr>
          <a:xfrm>
            <a:off x="6632311" y="3565447"/>
            <a:ext cx="648401" cy="198887"/>
          </a:xfrm>
          <a:prstGeom prst="parallelogram">
            <a:avLst>
              <a:gd name="adj" fmla="val 99754"/>
            </a:avLst>
          </a:prstGeom>
          <a:solidFill>
            <a:srgbClr val="B46A15"/>
          </a:solid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pt-PT"/>
          </a:p>
        </p:txBody>
      </p:sp>
      <p:sp>
        <p:nvSpPr>
          <p:cNvPr id="11" name="Paralelogramo 10">
            <a:extLst>
              <a:ext uri="{FF2B5EF4-FFF2-40B4-BE49-F238E27FC236}">
                <a16:creationId xmlns:a16="http://schemas.microsoft.com/office/drawing/2014/main" id="{1233C0E9-1421-47F4-BAA7-A373825525DD}"/>
              </a:ext>
            </a:extLst>
          </p:cNvPr>
          <p:cNvSpPr/>
          <p:nvPr/>
        </p:nvSpPr>
        <p:spPr>
          <a:xfrm>
            <a:off x="6105539" y="3016385"/>
            <a:ext cx="2265530" cy="600504"/>
          </a:xfrm>
          <a:prstGeom prst="parallelogram">
            <a:avLst>
              <a:gd name="adj" fmla="val 99754"/>
            </a:avLst>
          </a:prstGeom>
          <a:solidFill>
            <a:srgbClr val="CCCCFF"/>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7" name="Seta: Para Cima 6">
            <a:extLst>
              <a:ext uri="{FF2B5EF4-FFF2-40B4-BE49-F238E27FC236}">
                <a16:creationId xmlns:a16="http://schemas.microsoft.com/office/drawing/2014/main" id="{212B9D7A-9643-4C9B-9059-27A91A2018C8}"/>
              </a:ext>
            </a:extLst>
          </p:cNvPr>
          <p:cNvSpPr/>
          <p:nvPr/>
        </p:nvSpPr>
        <p:spPr>
          <a:xfrm>
            <a:off x="3812583" y="2493391"/>
            <a:ext cx="1549831" cy="823246"/>
          </a:xfrm>
          <a:prstGeom prst="upArrow">
            <a:avLst>
              <a:gd name="adj1" fmla="val 50000"/>
              <a:gd name="adj2" fmla="val 38705"/>
            </a:avLst>
          </a:prstGeom>
          <a:solidFill>
            <a:schemeClr val="bg1"/>
          </a:solidFill>
          <a:ln w="952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pt-PT" sz="1400" dirty="0">
                <a:solidFill>
                  <a:schemeClr val="tx1"/>
                </a:solidFill>
              </a:rPr>
              <a:t>Luz Branca</a:t>
            </a:r>
          </a:p>
        </p:txBody>
      </p:sp>
      <p:sp>
        <p:nvSpPr>
          <p:cNvPr id="10" name="Seta: Para Cima 9">
            <a:extLst>
              <a:ext uri="{FF2B5EF4-FFF2-40B4-BE49-F238E27FC236}">
                <a16:creationId xmlns:a16="http://schemas.microsoft.com/office/drawing/2014/main" id="{F1B21A8B-E165-4523-B32A-DAB6A4F0DCD3}"/>
              </a:ext>
            </a:extLst>
          </p:cNvPr>
          <p:cNvSpPr/>
          <p:nvPr/>
        </p:nvSpPr>
        <p:spPr>
          <a:xfrm>
            <a:off x="6516285" y="2493391"/>
            <a:ext cx="1549831" cy="823246"/>
          </a:xfrm>
          <a:prstGeom prst="upArrow">
            <a:avLst>
              <a:gd name="adj1" fmla="val 50000"/>
              <a:gd name="adj2" fmla="val 38705"/>
            </a:avLst>
          </a:prstGeom>
          <a:solidFill>
            <a:schemeClr val="bg1"/>
          </a:solidFill>
          <a:ln w="952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pt-PT" sz="1400" dirty="0">
                <a:solidFill>
                  <a:schemeClr val="tx1"/>
                </a:solidFill>
              </a:rPr>
              <a:t>Luz Branca</a:t>
            </a:r>
          </a:p>
        </p:txBody>
      </p:sp>
      <p:sp>
        <p:nvSpPr>
          <p:cNvPr id="30" name="CaixaDeTexto 29">
            <a:extLst>
              <a:ext uri="{FF2B5EF4-FFF2-40B4-BE49-F238E27FC236}">
                <a16:creationId xmlns:a16="http://schemas.microsoft.com/office/drawing/2014/main" id="{7284579A-6544-494C-8F89-25962DDEDBCD}"/>
              </a:ext>
            </a:extLst>
          </p:cNvPr>
          <p:cNvSpPr txBox="1"/>
          <p:nvPr/>
        </p:nvSpPr>
        <p:spPr>
          <a:xfrm>
            <a:off x="3561042" y="1953680"/>
            <a:ext cx="2274982" cy="369332"/>
          </a:xfrm>
          <a:prstGeom prst="rect">
            <a:avLst/>
          </a:prstGeom>
          <a:noFill/>
        </p:spPr>
        <p:txBody>
          <a:bodyPr wrap="none" rtlCol="0">
            <a:spAutoFit/>
          </a:bodyPr>
          <a:lstStyle/>
          <a:p>
            <a:r>
              <a:rPr lang="pt-PT" dirty="0" err="1"/>
              <a:t>Creando</a:t>
            </a:r>
            <a:r>
              <a:rPr lang="pt-PT" dirty="0"/>
              <a:t> Luz branca</a:t>
            </a:r>
          </a:p>
        </p:txBody>
      </p:sp>
      <p:sp>
        <p:nvSpPr>
          <p:cNvPr id="31" name="CaixaDeTexto 30">
            <a:extLst>
              <a:ext uri="{FF2B5EF4-FFF2-40B4-BE49-F238E27FC236}">
                <a16:creationId xmlns:a16="http://schemas.microsoft.com/office/drawing/2014/main" id="{37032645-68F2-485F-BD78-1EDE0A84EC59}"/>
              </a:ext>
            </a:extLst>
          </p:cNvPr>
          <p:cNvSpPr txBox="1"/>
          <p:nvPr/>
        </p:nvSpPr>
        <p:spPr>
          <a:xfrm>
            <a:off x="547133" y="4340917"/>
            <a:ext cx="1826141" cy="369332"/>
          </a:xfrm>
          <a:prstGeom prst="rect">
            <a:avLst/>
          </a:prstGeom>
          <a:noFill/>
        </p:spPr>
        <p:txBody>
          <a:bodyPr wrap="none" rtlCol="0">
            <a:spAutoFit/>
          </a:bodyPr>
          <a:lstStyle/>
          <a:p>
            <a:r>
              <a:rPr lang="pt-PT" dirty="0">
                <a:solidFill>
                  <a:srgbClr val="0070C0"/>
                </a:solidFill>
              </a:rPr>
              <a:t>LED azul ou UV</a:t>
            </a:r>
          </a:p>
        </p:txBody>
      </p:sp>
      <p:sp>
        <p:nvSpPr>
          <p:cNvPr id="32" name="CaixaDeTexto 31">
            <a:extLst>
              <a:ext uri="{FF2B5EF4-FFF2-40B4-BE49-F238E27FC236}">
                <a16:creationId xmlns:a16="http://schemas.microsoft.com/office/drawing/2014/main" id="{8758274E-95B3-4188-BEA9-9BAC38A1A63A}"/>
              </a:ext>
            </a:extLst>
          </p:cNvPr>
          <p:cNvSpPr txBox="1"/>
          <p:nvPr/>
        </p:nvSpPr>
        <p:spPr>
          <a:xfrm>
            <a:off x="3150674" y="4305017"/>
            <a:ext cx="2672526" cy="369332"/>
          </a:xfrm>
          <a:prstGeom prst="rect">
            <a:avLst/>
          </a:prstGeom>
          <a:noFill/>
        </p:spPr>
        <p:txBody>
          <a:bodyPr wrap="none" rtlCol="0">
            <a:spAutoFit/>
          </a:bodyPr>
          <a:lstStyle/>
          <a:p>
            <a:r>
              <a:rPr lang="pt-PT" dirty="0" err="1">
                <a:solidFill>
                  <a:srgbClr val="0070C0"/>
                </a:solidFill>
              </a:rPr>
              <a:t>LEDs</a:t>
            </a:r>
            <a:r>
              <a:rPr lang="pt-PT" dirty="0">
                <a:solidFill>
                  <a:srgbClr val="0070C0"/>
                </a:solidFill>
              </a:rPr>
              <a:t> de múltiplas cores</a:t>
            </a:r>
          </a:p>
        </p:txBody>
      </p:sp>
      <p:sp>
        <p:nvSpPr>
          <p:cNvPr id="33" name="CaixaDeTexto 32">
            <a:extLst>
              <a:ext uri="{FF2B5EF4-FFF2-40B4-BE49-F238E27FC236}">
                <a16:creationId xmlns:a16="http://schemas.microsoft.com/office/drawing/2014/main" id="{BC3CCF8E-A7CC-45DE-A97A-6D5297AC9A8B}"/>
              </a:ext>
            </a:extLst>
          </p:cNvPr>
          <p:cNvSpPr txBox="1"/>
          <p:nvPr/>
        </p:nvSpPr>
        <p:spPr>
          <a:xfrm>
            <a:off x="5942047" y="4315648"/>
            <a:ext cx="2364750" cy="369332"/>
          </a:xfrm>
          <a:prstGeom prst="rect">
            <a:avLst/>
          </a:prstGeom>
          <a:noFill/>
        </p:spPr>
        <p:txBody>
          <a:bodyPr wrap="none" rtlCol="0">
            <a:spAutoFit/>
          </a:bodyPr>
          <a:lstStyle/>
          <a:p>
            <a:r>
              <a:rPr lang="pt-PT" dirty="0" err="1">
                <a:solidFill>
                  <a:srgbClr val="0070C0"/>
                </a:solidFill>
              </a:rPr>
              <a:t>LEDs</a:t>
            </a:r>
            <a:r>
              <a:rPr lang="pt-PT" dirty="0">
                <a:solidFill>
                  <a:srgbClr val="0070C0"/>
                </a:solidFill>
              </a:rPr>
              <a:t> Coloridos e PC</a:t>
            </a:r>
          </a:p>
        </p:txBody>
      </p:sp>
      <p:sp>
        <p:nvSpPr>
          <p:cNvPr id="34" name="CaixaDeTexto 33">
            <a:extLst>
              <a:ext uri="{FF2B5EF4-FFF2-40B4-BE49-F238E27FC236}">
                <a16:creationId xmlns:a16="http://schemas.microsoft.com/office/drawing/2014/main" id="{1620D984-3797-4385-9372-7BAF3ADFE5E8}"/>
              </a:ext>
            </a:extLst>
          </p:cNvPr>
          <p:cNvSpPr txBox="1"/>
          <p:nvPr/>
        </p:nvSpPr>
        <p:spPr>
          <a:xfrm>
            <a:off x="1134069" y="3256493"/>
            <a:ext cx="880369" cy="307777"/>
          </a:xfrm>
          <a:prstGeom prst="rect">
            <a:avLst/>
          </a:prstGeom>
          <a:noFill/>
        </p:spPr>
        <p:txBody>
          <a:bodyPr wrap="none" rtlCol="0">
            <a:spAutoFit/>
          </a:bodyPr>
          <a:lstStyle/>
          <a:p>
            <a:r>
              <a:rPr lang="pt-PT" sz="1400" dirty="0"/>
              <a:t>Fósforos</a:t>
            </a:r>
          </a:p>
        </p:txBody>
      </p:sp>
      <p:sp>
        <p:nvSpPr>
          <p:cNvPr id="35" name="CaixaDeTexto 34">
            <a:extLst>
              <a:ext uri="{FF2B5EF4-FFF2-40B4-BE49-F238E27FC236}">
                <a16:creationId xmlns:a16="http://schemas.microsoft.com/office/drawing/2014/main" id="{BFF4E181-4DE9-4A7C-941C-459AAAB0BF68}"/>
              </a:ext>
            </a:extLst>
          </p:cNvPr>
          <p:cNvSpPr txBox="1"/>
          <p:nvPr/>
        </p:nvSpPr>
        <p:spPr>
          <a:xfrm>
            <a:off x="3561042" y="3281980"/>
            <a:ext cx="2323072" cy="307777"/>
          </a:xfrm>
          <a:prstGeom prst="rect">
            <a:avLst/>
          </a:prstGeom>
          <a:noFill/>
        </p:spPr>
        <p:txBody>
          <a:bodyPr wrap="none" rtlCol="0">
            <a:spAutoFit/>
          </a:bodyPr>
          <a:lstStyle/>
          <a:p>
            <a:r>
              <a:rPr lang="pt-PT" sz="1400" dirty="0" err="1"/>
              <a:t>Óptica</a:t>
            </a:r>
            <a:r>
              <a:rPr lang="pt-PT" sz="1400" dirty="0"/>
              <a:t> de mistura de cores</a:t>
            </a:r>
          </a:p>
        </p:txBody>
      </p:sp>
      <p:sp>
        <p:nvSpPr>
          <p:cNvPr id="36" name="CaixaDeTexto 35">
            <a:extLst>
              <a:ext uri="{FF2B5EF4-FFF2-40B4-BE49-F238E27FC236}">
                <a16:creationId xmlns:a16="http://schemas.microsoft.com/office/drawing/2014/main" id="{A9AC8CC6-E419-4C3F-BD8F-9201993A6D35}"/>
              </a:ext>
            </a:extLst>
          </p:cNvPr>
          <p:cNvSpPr txBox="1"/>
          <p:nvPr/>
        </p:nvSpPr>
        <p:spPr>
          <a:xfrm>
            <a:off x="6284424" y="3295574"/>
            <a:ext cx="2323072" cy="307777"/>
          </a:xfrm>
          <a:prstGeom prst="rect">
            <a:avLst/>
          </a:prstGeom>
          <a:noFill/>
        </p:spPr>
        <p:txBody>
          <a:bodyPr wrap="none" rtlCol="0">
            <a:spAutoFit/>
          </a:bodyPr>
          <a:lstStyle/>
          <a:p>
            <a:r>
              <a:rPr lang="pt-PT" sz="1400" dirty="0" err="1"/>
              <a:t>Óptica</a:t>
            </a:r>
            <a:r>
              <a:rPr lang="pt-PT" sz="1400" dirty="0"/>
              <a:t> de mistura de cores</a:t>
            </a:r>
          </a:p>
        </p:txBody>
      </p:sp>
      <p:sp>
        <p:nvSpPr>
          <p:cNvPr id="41" name="Retângulo 40">
            <a:extLst>
              <a:ext uri="{FF2B5EF4-FFF2-40B4-BE49-F238E27FC236}">
                <a16:creationId xmlns:a16="http://schemas.microsoft.com/office/drawing/2014/main" id="{7F0D137B-7E86-4674-98C3-693AD161AC50}"/>
              </a:ext>
            </a:extLst>
          </p:cNvPr>
          <p:cNvSpPr/>
          <p:nvPr/>
        </p:nvSpPr>
        <p:spPr>
          <a:xfrm>
            <a:off x="304158" y="4892425"/>
            <a:ext cx="2575520" cy="830997"/>
          </a:xfrm>
          <a:prstGeom prst="rect">
            <a:avLst/>
          </a:prstGeom>
        </p:spPr>
        <p:txBody>
          <a:bodyPr wrap="square">
            <a:spAutoFit/>
          </a:bodyPr>
          <a:lstStyle/>
          <a:p>
            <a:pPr algn="ctr"/>
            <a:r>
              <a:rPr lang="pt-PT" sz="1200" dirty="0"/>
              <a:t>PHOSPHOR - </a:t>
            </a:r>
            <a:r>
              <a:rPr lang="pt-PT" sz="1200" dirty="0" err="1"/>
              <a:t>Converted</a:t>
            </a:r>
            <a:r>
              <a:rPr lang="pt-PT" sz="1200" dirty="0"/>
              <a:t> LED.  Os fósforos são usados ​​para converter luz azul ou quase ultravioleta do LED em Luz branca</a:t>
            </a:r>
          </a:p>
        </p:txBody>
      </p:sp>
      <p:sp>
        <p:nvSpPr>
          <p:cNvPr id="42" name="Retângulo 41">
            <a:extLst>
              <a:ext uri="{FF2B5EF4-FFF2-40B4-BE49-F238E27FC236}">
                <a16:creationId xmlns:a16="http://schemas.microsoft.com/office/drawing/2014/main" id="{A4A01151-97A0-430E-9CB5-1B47FF3BA649}"/>
              </a:ext>
            </a:extLst>
          </p:cNvPr>
          <p:cNvSpPr/>
          <p:nvPr/>
        </p:nvSpPr>
        <p:spPr>
          <a:xfrm>
            <a:off x="3384766" y="4892425"/>
            <a:ext cx="2338594" cy="830997"/>
          </a:xfrm>
          <a:prstGeom prst="rect">
            <a:avLst/>
          </a:prstGeom>
        </p:spPr>
        <p:txBody>
          <a:bodyPr wrap="square">
            <a:spAutoFit/>
          </a:bodyPr>
          <a:lstStyle/>
          <a:p>
            <a:pPr algn="ctr"/>
            <a:r>
              <a:rPr lang="pt-PT" sz="1200" dirty="0"/>
              <a:t>LED POR MISTURA DE COR</a:t>
            </a:r>
          </a:p>
          <a:p>
            <a:pPr algn="ctr"/>
            <a:r>
              <a:rPr lang="pt-PT" sz="1200" dirty="0"/>
              <a:t>Misturando o valor adequado</a:t>
            </a:r>
          </a:p>
          <a:p>
            <a:pPr algn="ctr"/>
            <a:r>
              <a:rPr lang="pt-PT" sz="1200" dirty="0"/>
              <a:t>de luz vermelha, verde e</a:t>
            </a:r>
          </a:p>
          <a:p>
            <a:pPr algn="ctr"/>
            <a:r>
              <a:rPr lang="pt-PT" sz="1200" dirty="0"/>
              <a:t>azul, produz Luz branca</a:t>
            </a:r>
          </a:p>
        </p:txBody>
      </p:sp>
      <p:sp>
        <p:nvSpPr>
          <p:cNvPr id="43" name="Retângulo 42">
            <a:extLst>
              <a:ext uri="{FF2B5EF4-FFF2-40B4-BE49-F238E27FC236}">
                <a16:creationId xmlns:a16="http://schemas.microsoft.com/office/drawing/2014/main" id="{1BE0A4ED-5C8F-4886-966B-9053F0D4EA29}"/>
              </a:ext>
            </a:extLst>
          </p:cNvPr>
          <p:cNvSpPr/>
          <p:nvPr/>
        </p:nvSpPr>
        <p:spPr>
          <a:xfrm>
            <a:off x="6105539" y="4892425"/>
            <a:ext cx="2338594" cy="830997"/>
          </a:xfrm>
          <a:prstGeom prst="rect">
            <a:avLst/>
          </a:prstGeom>
        </p:spPr>
        <p:txBody>
          <a:bodyPr wrap="square">
            <a:spAutoFit/>
          </a:bodyPr>
          <a:lstStyle/>
          <a:p>
            <a:pPr algn="ctr"/>
            <a:r>
              <a:rPr lang="pt-PT" sz="1200" dirty="0"/>
              <a:t>LED DE MÉTODO HÍBRIDO</a:t>
            </a:r>
          </a:p>
          <a:p>
            <a:pPr algn="ctr"/>
            <a:r>
              <a:rPr lang="pt-PT" sz="1200" dirty="0"/>
              <a:t>Uma abordagem híbrida usa ambos</a:t>
            </a:r>
          </a:p>
          <a:p>
            <a:pPr algn="ctr"/>
            <a:r>
              <a:rPr lang="pt-PT" sz="1200" dirty="0"/>
              <a:t>os métodos</a:t>
            </a:r>
          </a:p>
        </p:txBody>
      </p:sp>
    </p:spTree>
    <p:extLst>
      <p:ext uri="{BB962C8B-B14F-4D97-AF65-F5344CB8AC3E}">
        <p14:creationId xmlns:p14="http://schemas.microsoft.com/office/powerpoint/2010/main" val="1082229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C824C4EB-6EEF-4AC4-A594-BE6BBD947449}"/>
              </a:ext>
            </a:extLst>
          </p:cNvPr>
          <p:cNvSpPr>
            <a:spLocks noGrp="1"/>
          </p:cNvSpPr>
          <p:nvPr>
            <p:ph idx="1"/>
          </p:nvPr>
        </p:nvSpPr>
        <p:spPr/>
        <p:txBody>
          <a:bodyPr/>
          <a:lstStyle/>
          <a:p>
            <a:r>
              <a:rPr lang="pt-PT" u="sng" dirty="0"/>
              <a:t>Phosphor-Converted Led (PC-LED)</a:t>
            </a:r>
            <a:endParaRPr lang="pt-PT" sz="1600" dirty="0"/>
          </a:p>
          <a:p>
            <a:pPr marL="285750" indent="-285750">
              <a:buFont typeface="Arial" panose="020B0604020202020204" pitchFamily="34" charset="0"/>
              <a:buChar char="•"/>
            </a:pPr>
            <a:r>
              <a:rPr lang="pt-PT" sz="1600" dirty="0"/>
              <a:t>Para a maioria das aplicações, a luz branca dos </a:t>
            </a:r>
            <a:r>
              <a:rPr lang="pt-PT" sz="1600" dirty="0" err="1"/>
              <a:t>LEDs</a:t>
            </a:r>
            <a:r>
              <a:rPr lang="pt-PT" sz="1600" dirty="0"/>
              <a:t> é produzida a partir de um chip azul. Este chip também produz comprimentos de onda mais curtos (invisíveis) que estimulam um revestimento de fósforo para produzir luz branca.</a:t>
            </a:r>
          </a:p>
          <a:p>
            <a:pPr marL="285750" indent="-285750">
              <a:buFont typeface="Arial" panose="020B0604020202020204" pitchFamily="34" charset="0"/>
              <a:buChar char="•"/>
            </a:pPr>
            <a:r>
              <a:rPr lang="pt-PT" sz="1600" dirty="0"/>
              <a:t>O remendo amarelo quando o LED está desligado é o revestimento de fósforo.</a:t>
            </a:r>
          </a:p>
        </p:txBody>
      </p:sp>
      <p:sp>
        <p:nvSpPr>
          <p:cNvPr id="3" name="Título 2">
            <a:extLst>
              <a:ext uri="{FF2B5EF4-FFF2-40B4-BE49-F238E27FC236}">
                <a16:creationId xmlns:a16="http://schemas.microsoft.com/office/drawing/2014/main" id="{34589947-EE07-45CF-B717-8F1851D7830B}"/>
              </a:ext>
            </a:extLst>
          </p:cNvPr>
          <p:cNvSpPr>
            <a:spLocks noGrp="1"/>
          </p:cNvSpPr>
          <p:nvPr>
            <p:ph type="title"/>
          </p:nvPr>
        </p:nvSpPr>
        <p:spPr/>
        <p:txBody>
          <a:bodyPr/>
          <a:lstStyle/>
          <a:p>
            <a:r>
              <a:rPr lang="pt-PT" dirty="0"/>
              <a:t>3. LED de luz branca</a:t>
            </a:r>
          </a:p>
        </p:txBody>
      </p:sp>
      <p:pic>
        <p:nvPicPr>
          <p:cNvPr id="6" name="Imagem 5">
            <a:extLst>
              <a:ext uri="{FF2B5EF4-FFF2-40B4-BE49-F238E27FC236}">
                <a16:creationId xmlns:a16="http://schemas.microsoft.com/office/drawing/2014/main" id="{C79F72FA-ADFD-4134-B357-42C84A23A64B}"/>
              </a:ext>
            </a:extLst>
          </p:cNvPr>
          <p:cNvPicPr>
            <a:picLocks noChangeAspect="1"/>
          </p:cNvPicPr>
          <p:nvPr/>
        </p:nvPicPr>
        <p:blipFill>
          <a:blip r:embed="rId3"/>
          <a:stretch>
            <a:fillRect/>
          </a:stretch>
        </p:blipFill>
        <p:spPr>
          <a:xfrm>
            <a:off x="2475571" y="3083473"/>
            <a:ext cx="4582914" cy="3273511"/>
          </a:xfrm>
          <a:prstGeom prst="rect">
            <a:avLst/>
          </a:prstGeom>
        </p:spPr>
      </p:pic>
    </p:spTree>
    <p:extLst>
      <p:ext uri="{BB962C8B-B14F-4D97-AF65-F5344CB8AC3E}">
        <p14:creationId xmlns:p14="http://schemas.microsoft.com/office/powerpoint/2010/main" val="7581165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C824C4EB-6EEF-4AC4-A594-BE6BBD947449}"/>
              </a:ext>
            </a:extLst>
          </p:cNvPr>
          <p:cNvSpPr>
            <a:spLocks noGrp="1"/>
          </p:cNvSpPr>
          <p:nvPr>
            <p:ph idx="1"/>
          </p:nvPr>
        </p:nvSpPr>
        <p:spPr/>
        <p:txBody>
          <a:bodyPr/>
          <a:lstStyle/>
          <a:p>
            <a:r>
              <a:rPr lang="pt-PT" u="sng" dirty="0" err="1"/>
              <a:t>LEDs</a:t>
            </a:r>
            <a:r>
              <a:rPr lang="pt-PT" u="sng" dirty="0"/>
              <a:t> vermelho, azul e verde</a:t>
            </a:r>
          </a:p>
          <a:p>
            <a:endParaRPr lang="pt-PT" u="sng" dirty="0"/>
          </a:p>
          <a:p>
            <a:pPr marL="285750" indent="-285750">
              <a:buFont typeface="Arial" panose="020B0604020202020204" pitchFamily="34" charset="0"/>
              <a:buChar char="•"/>
            </a:pPr>
            <a:r>
              <a:rPr lang="pt-PT" sz="1600" dirty="0"/>
              <a:t>Uma maneira de produzir luz branca é combinar chips RGB(do inglês, </a:t>
            </a:r>
            <a:r>
              <a:rPr lang="pt-PT" sz="1600" dirty="0" err="1"/>
              <a:t>Red</a:t>
            </a:r>
            <a:r>
              <a:rPr lang="pt-PT" sz="1600" dirty="0"/>
              <a:t>, Green </a:t>
            </a:r>
            <a:r>
              <a:rPr lang="pt-PT" sz="1600" dirty="0" err="1"/>
              <a:t>and</a:t>
            </a:r>
            <a:r>
              <a:rPr lang="pt-PT" sz="1600" dirty="0"/>
              <a:t> </a:t>
            </a:r>
            <a:r>
              <a:rPr lang="pt-PT" sz="1600" dirty="0" err="1"/>
              <a:t>Blue</a:t>
            </a:r>
            <a:r>
              <a:rPr lang="pt-PT" sz="1600" dirty="0"/>
              <a:t>, em português vermelho verde e azul)  num único ponto. Isso pode não produzir bons resultados, pois, com o tempo, as cores irão degradar-se a diferentes velocidades e, portanto, a aparência branca fica colorida.</a:t>
            </a:r>
          </a:p>
          <a:p>
            <a:pPr marL="285750" indent="-285750">
              <a:buFont typeface="Arial" panose="020B0604020202020204" pitchFamily="34" charset="0"/>
              <a:buChar char="•"/>
            </a:pPr>
            <a:r>
              <a:rPr lang="pt-PT" sz="1600" dirty="0"/>
              <a:t>Os </a:t>
            </a:r>
            <a:r>
              <a:rPr lang="pt-PT" sz="1600" dirty="0" err="1"/>
              <a:t>LEDs</a:t>
            </a:r>
            <a:r>
              <a:rPr lang="pt-PT" sz="1600" dirty="0"/>
              <a:t> são mais eficientes na produção de luz colorida porque não há perdas devido à filtragem de luz branca.</a:t>
            </a:r>
          </a:p>
          <a:p>
            <a:pPr marL="285750" indent="-285750">
              <a:buFont typeface="Arial" panose="020B0604020202020204" pitchFamily="34" charset="0"/>
              <a:buChar char="•"/>
            </a:pPr>
            <a:r>
              <a:rPr lang="pt-PT" sz="1600" dirty="0"/>
              <a:t>Ao controlar cuidadosamente a saída de cada chip Vermelho, Verde, Azul (RGB), quase qualquer cor pode ser alcançada, incluindo o branco Quente e Frio.</a:t>
            </a:r>
          </a:p>
        </p:txBody>
      </p:sp>
      <p:sp>
        <p:nvSpPr>
          <p:cNvPr id="3" name="Título 2">
            <a:extLst>
              <a:ext uri="{FF2B5EF4-FFF2-40B4-BE49-F238E27FC236}">
                <a16:creationId xmlns:a16="http://schemas.microsoft.com/office/drawing/2014/main" id="{34589947-EE07-45CF-B717-8F1851D7830B}"/>
              </a:ext>
            </a:extLst>
          </p:cNvPr>
          <p:cNvSpPr>
            <a:spLocks noGrp="1"/>
          </p:cNvSpPr>
          <p:nvPr>
            <p:ph type="title"/>
          </p:nvPr>
        </p:nvSpPr>
        <p:spPr/>
        <p:txBody>
          <a:bodyPr/>
          <a:lstStyle/>
          <a:p>
            <a:r>
              <a:rPr lang="pt-PT" dirty="0"/>
              <a:t>3. LED de luz branca</a:t>
            </a:r>
          </a:p>
        </p:txBody>
      </p:sp>
      <p:pic>
        <p:nvPicPr>
          <p:cNvPr id="4" name="Imagem 3">
            <a:extLst>
              <a:ext uri="{FF2B5EF4-FFF2-40B4-BE49-F238E27FC236}">
                <a16:creationId xmlns:a16="http://schemas.microsoft.com/office/drawing/2014/main" id="{E4841BA6-87F4-4018-8DB3-B96261D7D459}"/>
              </a:ext>
            </a:extLst>
          </p:cNvPr>
          <p:cNvPicPr>
            <a:picLocks noChangeAspect="1"/>
          </p:cNvPicPr>
          <p:nvPr/>
        </p:nvPicPr>
        <p:blipFill>
          <a:blip r:embed="rId3"/>
          <a:stretch>
            <a:fillRect/>
          </a:stretch>
        </p:blipFill>
        <p:spPr>
          <a:xfrm>
            <a:off x="3962401" y="4429604"/>
            <a:ext cx="3878377" cy="2126629"/>
          </a:xfrm>
          <a:prstGeom prst="rect">
            <a:avLst/>
          </a:prstGeom>
        </p:spPr>
      </p:pic>
    </p:spTree>
    <p:extLst>
      <p:ext uri="{BB962C8B-B14F-4D97-AF65-F5344CB8AC3E}">
        <p14:creationId xmlns:p14="http://schemas.microsoft.com/office/powerpoint/2010/main" val="3063208865"/>
      </p:ext>
    </p:extLst>
  </p:cSld>
  <p:clrMapOvr>
    <a:masterClrMapping/>
  </p:clrMapOvr>
</p:sld>
</file>

<file path=ppt/theme/theme1.xml><?xml version="1.0" encoding="utf-8"?>
<a:theme xmlns:a="http://schemas.openxmlformats.org/drawingml/2006/main" name="Master_Präsenation 160225">
  <a:themeElements>
    <a:clrScheme name="Graustuf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87E91"/>
        </a:solidFill>
        <a:ln w="9525">
          <a:solidFill>
            <a:schemeClr val="bg1"/>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37745</TotalTime>
  <Words>5204</Words>
  <Application>Microsoft Office PowerPoint</Application>
  <PresentationFormat>Apresentação no Ecrã (4:3)</PresentationFormat>
  <Paragraphs>471</Paragraphs>
  <Slides>50</Slides>
  <Notes>47</Notes>
  <HiddenSlides>0</HiddenSlides>
  <MMClips>0</MMClips>
  <ScaleCrop>false</ScaleCrop>
  <HeadingPairs>
    <vt:vector size="6" baseType="variant">
      <vt:variant>
        <vt:lpstr>Tipos de letra usados</vt:lpstr>
      </vt:variant>
      <vt:variant>
        <vt:i4>5</vt:i4>
      </vt:variant>
      <vt:variant>
        <vt:lpstr>Tema</vt:lpstr>
      </vt:variant>
      <vt:variant>
        <vt:i4>1</vt:i4>
      </vt:variant>
      <vt:variant>
        <vt:lpstr>Títulos dos diapositivos</vt:lpstr>
      </vt:variant>
      <vt:variant>
        <vt:i4>50</vt:i4>
      </vt:variant>
    </vt:vector>
  </HeadingPairs>
  <TitlesOfParts>
    <vt:vector size="56" baseType="lpstr">
      <vt:lpstr>Wingdings</vt:lpstr>
      <vt:lpstr>Calibri</vt:lpstr>
      <vt:lpstr>Cambria Math</vt:lpstr>
      <vt:lpstr>Arial</vt:lpstr>
      <vt:lpstr>Verdana</vt:lpstr>
      <vt:lpstr>Master_Präsenation 160225</vt:lpstr>
      <vt:lpstr>Apresentação do PowerPoint</vt:lpstr>
      <vt:lpstr>Fundamentos LED</vt:lpstr>
      <vt:lpstr>1. Introdução</vt:lpstr>
      <vt:lpstr>2. Como funciona o LED?</vt:lpstr>
      <vt:lpstr>2. Como funciona o LED?</vt:lpstr>
      <vt:lpstr>2. Como funciona o LED?</vt:lpstr>
      <vt:lpstr>3. LED de luz branca</vt:lpstr>
      <vt:lpstr>3. LED de luz branca</vt:lpstr>
      <vt:lpstr>3. LED de luz branca</vt:lpstr>
      <vt:lpstr>3. LED de luz branca</vt:lpstr>
      <vt:lpstr> 4. Embalagem LED </vt:lpstr>
      <vt:lpstr>4. Embalagem LED</vt:lpstr>
      <vt:lpstr>5. Propriedades dos LEDs  Efficiency</vt:lpstr>
      <vt:lpstr>5. Propriedades dos LEDs  Eficácia</vt:lpstr>
      <vt:lpstr>5. Propriedades dos LEDs  Eficácia</vt:lpstr>
      <vt:lpstr>5. Propriedades dos LEDs  Eficácia</vt:lpstr>
      <vt:lpstr>5. Propriedades dos LEDs</vt:lpstr>
      <vt:lpstr>5. Propriedades dos LEDs</vt:lpstr>
      <vt:lpstr>5. Propriedades dos LEDs</vt:lpstr>
      <vt:lpstr>5. Propriedades dos LEDs</vt:lpstr>
      <vt:lpstr>5. Propriedades dos LEDs</vt:lpstr>
      <vt:lpstr>5. Propriedades dos LEDs</vt:lpstr>
      <vt:lpstr>6. Sistema completo de iluminação</vt:lpstr>
      <vt:lpstr>6. Sistema completo de iluminação Drivers</vt:lpstr>
      <vt:lpstr>6. Sistema completo de iluminação Drivers</vt:lpstr>
      <vt:lpstr>6. Sistema completo de iluminação Drivers</vt:lpstr>
      <vt:lpstr>6. Sistema completo de iluminação Luminárias </vt:lpstr>
      <vt:lpstr>6. Sistema completo de iluminação Luminárias</vt:lpstr>
      <vt:lpstr>6. Sistema completo de iluminação Luminárias</vt:lpstr>
      <vt:lpstr>6. Sistema completo de iluminação Luminárias</vt:lpstr>
      <vt:lpstr>6. Sistema completo de iluminação Luminárias</vt:lpstr>
      <vt:lpstr>6. Sistema completo de iluminação Luminárias</vt:lpstr>
      <vt:lpstr>6. Sistema completo de iluminação Luminárias</vt:lpstr>
      <vt:lpstr>6. Sistema completo de iluminação LED + Luminaire Eficácia </vt:lpstr>
      <vt:lpstr>7.  Substituição para LED</vt:lpstr>
      <vt:lpstr>7.  Substituição para LED</vt:lpstr>
      <vt:lpstr>7.  Substituição para LED</vt:lpstr>
      <vt:lpstr>7.  Substituição para LED</vt:lpstr>
      <vt:lpstr>7.  Substituição para LED</vt:lpstr>
      <vt:lpstr>7.  Substituição para LED</vt:lpstr>
      <vt:lpstr>7.  Substituição para LED</vt:lpstr>
      <vt:lpstr>7.  Substituição para LED</vt:lpstr>
      <vt:lpstr>7.  Substituição para LED</vt:lpstr>
      <vt:lpstr>7.  Substituição para LED</vt:lpstr>
      <vt:lpstr>7.  Substituição para LED</vt:lpstr>
      <vt:lpstr>7.  Substituição para LED</vt:lpstr>
      <vt:lpstr>7.  Substituição para LED</vt:lpstr>
      <vt:lpstr>8. Vantagens e Desvantagens</vt:lpstr>
      <vt:lpstr>8. Vantagens e Desvantagens</vt:lpstr>
      <vt:lpstr>8. Vantagens e Desvantagens</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PremiumLightPro - presentation - english</dc:title>
  <dc:creator>Laura Abbate</dc:creator>
  <dc:description/>
  <cp:lastModifiedBy>Hugo Vieira da Silva</cp:lastModifiedBy>
  <cp:revision>314</cp:revision>
  <dcterms:created xsi:type="dcterms:W3CDTF">2016-02-25T13:19:28Z</dcterms:created>
  <dcterms:modified xsi:type="dcterms:W3CDTF">2017-11-09T18:21:46Z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PremiumLightPro - presentation - english</vt:lpwstr>
  </property>
  <property fmtid="{D5CDD505-2E9C-101B-9397-08002B2CF9AE}" pid="3" name="SlideDescription">
    <vt:lpwstr/>
  </property>
</Properties>
</file>