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3" r:id="rId2"/>
    <p:sldId id="275" r:id="rId3"/>
    <p:sldId id="329" r:id="rId4"/>
    <p:sldId id="330" r:id="rId5"/>
    <p:sldId id="335" r:id="rId6"/>
    <p:sldId id="337" r:id="rId7"/>
    <p:sldId id="336" r:id="rId8"/>
    <p:sldId id="339" r:id="rId9"/>
    <p:sldId id="349" r:id="rId10"/>
    <p:sldId id="332" r:id="rId11"/>
    <p:sldId id="340" r:id="rId12"/>
    <p:sldId id="341" r:id="rId13"/>
    <p:sldId id="342" r:id="rId14"/>
    <p:sldId id="343" r:id="rId15"/>
    <p:sldId id="344" r:id="rId16"/>
    <p:sldId id="346" r:id="rId17"/>
    <p:sldId id="347" r:id="rId18"/>
    <p:sldId id="345" r:id="rId19"/>
    <p:sldId id="331" r:id="rId20"/>
    <p:sldId id="324" r:id="rId21"/>
    <p:sldId id="325" r:id="rId22"/>
    <p:sldId id="348" r:id="rId23"/>
    <p:sldId id="326" r:id="rId24"/>
  </p:sldIdLst>
  <p:sldSz cx="9144000" cy="6858000" type="screen4x3"/>
  <p:notesSz cx="6858000" cy="9144000"/>
  <p:embeddedFontLst>
    <p:embeddedFont>
      <p:font typeface="Cambria Math" panose="02040503050406030204" pitchFamily="18" charset="0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B46A15"/>
    <a:srgbClr val="CC9900"/>
    <a:srgbClr val="DDDDDD"/>
    <a:srgbClr val="FFA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Destaqu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8" autoAdjust="0"/>
    <p:restoredTop sz="82885" autoAdjust="0"/>
  </p:normalViewPr>
  <p:slideViewPr>
    <p:cSldViewPr snapToGrid="0">
      <p:cViewPr varScale="1">
        <p:scale>
          <a:sx n="86" d="100"/>
          <a:sy n="86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26"/>
    </p:cViewPr>
  </p:sorterViewPr>
  <p:notesViewPr>
    <p:cSldViewPr snapToGrid="0">
      <p:cViewPr varScale="1">
        <p:scale>
          <a:sx n="52" d="100"/>
          <a:sy n="52" d="100"/>
        </p:scale>
        <p:origin x="-223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07ED2D-A9F0-46B3-B553-391542BB3E46}" type="doc">
      <dgm:prSet loTypeId="urn:microsoft.com/office/officeart/2005/8/layout/radial6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6D08F7B-50B8-4BBC-AC66-ED1FBD240CCE}">
      <dgm:prSet phldrT="[Text]"/>
      <dgm:spPr>
        <a:solidFill>
          <a:srgbClr val="F1AE59"/>
        </a:solidFill>
      </dgm:spPr>
      <dgm:t>
        <a:bodyPr/>
        <a:lstStyle/>
        <a:p>
          <a:r>
            <a:rPr lang="en-GB" b="1" dirty="0" smtClean="0">
              <a:solidFill>
                <a:srgbClr val="003478"/>
              </a:solidFill>
            </a:rPr>
            <a:t>Boas </a:t>
          </a:r>
          <a:r>
            <a:rPr lang="en-GB" b="1" dirty="0" err="1" smtClean="0">
              <a:solidFill>
                <a:srgbClr val="003478"/>
              </a:solidFill>
            </a:rPr>
            <a:t>práticas</a:t>
          </a:r>
          <a:r>
            <a:rPr lang="en-GB" b="1" dirty="0" smtClean="0">
              <a:solidFill>
                <a:srgbClr val="003478"/>
              </a:solidFill>
            </a:rPr>
            <a:t> para </a:t>
          </a:r>
          <a:r>
            <a:rPr lang="en-GB" b="1" dirty="0" err="1" smtClean="0">
              <a:solidFill>
                <a:srgbClr val="003478"/>
              </a:solidFill>
            </a:rPr>
            <a:t>investimento</a:t>
          </a:r>
          <a:endParaRPr lang="en-GB" b="1" dirty="0">
            <a:solidFill>
              <a:srgbClr val="003478"/>
            </a:solidFill>
          </a:endParaRPr>
        </a:p>
      </dgm:t>
    </dgm:pt>
    <dgm:pt modelId="{C04FD898-6EA9-4AD6-A5E2-78E75F8E6D5E}" type="parTrans" cxnId="{D05B96E9-CD77-4F25-892F-8D632AF195F9}">
      <dgm:prSet/>
      <dgm:spPr/>
      <dgm:t>
        <a:bodyPr/>
        <a:lstStyle/>
        <a:p>
          <a:endParaRPr lang="en-GB"/>
        </a:p>
      </dgm:t>
    </dgm:pt>
    <dgm:pt modelId="{F2CDBB49-8CE5-461E-A170-08F82E4A8964}" type="sibTrans" cxnId="{D05B96E9-CD77-4F25-892F-8D632AF195F9}">
      <dgm:prSet/>
      <dgm:spPr/>
      <dgm:t>
        <a:bodyPr/>
        <a:lstStyle/>
        <a:p>
          <a:endParaRPr lang="en-GB"/>
        </a:p>
      </dgm:t>
    </dgm:pt>
    <dgm:pt modelId="{0E792BC7-3F00-4754-921D-48CB54F37E7B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Orçamento</a:t>
          </a:r>
          <a:r>
            <a:rPr lang="en-GB" sz="1600" dirty="0" smtClean="0"/>
            <a:t> de </a:t>
          </a:r>
          <a:r>
            <a:rPr lang="en-GB" sz="1600" dirty="0" err="1" smtClean="0"/>
            <a:t>investimento</a:t>
          </a:r>
          <a:r>
            <a:rPr lang="en-GB" sz="1600" dirty="0" smtClean="0"/>
            <a:t> </a:t>
          </a:r>
          <a:r>
            <a:rPr lang="en-GB" sz="1600" dirty="0" err="1" smtClean="0"/>
            <a:t>reservado</a:t>
          </a:r>
          <a:endParaRPr lang="en-GB" sz="1600" dirty="0"/>
        </a:p>
      </dgm:t>
    </dgm:pt>
    <dgm:pt modelId="{6023C725-484A-4A0F-BDB4-F56D8DC76FB3}" type="parTrans" cxnId="{5F2596ED-8BDA-498A-A8E6-24EBA3ABDD7B}">
      <dgm:prSet/>
      <dgm:spPr/>
      <dgm:t>
        <a:bodyPr/>
        <a:lstStyle/>
        <a:p>
          <a:endParaRPr lang="en-GB"/>
        </a:p>
      </dgm:t>
    </dgm:pt>
    <dgm:pt modelId="{D298D259-41EC-43DF-A8CD-B3734D61A533}" type="sibTrans" cxnId="{5F2596ED-8BDA-498A-A8E6-24EBA3ABDD7B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7D9964EB-CE9F-48BF-9A31-C09E3664034D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Retenção</a:t>
          </a:r>
          <a:r>
            <a:rPr lang="en-GB" sz="1600" dirty="0" smtClean="0"/>
            <a:t> duma % de </a:t>
          </a:r>
          <a:r>
            <a:rPr lang="en-GB" sz="1600" dirty="0" err="1" smtClean="0"/>
            <a:t>poupanças</a:t>
          </a:r>
          <a:r>
            <a:rPr lang="en-GB" sz="1600" dirty="0" smtClean="0"/>
            <a:t> para </a:t>
          </a:r>
          <a:r>
            <a:rPr lang="en-GB" sz="1600" dirty="0" err="1" smtClean="0"/>
            <a:t>mais</a:t>
          </a:r>
          <a:r>
            <a:rPr lang="en-GB" sz="1600" dirty="0" smtClean="0"/>
            <a:t> </a:t>
          </a:r>
          <a:r>
            <a:rPr lang="en-GB" sz="1600" dirty="0" err="1" smtClean="0"/>
            <a:t>medidas</a:t>
          </a:r>
          <a:endParaRPr lang="en-GB" sz="1600" dirty="0"/>
        </a:p>
      </dgm:t>
    </dgm:pt>
    <dgm:pt modelId="{BB87D010-D21A-411F-BCC5-2C18247A640E}" type="parTrans" cxnId="{5064BC7A-2F24-4F02-84FF-14F047BEF024}">
      <dgm:prSet/>
      <dgm:spPr/>
      <dgm:t>
        <a:bodyPr/>
        <a:lstStyle/>
        <a:p>
          <a:endParaRPr lang="en-GB"/>
        </a:p>
      </dgm:t>
    </dgm:pt>
    <dgm:pt modelId="{350B212B-6F29-41A1-BBAC-6FF3FD832B75}" type="sibTrans" cxnId="{5064BC7A-2F24-4F02-84FF-14F047BEF024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BFB11B77-AAF6-49D0-AC58-5C6C080ABBA7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Avaliação</a:t>
          </a:r>
          <a:r>
            <a:rPr lang="en-GB" sz="1600" dirty="0" smtClean="0"/>
            <a:t> com base no </a:t>
          </a:r>
          <a:r>
            <a:rPr lang="en-GB" sz="1600" dirty="0" err="1" smtClean="0"/>
            <a:t>ciclo</a:t>
          </a:r>
          <a:r>
            <a:rPr lang="en-GB" sz="1600" dirty="0" smtClean="0"/>
            <a:t> de </a:t>
          </a:r>
          <a:r>
            <a:rPr lang="en-GB" sz="1600" dirty="0" err="1" smtClean="0"/>
            <a:t>vida</a:t>
          </a:r>
          <a:endParaRPr lang="en-GB" sz="1600" dirty="0"/>
        </a:p>
      </dgm:t>
    </dgm:pt>
    <dgm:pt modelId="{149836A9-B262-4E3E-9693-33DD49F7A875}" type="parTrans" cxnId="{F19D063E-49CB-4EF9-8CFD-17EF6D7EFF4A}">
      <dgm:prSet/>
      <dgm:spPr/>
      <dgm:t>
        <a:bodyPr/>
        <a:lstStyle/>
        <a:p>
          <a:endParaRPr lang="en-GB"/>
        </a:p>
      </dgm:t>
    </dgm:pt>
    <dgm:pt modelId="{DCA2124C-70E6-4F95-A46E-6249F52E755B}" type="sibTrans" cxnId="{F19D063E-49CB-4EF9-8CFD-17EF6D7EFF4A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A8D5A678-8602-4CE5-B2DF-39D73743BA2D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Retenção</a:t>
          </a:r>
          <a:r>
            <a:rPr lang="en-GB" sz="1600" dirty="0" smtClean="0"/>
            <a:t> duma % de </a:t>
          </a:r>
          <a:r>
            <a:rPr lang="en-GB" sz="1600" dirty="0" err="1" smtClean="0"/>
            <a:t>poupanças</a:t>
          </a:r>
          <a:r>
            <a:rPr lang="en-GB" sz="1600" dirty="0" smtClean="0"/>
            <a:t> </a:t>
          </a:r>
          <a:r>
            <a:rPr lang="en-GB" sz="1600" dirty="0" err="1" smtClean="0"/>
            <a:t>por</a:t>
          </a:r>
          <a:r>
            <a:rPr lang="en-GB" sz="1600" dirty="0" smtClean="0"/>
            <a:t> </a:t>
          </a:r>
          <a:r>
            <a:rPr lang="en-GB" sz="1600" dirty="0" err="1" smtClean="0"/>
            <a:t>departamento</a:t>
          </a:r>
          <a:r>
            <a:rPr lang="en-GB" sz="1600" dirty="0" smtClean="0"/>
            <a:t> </a:t>
          </a:r>
          <a:r>
            <a:rPr lang="en-GB" sz="1600" dirty="0" err="1" smtClean="0"/>
            <a:t>relevante</a:t>
          </a:r>
          <a:endParaRPr lang="en-GB" sz="1600" dirty="0"/>
        </a:p>
      </dgm:t>
    </dgm:pt>
    <dgm:pt modelId="{9E95F7D1-1CEF-4A05-928C-B83505AE466B}" type="parTrans" cxnId="{AB3EA79C-80CF-453C-B9F6-396D49455D3E}">
      <dgm:prSet/>
      <dgm:spPr/>
      <dgm:t>
        <a:bodyPr/>
        <a:lstStyle/>
        <a:p>
          <a:endParaRPr lang="en-GB"/>
        </a:p>
      </dgm:t>
    </dgm:pt>
    <dgm:pt modelId="{4D6B6029-7EE7-4BC4-BD06-B160E248B192}" type="sibTrans" cxnId="{AB3EA79C-80CF-453C-B9F6-396D49455D3E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C44346C8-F7E9-473F-956E-BA8878598037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Maximizar</a:t>
          </a:r>
          <a:r>
            <a:rPr lang="en-GB" sz="1600" dirty="0" smtClean="0"/>
            <a:t> o </a:t>
          </a:r>
          <a:r>
            <a:rPr lang="en-GB" sz="1600" dirty="0" err="1" smtClean="0"/>
            <a:t>apoio</a:t>
          </a:r>
          <a:r>
            <a:rPr lang="en-GB" sz="1600" dirty="0" smtClean="0"/>
            <a:t> de </a:t>
          </a:r>
          <a:r>
            <a:rPr lang="en-GB" sz="1600" dirty="0" err="1" smtClean="0"/>
            <a:t>financiamentos</a:t>
          </a:r>
          <a:r>
            <a:rPr lang="en-GB" sz="1600" dirty="0" smtClean="0"/>
            <a:t> e </a:t>
          </a:r>
          <a:r>
            <a:rPr lang="en-GB" sz="1600" dirty="0" err="1" smtClean="0"/>
            <a:t>outras</a:t>
          </a:r>
          <a:r>
            <a:rPr lang="en-GB" sz="1600" dirty="0" smtClean="0"/>
            <a:t> </a:t>
          </a:r>
          <a:r>
            <a:rPr lang="en-GB" sz="1600" dirty="0" err="1" smtClean="0"/>
            <a:t>fontes</a:t>
          </a:r>
          <a:r>
            <a:rPr lang="en-GB" sz="1600" dirty="0" smtClean="0"/>
            <a:t> </a:t>
          </a:r>
          <a:r>
            <a:rPr lang="en-GB" sz="1600" dirty="0" err="1" smtClean="0"/>
            <a:t>externas</a:t>
          </a:r>
          <a:endParaRPr lang="en-GB" sz="1600" dirty="0"/>
        </a:p>
      </dgm:t>
    </dgm:pt>
    <dgm:pt modelId="{4A651C79-0846-408A-B131-1EC0F11E1166}" type="parTrans" cxnId="{48BC8FD1-9107-4A6A-BC2E-D9E80DF0AA46}">
      <dgm:prSet/>
      <dgm:spPr/>
      <dgm:t>
        <a:bodyPr/>
        <a:lstStyle/>
        <a:p>
          <a:endParaRPr lang="en-GB"/>
        </a:p>
      </dgm:t>
    </dgm:pt>
    <dgm:pt modelId="{57C59D64-3826-45D6-9669-E66EC172CDFA}" type="sibTrans" cxnId="{48BC8FD1-9107-4A6A-BC2E-D9E80DF0AA46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86B5A8D3-D2F0-40CB-91A6-E00658BF325D}" type="pres">
      <dgm:prSet presAssocID="{3A07ED2D-A9F0-46B3-B553-391542BB3E4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7B0FF3C-3869-4440-A2CA-EDE6BB8C593B}" type="pres">
      <dgm:prSet presAssocID="{26D08F7B-50B8-4BBC-AC66-ED1FBD240CCE}" presName="centerShape" presStyleLbl="node0" presStyleIdx="0" presStyleCnt="1"/>
      <dgm:spPr/>
      <dgm:t>
        <a:bodyPr/>
        <a:lstStyle/>
        <a:p>
          <a:endParaRPr lang="en-GB"/>
        </a:p>
      </dgm:t>
    </dgm:pt>
    <dgm:pt modelId="{9FD5FA39-CA14-435F-B57A-731925B237D6}" type="pres">
      <dgm:prSet presAssocID="{0E792BC7-3F00-4754-921D-48CB54F37E7B}" presName="node" presStyleLbl="node1" presStyleIdx="0" presStyleCnt="5" custScaleX="138070" custScaleY="11357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E49F50-40C1-44B6-B933-A7403E87E967}" type="pres">
      <dgm:prSet presAssocID="{0E792BC7-3F00-4754-921D-48CB54F37E7B}" presName="dummy" presStyleCnt="0"/>
      <dgm:spPr/>
    </dgm:pt>
    <dgm:pt modelId="{9536BF51-E08E-4F61-951F-CDF19380FE72}" type="pres">
      <dgm:prSet presAssocID="{D298D259-41EC-43DF-A8CD-B3734D61A533}" presName="sibTrans" presStyleLbl="sibTrans2D1" presStyleIdx="0" presStyleCnt="5"/>
      <dgm:spPr/>
      <dgm:t>
        <a:bodyPr/>
        <a:lstStyle/>
        <a:p>
          <a:endParaRPr lang="en-GB"/>
        </a:p>
      </dgm:t>
    </dgm:pt>
    <dgm:pt modelId="{0CFD9482-FF10-4017-9B16-90C54C0CE752}" type="pres">
      <dgm:prSet presAssocID="{7D9964EB-CE9F-48BF-9A31-C09E3664034D}" presName="node" presStyleLbl="node1" presStyleIdx="1" presStyleCnt="5" custScaleX="131583" custScaleY="12358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4B3B0F-AE3C-499F-94C3-CC5E509FB7B4}" type="pres">
      <dgm:prSet presAssocID="{7D9964EB-CE9F-48BF-9A31-C09E3664034D}" presName="dummy" presStyleCnt="0"/>
      <dgm:spPr/>
    </dgm:pt>
    <dgm:pt modelId="{8F41DDA5-F2C3-452E-BEF3-60E47C03D6B0}" type="pres">
      <dgm:prSet presAssocID="{350B212B-6F29-41A1-BBAC-6FF3FD832B7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F9D894F2-CDE7-4FA8-BEEF-A8DFAB2E953B}" type="pres">
      <dgm:prSet presAssocID="{BFB11B77-AAF6-49D0-AC58-5C6C080ABBA7}" presName="node" presStyleLbl="node1" presStyleIdx="2" presStyleCnt="5" custScaleX="124728" custScaleY="12802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23522B8-1793-4200-89B6-E141827B1D96}" type="pres">
      <dgm:prSet presAssocID="{BFB11B77-AAF6-49D0-AC58-5C6C080ABBA7}" presName="dummy" presStyleCnt="0"/>
      <dgm:spPr/>
    </dgm:pt>
    <dgm:pt modelId="{C974570D-69FD-4C96-A8D4-5A20FF16F6B9}" type="pres">
      <dgm:prSet presAssocID="{DCA2124C-70E6-4F95-A46E-6249F52E755B}" presName="sibTrans" presStyleLbl="sibTrans2D1" presStyleIdx="2" presStyleCnt="5"/>
      <dgm:spPr/>
      <dgm:t>
        <a:bodyPr/>
        <a:lstStyle/>
        <a:p>
          <a:endParaRPr lang="en-GB"/>
        </a:p>
      </dgm:t>
    </dgm:pt>
    <dgm:pt modelId="{AD66CAA8-23E8-4B94-ADB3-E02C5A8CECA8}" type="pres">
      <dgm:prSet presAssocID="{A8D5A678-8602-4CE5-B2DF-39D73743BA2D}" presName="node" presStyleLbl="node1" presStyleIdx="3" presStyleCnt="5" custScaleX="144733" custScaleY="12788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8E037F9-0DA1-4449-9782-7C4054B33FF7}" type="pres">
      <dgm:prSet presAssocID="{A8D5A678-8602-4CE5-B2DF-39D73743BA2D}" presName="dummy" presStyleCnt="0"/>
      <dgm:spPr/>
    </dgm:pt>
    <dgm:pt modelId="{C99EE6A8-DF64-4354-9AD9-6A9CFCE28E77}" type="pres">
      <dgm:prSet presAssocID="{4D6B6029-7EE7-4BC4-BD06-B160E248B192}" presName="sibTrans" presStyleLbl="sibTrans2D1" presStyleIdx="3" presStyleCnt="5"/>
      <dgm:spPr/>
      <dgm:t>
        <a:bodyPr/>
        <a:lstStyle/>
        <a:p>
          <a:endParaRPr lang="en-GB"/>
        </a:p>
      </dgm:t>
    </dgm:pt>
    <dgm:pt modelId="{6A2EA8A4-DE18-47C5-BC0E-35DD441CDBC2}" type="pres">
      <dgm:prSet presAssocID="{C44346C8-F7E9-473F-956E-BA8878598037}" presName="node" presStyleLbl="node1" presStyleIdx="4" presStyleCnt="5" custScaleX="161819" custScaleY="1220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7A5FBF-828D-44AC-B3A1-488C7CA8DC72}" type="pres">
      <dgm:prSet presAssocID="{C44346C8-F7E9-473F-956E-BA8878598037}" presName="dummy" presStyleCnt="0"/>
      <dgm:spPr/>
    </dgm:pt>
    <dgm:pt modelId="{AF28DB19-9ED4-44FE-A65C-C96F8CE157D0}" type="pres">
      <dgm:prSet presAssocID="{57C59D64-3826-45D6-9669-E66EC172CDFA}" presName="sibTrans" presStyleLbl="sibTrans2D1" presStyleIdx="4" presStyleCnt="5" custLinFactNeighborX="-623" custLinFactNeighborY="914"/>
      <dgm:spPr/>
      <dgm:t>
        <a:bodyPr/>
        <a:lstStyle/>
        <a:p>
          <a:endParaRPr lang="en-GB"/>
        </a:p>
      </dgm:t>
    </dgm:pt>
  </dgm:ptLst>
  <dgm:cxnLst>
    <dgm:cxn modelId="{273B2DFC-88D1-4112-862E-8B2ECEF71AE7}" type="presOf" srcId="{3A07ED2D-A9F0-46B3-B553-391542BB3E46}" destId="{86B5A8D3-D2F0-40CB-91A6-E00658BF325D}" srcOrd="0" destOrd="0" presId="urn:microsoft.com/office/officeart/2005/8/layout/radial6"/>
    <dgm:cxn modelId="{68C53DFC-7B72-4497-945C-176A0B718877}" type="presOf" srcId="{BFB11B77-AAF6-49D0-AC58-5C6C080ABBA7}" destId="{F9D894F2-CDE7-4FA8-BEEF-A8DFAB2E953B}" srcOrd="0" destOrd="0" presId="urn:microsoft.com/office/officeart/2005/8/layout/radial6"/>
    <dgm:cxn modelId="{D05B96E9-CD77-4F25-892F-8D632AF195F9}" srcId="{3A07ED2D-A9F0-46B3-B553-391542BB3E46}" destId="{26D08F7B-50B8-4BBC-AC66-ED1FBD240CCE}" srcOrd="0" destOrd="0" parTransId="{C04FD898-6EA9-4AD6-A5E2-78E75F8E6D5E}" sibTransId="{F2CDBB49-8CE5-461E-A170-08F82E4A8964}"/>
    <dgm:cxn modelId="{4B9693DB-9E90-4A9D-8F01-2E49B963634D}" type="presOf" srcId="{26D08F7B-50B8-4BBC-AC66-ED1FBD240CCE}" destId="{17B0FF3C-3869-4440-A2CA-EDE6BB8C593B}" srcOrd="0" destOrd="0" presId="urn:microsoft.com/office/officeart/2005/8/layout/radial6"/>
    <dgm:cxn modelId="{AF1FFEA2-83A5-4C0E-981C-3E5DC7B6DD87}" type="presOf" srcId="{7D9964EB-CE9F-48BF-9A31-C09E3664034D}" destId="{0CFD9482-FF10-4017-9B16-90C54C0CE752}" srcOrd="0" destOrd="0" presId="urn:microsoft.com/office/officeart/2005/8/layout/radial6"/>
    <dgm:cxn modelId="{1EBF99E0-3A8D-4AF2-983C-3AD65C9506AE}" type="presOf" srcId="{350B212B-6F29-41A1-BBAC-6FF3FD832B75}" destId="{8F41DDA5-F2C3-452E-BEF3-60E47C03D6B0}" srcOrd="0" destOrd="0" presId="urn:microsoft.com/office/officeart/2005/8/layout/radial6"/>
    <dgm:cxn modelId="{48BC8FD1-9107-4A6A-BC2E-D9E80DF0AA46}" srcId="{26D08F7B-50B8-4BBC-AC66-ED1FBD240CCE}" destId="{C44346C8-F7E9-473F-956E-BA8878598037}" srcOrd="4" destOrd="0" parTransId="{4A651C79-0846-408A-B131-1EC0F11E1166}" sibTransId="{57C59D64-3826-45D6-9669-E66EC172CDFA}"/>
    <dgm:cxn modelId="{5F2596ED-8BDA-498A-A8E6-24EBA3ABDD7B}" srcId="{26D08F7B-50B8-4BBC-AC66-ED1FBD240CCE}" destId="{0E792BC7-3F00-4754-921D-48CB54F37E7B}" srcOrd="0" destOrd="0" parTransId="{6023C725-484A-4A0F-BDB4-F56D8DC76FB3}" sibTransId="{D298D259-41EC-43DF-A8CD-B3734D61A533}"/>
    <dgm:cxn modelId="{AAB97A12-7191-45BC-9F3E-4B28073897FB}" type="presOf" srcId="{57C59D64-3826-45D6-9669-E66EC172CDFA}" destId="{AF28DB19-9ED4-44FE-A65C-C96F8CE157D0}" srcOrd="0" destOrd="0" presId="urn:microsoft.com/office/officeart/2005/8/layout/radial6"/>
    <dgm:cxn modelId="{271680C4-B2DA-44DA-B7FF-B2B0748EDF5F}" type="presOf" srcId="{A8D5A678-8602-4CE5-B2DF-39D73743BA2D}" destId="{AD66CAA8-23E8-4B94-ADB3-E02C5A8CECA8}" srcOrd="0" destOrd="0" presId="urn:microsoft.com/office/officeart/2005/8/layout/radial6"/>
    <dgm:cxn modelId="{5064BC7A-2F24-4F02-84FF-14F047BEF024}" srcId="{26D08F7B-50B8-4BBC-AC66-ED1FBD240CCE}" destId="{7D9964EB-CE9F-48BF-9A31-C09E3664034D}" srcOrd="1" destOrd="0" parTransId="{BB87D010-D21A-411F-BCC5-2C18247A640E}" sibTransId="{350B212B-6F29-41A1-BBAC-6FF3FD832B75}"/>
    <dgm:cxn modelId="{50D60F66-C8B1-4788-9DAF-8D13D0C2C3B8}" type="presOf" srcId="{C44346C8-F7E9-473F-956E-BA8878598037}" destId="{6A2EA8A4-DE18-47C5-BC0E-35DD441CDBC2}" srcOrd="0" destOrd="0" presId="urn:microsoft.com/office/officeart/2005/8/layout/radial6"/>
    <dgm:cxn modelId="{A76E0855-8AAA-4DC1-BDED-44883AB659D6}" type="presOf" srcId="{0E792BC7-3F00-4754-921D-48CB54F37E7B}" destId="{9FD5FA39-CA14-435F-B57A-731925B237D6}" srcOrd="0" destOrd="0" presId="urn:microsoft.com/office/officeart/2005/8/layout/radial6"/>
    <dgm:cxn modelId="{AB3EA79C-80CF-453C-B9F6-396D49455D3E}" srcId="{26D08F7B-50B8-4BBC-AC66-ED1FBD240CCE}" destId="{A8D5A678-8602-4CE5-B2DF-39D73743BA2D}" srcOrd="3" destOrd="0" parTransId="{9E95F7D1-1CEF-4A05-928C-B83505AE466B}" sibTransId="{4D6B6029-7EE7-4BC4-BD06-B160E248B192}"/>
    <dgm:cxn modelId="{1FD5AC50-40B1-4B4B-852F-0780D45CA404}" type="presOf" srcId="{D298D259-41EC-43DF-A8CD-B3734D61A533}" destId="{9536BF51-E08E-4F61-951F-CDF19380FE72}" srcOrd="0" destOrd="0" presId="urn:microsoft.com/office/officeart/2005/8/layout/radial6"/>
    <dgm:cxn modelId="{6D7C2C75-3ED6-4A5B-9D12-4BF1483DDE74}" type="presOf" srcId="{DCA2124C-70E6-4F95-A46E-6249F52E755B}" destId="{C974570D-69FD-4C96-A8D4-5A20FF16F6B9}" srcOrd="0" destOrd="0" presId="urn:microsoft.com/office/officeart/2005/8/layout/radial6"/>
    <dgm:cxn modelId="{F19D063E-49CB-4EF9-8CFD-17EF6D7EFF4A}" srcId="{26D08F7B-50B8-4BBC-AC66-ED1FBD240CCE}" destId="{BFB11B77-AAF6-49D0-AC58-5C6C080ABBA7}" srcOrd="2" destOrd="0" parTransId="{149836A9-B262-4E3E-9693-33DD49F7A875}" sibTransId="{DCA2124C-70E6-4F95-A46E-6249F52E755B}"/>
    <dgm:cxn modelId="{8D92831E-FE31-452D-9163-F9601640AD88}" type="presOf" srcId="{4D6B6029-7EE7-4BC4-BD06-B160E248B192}" destId="{C99EE6A8-DF64-4354-9AD9-6A9CFCE28E77}" srcOrd="0" destOrd="0" presId="urn:microsoft.com/office/officeart/2005/8/layout/radial6"/>
    <dgm:cxn modelId="{010DBB95-7D76-485D-BB8B-228DC453DC77}" type="presParOf" srcId="{86B5A8D3-D2F0-40CB-91A6-E00658BF325D}" destId="{17B0FF3C-3869-4440-A2CA-EDE6BB8C593B}" srcOrd="0" destOrd="0" presId="urn:microsoft.com/office/officeart/2005/8/layout/radial6"/>
    <dgm:cxn modelId="{71693A2D-CFE8-452A-821C-8A1120185568}" type="presParOf" srcId="{86B5A8D3-D2F0-40CB-91A6-E00658BF325D}" destId="{9FD5FA39-CA14-435F-B57A-731925B237D6}" srcOrd="1" destOrd="0" presId="urn:microsoft.com/office/officeart/2005/8/layout/radial6"/>
    <dgm:cxn modelId="{088A0BEC-78F2-4180-AF3A-C0F368BA0996}" type="presParOf" srcId="{86B5A8D3-D2F0-40CB-91A6-E00658BF325D}" destId="{2FE49F50-40C1-44B6-B933-A7403E87E967}" srcOrd="2" destOrd="0" presId="urn:microsoft.com/office/officeart/2005/8/layout/radial6"/>
    <dgm:cxn modelId="{C98F9253-EC09-49E0-A156-5ACC674CCF7F}" type="presParOf" srcId="{86B5A8D3-D2F0-40CB-91A6-E00658BF325D}" destId="{9536BF51-E08E-4F61-951F-CDF19380FE72}" srcOrd="3" destOrd="0" presId="urn:microsoft.com/office/officeart/2005/8/layout/radial6"/>
    <dgm:cxn modelId="{C7644A6C-7C5A-43F0-B517-C666209A3D0B}" type="presParOf" srcId="{86B5A8D3-D2F0-40CB-91A6-E00658BF325D}" destId="{0CFD9482-FF10-4017-9B16-90C54C0CE752}" srcOrd="4" destOrd="0" presId="urn:microsoft.com/office/officeart/2005/8/layout/radial6"/>
    <dgm:cxn modelId="{0CA423C7-519C-4426-82BA-8ADDAC823910}" type="presParOf" srcId="{86B5A8D3-D2F0-40CB-91A6-E00658BF325D}" destId="{434B3B0F-AE3C-499F-94C3-CC5E509FB7B4}" srcOrd="5" destOrd="0" presId="urn:microsoft.com/office/officeart/2005/8/layout/radial6"/>
    <dgm:cxn modelId="{A3EEA1EF-8872-4A7B-AA91-88C464419D0D}" type="presParOf" srcId="{86B5A8D3-D2F0-40CB-91A6-E00658BF325D}" destId="{8F41DDA5-F2C3-452E-BEF3-60E47C03D6B0}" srcOrd="6" destOrd="0" presId="urn:microsoft.com/office/officeart/2005/8/layout/radial6"/>
    <dgm:cxn modelId="{3F54D3BF-0A3D-4BBA-A41C-4B8E1B90AF9B}" type="presParOf" srcId="{86B5A8D3-D2F0-40CB-91A6-E00658BF325D}" destId="{F9D894F2-CDE7-4FA8-BEEF-A8DFAB2E953B}" srcOrd="7" destOrd="0" presId="urn:microsoft.com/office/officeart/2005/8/layout/radial6"/>
    <dgm:cxn modelId="{25F2B1D2-ECBB-43DC-934C-CC78CCE80026}" type="presParOf" srcId="{86B5A8D3-D2F0-40CB-91A6-E00658BF325D}" destId="{F23522B8-1793-4200-89B6-E141827B1D96}" srcOrd="8" destOrd="0" presId="urn:microsoft.com/office/officeart/2005/8/layout/radial6"/>
    <dgm:cxn modelId="{B0E2508A-169E-45CC-9F28-D8034AA36E35}" type="presParOf" srcId="{86B5A8D3-D2F0-40CB-91A6-E00658BF325D}" destId="{C974570D-69FD-4C96-A8D4-5A20FF16F6B9}" srcOrd="9" destOrd="0" presId="urn:microsoft.com/office/officeart/2005/8/layout/radial6"/>
    <dgm:cxn modelId="{1683C52C-A14E-4DE1-A596-9F0EC0B07F28}" type="presParOf" srcId="{86B5A8D3-D2F0-40CB-91A6-E00658BF325D}" destId="{AD66CAA8-23E8-4B94-ADB3-E02C5A8CECA8}" srcOrd="10" destOrd="0" presId="urn:microsoft.com/office/officeart/2005/8/layout/radial6"/>
    <dgm:cxn modelId="{D9958151-AEC4-46CE-AAF7-BFFFC3D15CBE}" type="presParOf" srcId="{86B5A8D3-D2F0-40CB-91A6-E00658BF325D}" destId="{48E037F9-0DA1-4449-9782-7C4054B33FF7}" srcOrd="11" destOrd="0" presId="urn:microsoft.com/office/officeart/2005/8/layout/radial6"/>
    <dgm:cxn modelId="{76E056BB-AA9B-4B55-9CC7-ABA5D53095B8}" type="presParOf" srcId="{86B5A8D3-D2F0-40CB-91A6-E00658BF325D}" destId="{C99EE6A8-DF64-4354-9AD9-6A9CFCE28E77}" srcOrd="12" destOrd="0" presId="urn:microsoft.com/office/officeart/2005/8/layout/radial6"/>
    <dgm:cxn modelId="{470D21E6-39DD-4704-8AD3-B7181C91AF8F}" type="presParOf" srcId="{86B5A8D3-D2F0-40CB-91A6-E00658BF325D}" destId="{6A2EA8A4-DE18-47C5-BC0E-35DD441CDBC2}" srcOrd="13" destOrd="0" presId="urn:microsoft.com/office/officeart/2005/8/layout/radial6"/>
    <dgm:cxn modelId="{EC48DD8B-5B2B-4BF4-B1B5-18A205AE0801}" type="presParOf" srcId="{86B5A8D3-D2F0-40CB-91A6-E00658BF325D}" destId="{CC7A5FBF-828D-44AC-B3A1-488C7CA8DC72}" srcOrd="14" destOrd="0" presId="urn:microsoft.com/office/officeart/2005/8/layout/radial6"/>
    <dgm:cxn modelId="{1CE10D78-EA40-4CBE-9AEE-C299E24877D7}" type="presParOf" srcId="{86B5A8D3-D2F0-40CB-91A6-E00658BF325D}" destId="{AF28DB19-9ED4-44FE-A65C-C96F8CE157D0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8DB19-9ED4-44FE-A65C-C96F8CE157D0}">
      <dsp:nvSpPr>
        <dsp:cNvPr id="0" name=""/>
        <dsp:cNvSpPr/>
      </dsp:nvSpPr>
      <dsp:spPr>
        <a:xfrm>
          <a:off x="2016301" y="602212"/>
          <a:ext cx="3970872" cy="3970872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99EE6A8-DF64-4354-9AD9-6A9CFCE28E77}">
      <dsp:nvSpPr>
        <dsp:cNvPr id="0" name=""/>
        <dsp:cNvSpPr/>
      </dsp:nvSpPr>
      <dsp:spPr>
        <a:xfrm>
          <a:off x="2041040" y="565918"/>
          <a:ext cx="3970872" cy="3970872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974570D-69FD-4C96-A8D4-5A20FF16F6B9}">
      <dsp:nvSpPr>
        <dsp:cNvPr id="0" name=""/>
        <dsp:cNvSpPr/>
      </dsp:nvSpPr>
      <dsp:spPr>
        <a:xfrm>
          <a:off x="2041040" y="565918"/>
          <a:ext cx="3970872" cy="3970872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41DDA5-F2C3-452E-BEF3-60E47C03D6B0}">
      <dsp:nvSpPr>
        <dsp:cNvPr id="0" name=""/>
        <dsp:cNvSpPr/>
      </dsp:nvSpPr>
      <dsp:spPr>
        <a:xfrm>
          <a:off x="2041040" y="565918"/>
          <a:ext cx="3970872" cy="3970872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536BF51-E08E-4F61-951F-CDF19380FE72}">
      <dsp:nvSpPr>
        <dsp:cNvPr id="0" name=""/>
        <dsp:cNvSpPr/>
      </dsp:nvSpPr>
      <dsp:spPr>
        <a:xfrm>
          <a:off x="2041040" y="565918"/>
          <a:ext cx="3970872" cy="3970872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7B0FF3C-3869-4440-A2CA-EDE6BB8C593B}">
      <dsp:nvSpPr>
        <dsp:cNvPr id="0" name=""/>
        <dsp:cNvSpPr/>
      </dsp:nvSpPr>
      <dsp:spPr>
        <a:xfrm>
          <a:off x="3112164" y="1637042"/>
          <a:ext cx="1828623" cy="1828623"/>
        </a:xfrm>
        <a:prstGeom prst="ellipse">
          <a:avLst/>
        </a:prstGeom>
        <a:solidFill>
          <a:srgbClr val="F1AE59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>
              <a:solidFill>
                <a:srgbClr val="003478"/>
              </a:solidFill>
            </a:rPr>
            <a:t>Boas </a:t>
          </a:r>
          <a:r>
            <a:rPr lang="en-GB" sz="1500" b="1" kern="1200" dirty="0" err="1" smtClean="0">
              <a:solidFill>
                <a:srgbClr val="003478"/>
              </a:solidFill>
            </a:rPr>
            <a:t>práticas</a:t>
          </a:r>
          <a:r>
            <a:rPr lang="en-GB" sz="1500" b="1" kern="1200" dirty="0" smtClean="0">
              <a:solidFill>
                <a:srgbClr val="003478"/>
              </a:solidFill>
            </a:rPr>
            <a:t> para </a:t>
          </a:r>
          <a:r>
            <a:rPr lang="en-GB" sz="1500" b="1" kern="1200" dirty="0" err="1" smtClean="0">
              <a:solidFill>
                <a:srgbClr val="003478"/>
              </a:solidFill>
            </a:rPr>
            <a:t>investimento</a:t>
          </a:r>
          <a:endParaRPr lang="en-GB" sz="1500" b="1" kern="1200" dirty="0">
            <a:solidFill>
              <a:srgbClr val="003478"/>
            </a:solidFill>
          </a:endParaRPr>
        </a:p>
      </dsp:txBody>
      <dsp:txXfrm>
        <a:off x="3379960" y="1904838"/>
        <a:ext cx="1293031" cy="1293031"/>
      </dsp:txXfrm>
    </dsp:sp>
    <dsp:sp modelId="{9FD5FA39-CA14-435F-B57A-731925B237D6}">
      <dsp:nvSpPr>
        <dsp:cNvPr id="0" name=""/>
        <dsp:cNvSpPr/>
      </dsp:nvSpPr>
      <dsp:spPr>
        <a:xfrm>
          <a:off x="3142803" y="-114881"/>
          <a:ext cx="1767346" cy="1453763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Orçamento</a:t>
          </a:r>
          <a:r>
            <a:rPr lang="en-GB" sz="1600" kern="1200" dirty="0" smtClean="0"/>
            <a:t> de </a:t>
          </a:r>
          <a:r>
            <a:rPr lang="en-GB" sz="1600" kern="1200" dirty="0" err="1" smtClean="0"/>
            <a:t>investimento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reservado</a:t>
          </a:r>
          <a:endParaRPr lang="en-GB" sz="1600" kern="1200" dirty="0"/>
        </a:p>
      </dsp:txBody>
      <dsp:txXfrm>
        <a:off x="3401625" y="98018"/>
        <a:ext cx="1249702" cy="1027965"/>
      </dsp:txXfrm>
    </dsp:sp>
    <dsp:sp modelId="{0CFD9482-FF10-4017-9B16-90C54C0CE752}">
      <dsp:nvSpPr>
        <dsp:cNvPr id="0" name=""/>
        <dsp:cNvSpPr/>
      </dsp:nvSpPr>
      <dsp:spPr>
        <a:xfrm>
          <a:off x="5028757" y="1161081"/>
          <a:ext cx="1684310" cy="1581958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Retenção</a:t>
          </a:r>
          <a:r>
            <a:rPr lang="en-GB" sz="1600" kern="1200" dirty="0" smtClean="0"/>
            <a:t> duma % de </a:t>
          </a:r>
          <a:r>
            <a:rPr lang="en-GB" sz="1600" kern="1200" dirty="0" err="1" smtClean="0"/>
            <a:t>poupanças</a:t>
          </a:r>
          <a:r>
            <a:rPr lang="en-GB" sz="1600" kern="1200" dirty="0" smtClean="0"/>
            <a:t> para </a:t>
          </a:r>
          <a:r>
            <a:rPr lang="en-GB" sz="1600" kern="1200" dirty="0" err="1" smtClean="0"/>
            <a:t>mais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medidas</a:t>
          </a:r>
          <a:endParaRPr lang="en-GB" sz="1600" kern="1200" dirty="0"/>
        </a:p>
      </dsp:txBody>
      <dsp:txXfrm>
        <a:off x="5275418" y="1392753"/>
        <a:ext cx="1190988" cy="1118614"/>
      </dsp:txXfrm>
    </dsp:sp>
    <dsp:sp modelId="{F9D894F2-CDE7-4FA8-BEEF-A8DFAB2E953B}">
      <dsp:nvSpPr>
        <dsp:cNvPr id="0" name=""/>
        <dsp:cNvSpPr/>
      </dsp:nvSpPr>
      <dsp:spPr>
        <a:xfrm>
          <a:off x="4368118" y="3300935"/>
          <a:ext cx="1596564" cy="1638779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Avaliação</a:t>
          </a:r>
          <a:r>
            <a:rPr lang="en-GB" sz="1600" kern="1200" dirty="0" smtClean="0"/>
            <a:t> com base no </a:t>
          </a:r>
          <a:r>
            <a:rPr lang="en-GB" sz="1600" kern="1200" dirty="0" err="1" smtClean="0"/>
            <a:t>ciclo</a:t>
          </a:r>
          <a:r>
            <a:rPr lang="en-GB" sz="1600" kern="1200" dirty="0" smtClean="0"/>
            <a:t> de </a:t>
          </a:r>
          <a:r>
            <a:rPr lang="en-GB" sz="1600" kern="1200" dirty="0" err="1" smtClean="0"/>
            <a:t>vida</a:t>
          </a:r>
          <a:endParaRPr lang="en-GB" sz="1600" kern="1200" dirty="0"/>
        </a:p>
      </dsp:txBody>
      <dsp:txXfrm>
        <a:off x="4601929" y="3540929"/>
        <a:ext cx="1128942" cy="1158791"/>
      </dsp:txXfrm>
    </dsp:sp>
    <dsp:sp modelId="{AD66CAA8-23E8-4B94-ADB3-E02C5A8CECA8}">
      <dsp:nvSpPr>
        <dsp:cNvPr id="0" name=""/>
        <dsp:cNvSpPr/>
      </dsp:nvSpPr>
      <dsp:spPr>
        <a:xfrm>
          <a:off x="1960234" y="3301857"/>
          <a:ext cx="1852635" cy="1636936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Retenção</a:t>
          </a:r>
          <a:r>
            <a:rPr lang="en-GB" sz="1600" kern="1200" dirty="0" smtClean="0"/>
            <a:t> duma % de </a:t>
          </a:r>
          <a:r>
            <a:rPr lang="en-GB" sz="1600" kern="1200" dirty="0" err="1" smtClean="0"/>
            <a:t>poupanças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por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departamento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relevante</a:t>
          </a:r>
          <a:endParaRPr lang="en-GB" sz="1600" kern="1200" dirty="0"/>
        </a:p>
      </dsp:txBody>
      <dsp:txXfrm>
        <a:off x="2231546" y="3541581"/>
        <a:ext cx="1310011" cy="1157488"/>
      </dsp:txXfrm>
    </dsp:sp>
    <dsp:sp modelId="{6A2EA8A4-DE18-47C5-BC0E-35DD441CDBC2}">
      <dsp:nvSpPr>
        <dsp:cNvPr id="0" name=""/>
        <dsp:cNvSpPr/>
      </dsp:nvSpPr>
      <dsp:spPr>
        <a:xfrm>
          <a:off x="1146369" y="1171078"/>
          <a:ext cx="2071342" cy="1561964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Maximizar</a:t>
          </a:r>
          <a:r>
            <a:rPr lang="en-GB" sz="1600" kern="1200" dirty="0" smtClean="0"/>
            <a:t> o </a:t>
          </a:r>
          <a:r>
            <a:rPr lang="en-GB" sz="1600" kern="1200" dirty="0" err="1" smtClean="0"/>
            <a:t>apoio</a:t>
          </a:r>
          <a:r>
            <a:rPr lang="en-GB" sz="1600" kern="1200" dirty="0" smtClean="0"/>
            <a:t> de </a:t>
          </a:r>
          <a:r>
            <a:rPr lang="en-GB" sz="1600" kern="1200" dirty="0" err="1" smtClean="0"/>
            <a:t>financiamentos</a:t>
          </a:r>
          <a:r>
            <a:rPr lang="en-GB" sz="1600" kern="1200" dirty="0" smtClean="0"/>
            <a:t> e </a:t>
          </a:r>
          <a:r>
            <a:rPr lang="en-GB" sz="1600" kern="1200" dirty="0" err="1" smtClean="0"/>
            <a:t>outras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fontes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externas</a:t>
          </a:r>
          <a:endParaRPr lang="en-GB" sz="1600" kern="1200" dirty="0"/>
        </a:p>
      </dsp:txBody>
      <dsp:txXfrm>
        <a:off x="1449710" y="1399822"/>
        <a:ext cx="1464660" cy="1104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1A2FA-68B7-4150-B55F-F8F7301B975D}" type="datetimeFigureOut">
              <a:rPr lang="pt-PT" smtClean="0"/>
              <a:t>13-11-2017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F1844-2833-49F1-B22E-620B06ADC04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6143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F2202-6E2D-4034-AD9D-000FA66EA9F1}" type="datetimeFigureOut">
              <a:rPr lang="pt-PT" smtClean="0"/>
              <a:t>13-11-2017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C40DC-1A3F-44D6-94E0-280E93A6C7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852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967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307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investimento inicial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numa instalação LED pode ser mais elevado do que uma instalação de iluminação tradicional, mas o baixo consumo energético dos LEDs e os custos de manutenção fornecem um custo total mais baixo durante a vida útil da instalação.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mesmo principio também se aplica às luminárias. Quando utilizamos uma luminária energeticamente eficiente e de qualidade superior, os custos iniciais elevados são rapidamente compensados pelo número de luminárias a utilizar (mais reduzido). Menos luminárias traduz-se em poupanças no consumo energético e claro, na manutenção durante a vida útil do produto.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8517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Horas de </a:t>
            </a:r>
            <a:r>
              <a:rPr lang="en-GB" dirty="0" err="1" smtClean="0"/>
              <a:t>funcionamento</a:t>
            </a:r>
            <a:r>
              <a:rPr lang="en-GB" dirty="0" smtClean="0"/>
              <a:t> </a:t>
            </a:r>
            <a:r>
              <a:rPr lang="en-GB" dirty="0" err="1" smtClean="0"/>
              <a:t>anual</a:t>
            </a:r>
            <a:r>
              <a:rPr lang="en-GB" dirty="0" smtClean="0"/>
              <a:t> (</a:t>
            </a: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GB" dirty="0" smtClean="0"/>
              <a:t>)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9283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i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a taxa de juros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 a taxa de desconto, que reflete o custo de investir capital e pode também permitir o risco de não receber a totalidade do pagamento.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noProof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As</a:t>
            </a:r>
            <a:r>
              <a:rPr lang="pt-PT" baseline="0" noProof="0" dirty="0" smtClean="0"/>
              <a:t> poupanças do ciclo de vida são calculadas somando as poupanças atualizadas ao longo dos anos. O período de retorno atualizado é o número de anos para que a soma das poupanças atualizadas seja igual ou maior do que a diferença do custo de investimento, e por causa do valor temporal reduzido das poupanças futuras, é maior do que o período de retorno simples.</a:t>
            </a:r>
            <a:endParaRPr lang="pt-PT" noProof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3787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pt-PT" noProof="0" dirty="0" smtClean="0"/>
              <a:t>Horas de funcionamento anual (</a:t>
            </a:r>
            <a:r>
              <a:rPr lang="pt-PT" i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PT" noProof="0" dirty="0" smtClean="0"/>
              <a:t>) 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8165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Os investimentos</a:t>
            </a:r>
            <a:r>
              <a:rPr lang="pt-PT" sz="1200" kern="1200" baseline="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energeticamente eficientes têm frequentemente que competir contra outras procuras para orçamentos de capital e podem perder para projetos que são vistos como tendo prioridade. Como consequência, se os objetivos da politica energética de uma organização são para ser atingidos então o orçamento tem de alocar capital diretamente à eficiência energética. Muitas organizações descobriram que é eficaz financiar mais medidas com o capital já poupado, o que ajuda a sustentar o programa de energia e fornece uma melhoria continua no desempenho energético.</a:t>
            </a:r>
            <a:endParaRPr lang="pt-PT" sz="1200" kern="1200" noProof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PT" sz="1200" kern="1200" noProof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Os</a:t>
            </a:r>
            <a:r>
              <a:rPr lang="pt-PT" sz="1200" kern="1200" baseline="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custos do ciclo de vida fornecem uma visão abrangente do valor de um projeto de eficiência energética, ao longo da sua vida útil. O custo energético do funcionamento da maioria dos equipamentos é muitas vezes superior do que o preço de compra original.</a:t>
            </a:r>
            <a:endParaRPr lang="pt-PT" sz="1200" kern="1200" noProof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0129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‹nº›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3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52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07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hub.currentbyge.com/current-articles/simple-life-cycle-cost-estimator" TargetMode="External"/><Relationship Id="rId2" Type="http://schemas.openxmlformats.org/officeDocument/2006/relationships/hyperlink" Target="http://glamox.com/gsx/investment-analysis-calculator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ialight.com/TCOCalculator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222421" y="3915141"/>
            <a:ext cx="8736227" cy="1404083"/>
          </a:xfrm>
        </p:spPr>
        <p:txBody>
          <a:bodyPr>
            <a:noAutofit/>
          </a:bodyPr>
          <a:lstStyle/>
          <a:p>
            <a:pPr lvl="0" algn="r"/>
            <a:r>
              <a:rPr lang="pt-PT" sz="3600" b="1" dirty="0" smtClean="0"/>
              <a:t>Economia de iluminação energeticamente eficiente</a:t>
            </a:r>
            <a:r>
              <a:rPr lang="pt-PT" sz="3600" dirty="0"/>
              <a:t/>
            </a:r>
            <a:br>
              <a:rPr lang="pt-PT" sz="3600" dirty="0"/>
            </a:br>
            <a:endParaRPr lang="de-DE" sz="3600" b="1" i="1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Elaborado por ISR </a:t>
            </a:r>
            <a:r>
              <a:rPr lang="de-DE" sz="1400" dirty="0">
                <a:solidFill>
                  <a:srgbClr val="595959"/>
                </a:solidFill>
                <a:latin typeface="Arial"/>
              </a:rPr>
              <a:t>– </a:t>
            </a: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Universidade de Coimbra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Julho 2017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0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b="1" dirty="0"/>
                  <a:t>Retorno simples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>
                          <a:latin typeface="Cambria Math"/>
                        </a:rPr>
                        <m:t>𝑃𝑒𝑟</m:t>
                      </m:r>
                      <m:r>
                        <a:rPr lang="pt-PT" i="1">
                          <a:latin typeface="Cambria Math"/>
                        </a:rPr>
                        <m:t>í</m:t>
                      </m:r>
                      <m:r>
                        <a:rPr lang="pt-PT" i="1">
                          <a:latin typeface="Cambria Math"/>
                        </a:rPr>
                        <m:t>𝑜𝑑𝑜</m:t>
                      </m:r>
                      <m:r>
                        <a:rPr lang="pt-PT" i="1">
                          <a:latin typeface="Cambria Math"/>
                        </a:rPr>
                        <m:t> </m:t>
                      </m:r>
                      <m:r>
                        <a:rPr lang="pt-PT" i="1">
                          <a:latin typeface="Cambria Math"/>
                        </a:rPr>
                        <m:t>𝑑𝑒</m:t>
                      </m:r>
                      <m:r>
                        <a:rPr lang="pt-PT" i="1">
                          <a:latin typeface="Cambria Math"/>
                        </a:rPr>
                        <m:t> </m:t>
                      </m:r>
                      <m:r>
                        <a:rPr lang="pt-PT" i="1">
                          <a:latin typeface="Cambria Math"/>
                        </a:rPr>
                        <m:t>𝑟𝑒𝑡𝑜𝑟𝑛𝑜</m:t>
                      </m:r>
                      <m:r>
                        <a:rPr lang="pt-PT" i="1">
                          <a:latin typeface="Cambria Math"/>
                        </a:rPr>
                        <m:t> (</m:t>
                      </m:r>
                      <m:r>
                        <a:rPr lang="pt-PT" i="1">
                          <a:latin typeface="Cambria Math"/>
                        </a:rPr>
                        <m:t>𝑎𝑛𝑜𝑠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𝐼𝐶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𝑂𝐶</m:t>
                          </m:r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GB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𝑀𝐶</m:t>
                              </m:r>
                            </m:num>
                            <m:den>
                              <m:f>
                                <m:fPr>
                                  <m:type m:val="skw"/>
                                  <m:ctrlPr>
                                    <a:rPr lang="en-GB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𝑃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den>
                              </m:f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52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57200" y="3808807"/>
                <a:ext cx="8229600" cy="2450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pt-PT" sz="2400" b="1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t-PT" sz="24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sz="24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pt-PT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pt-PT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𝑷</m:t>
                            </m:r>
                          </m:sub>
                        </m:sSub>
                      </m:num>
                      <m:den>
                        <m:r>
                          <a:rPr lang="pt-PT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𝒉</m:t>
                        </m:r>
                        <m:r>
                          <a:rPr lang="pt-PT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pt-PT" sz="2400" b="1" dirty="0">
                    <a:solidFill>
                      <a:prstClr val="black"/>
                    </a:solidFill>
                  </a:rPr>
                  <a:t> </a:t>
                </a:r>
                <a:r>
                  <a:rPr lang="pt-PT" dirty="0">
                    <a:solidFill>
                      <a:prstClr val="black"/>
                    </a:solidFill>
                  </a:rPr>
                  <a:t>dá-nos a vida útil do </a:t>
                </a:r>
                <a:r>
                  <a:rPr lang="pt-PT" dirty="0" smtClean="0">
                    <a:solidFill>
                      <a:prstClr val="black"/>
                    </a:solidFill>
                  </a:rPr>
                  <a:t>projeto </a:t>
                </a:r>
                <a:r>
                  <a:rPr lang="pt-PT" dirty="0">
                    <a:solidFill>
                      <a:prstClr val="black"/>
                    </a:solidFill>
                  </a:rPr>
                  <a:t>em anos</a:t>
                </a:r>
              </a:p>
              <a:p>
                <a:pPr lvl="0"/>
                <a:endParaRPr lang="pt-PT" dirty="0">
                  <a:solidFill>
                    <a:prstClr val="black"/>
                  </a:solidFill>
                </a:endParaRPr>
              </a:p>
              <a:p>
                <a:pPr lvl="0"/>
                <a:r>
                  <a:rPr lang="pt-PT" b="1" dirty="0">
                    <a:solidFill>
                      <a:prstClr val="black"/>
                    </a:solidFill>
                  </a:rPr>
                  <a:t>∆𝐼𝐶  -  </a:t>
                </a:r>
                <a:r>
                  <a:rPr lang="pt-PT" dirty="0">
                    <a:solidFill>
                      <a:prstClr val="black"/>
                    </a:solidFill>
                  </a:rPr>
                  <a:t>diferença no custo de investimento </a:t>
                </a:r>
              </a:p>
              <a:p>
                <a:pPr lvl="0"/>
                <a:r>
                  <a:rPr lang="pt-PT" b="1" dirty="0">
                    <a:solidFill>
                      <a:prstClr val="black"/>
                    </a:solidFill>
                  </a:rPr>
                  <a:t>∆𝑂   -  </a:t>
                </a:r>
                <a:r>
                  <a:rPr lang="pt-PT" dirty="0">
                    <a:solidFill>
                      <a:prstClr val="black"/>
                    </a:solidFill>
                  </a:rPr>
                  <a:t>diferença no custo de funcionamento anual </a:t>
                </a:r>
              </a:p>
              <a:p>
                <a:pPr lvl="0"/>
                <a:r>
                  <a:rPr lang="pt-PT" b="1" dirty="0">
                    <a:solidFill>
                      <a:prstClr val="black"/>
                    </a:solidFill>
                  </a:rPr>
                  <a:t>∆𝑀𝐶 -  </a:t>
                </a:r>
                <a:r>
                  <a:rPr lang="pt-PT" dirty="0">
                    <a:solidFill>
                      <a:prstClr val="black"/>
                    </a:solidFill>
                  </a:rPr>
                  <a:t>diferença no custo de manutenção durante a vida útil do projeto</a:t>
                </a:r>
              </a:p>
              <a:p>
                <a:r>
                  <a:rPr lang="pt-PT" b="1" dirty="0" smtClean="0"/>
                  <a:t> </a:t>
                </a:r>
                <a:endParaRPr lang="pt-PT" b="1" dirty="0"/>
              </a:p>
              <a:p>
                <a:endParaRPr lang="en-GB" dirty="0"/>
              </a:p>
              <a:p>
                <a:endParaRPr lang="en-GB" dirty="0" smtClean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808807"/>
                <a:ext cx="8229600" cy="2450736"/>
              </a:xfrm>
              <a:prstGeom prst="rect">
                <a:avLst/>
              </a:prstGeom>
              <a:blipFill rotWithShape="1">
                <a:blip r:embed="rId3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3824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3859483"/>
          </a:xfrm>
        </p:spPr>
        <p:txBody>
          <a:bodyPr/>
          <a:lstStyle/>
          <a:p>
            <a:r>
              <a:rPr lang="pt-PT" b="1" dirty="0" smtClean="0"/>
              <a:t>Exemplo</a:t>
            </a:r>
          </a:p>
          <a:p>
            <a:endParaRPr lang="pt-PT" b="1" dirty="0" smtClean="0"/>
          </a:p>
          <a:p>
            <a:r>
              <a:rPr lang="pt-PT" dirty="0" smtClean="0"/>
              <a:t>Substituição de:</a:t>
            </a:r>
          </a:p>
          <a:p>
            <a:endParaRPr lang="pt-PT" dirty="0" smtClean="0"/>
          </a:p>
          <a:p>
            <a:pPr marL="900900" lvl="1" indent="-342900">
              <a:buClrTx/>
              <a:buFontTx/>
              <a:buChar char="-"/>
            </a:pPr>
            <a:r>
              <a:rPr lang="pt-PT" i="1" dirty="0" smtClean="0"/>
              <a:t>Projetores de halogéneo</a:t>
            </a:r>
            <a:endParaRPr lang="pt-PT" dirty="0" smtClean="0"/>
          </a:p>
          <a:p>
            <a:r>
              <a:rPr lang="pt-PT" dirty="0" smtClean="0"/>
              <a:t>por:</a:t>
            </a:r>
          </a:p>
          <a:p>
            <a:endParaRPr lang="pt-PT" dirty="0" smtClean="0"/>
          </a:p>
          <a:p>
            <a:pPr marL="900900" lvl="1" indent="-342900">
              <a:buClrTx/>
              <a:buFontTx/>
              <a:buChar char="-"/>
            </a:pPr>
            <a:r>
              <a:rPr lang="pt-PT" i="1" dirty="0" smtClean="0"/>
              <a:t>Projetores LED</a:t>
            </a:r>
            <a:endParaRPr lang="pt-PT" dirty="0" smtClean="0"/>
          </a:p>
          <a:p>
            <a:pPr marL="342900" indent="-342900">
              <a:buFontTx/>
              <a:buChar char="-"/>
            </a:pPr>
            <a:endParaRPr lang="en-GB" b="1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Cálculo LCC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158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3859483"/>
          </a:xfrm>
        </p:spPr>
        <p:txBody>
          <a:bodyPr/>
          <a:lstStyle/>
          <a:p>
            <a:r>
              <a:rPr lang="pt-PT" b="1" dirty="0" smtClean="0"/>
              <a:t>Caraterísticas da lâmpada</a:t>
            </a:r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pPr marL="342900" indent="-342900">
              <a:buFontTx/>
              <a:buChar char="-"/>
            </a:pPr>
            <a:endParaRPr lang="en-GB" b="1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Cálculo LCC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822751"/>
              </p:ext>
            </p:extLst>
          </p:nvPr>
        </p:nvGraphicFramePr>
        <p:xfrm>
          <a:off x="457200" y="2308671"/>
          <a:ext cx="8229600" cy="3337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13200">
                  <a:extLst>
                    <a:ext uri="{9D8B030D-6E8A-4147-A177-3AD203B41FA5}">
                      <a16:colId xmlns:a16="http://schemas.microsoft.com/office/drawing/2014/main" xmlns="" val="15857932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xmlns="" val="930772606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xmlns="" val="2757541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Halogéneo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LED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6064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sz="1800" b="0" i="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Número de lâmpadas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02501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noProof="0" dirty="0" smtClean="0"/>
                        <a:t>Fluxo luminoso (lm)</a:t>
                      </a:r>
                      <a:endParaRPr lang="pt-PT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1 200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1200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6558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Eficácia </a:t>
                      </a:r>
                      <a:r>
                        <a:rPr lang="pt-PT" baseline="0" noProof="0" dirty="0" smtClean="0"/>
                        <a:t>(lm/W)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24</a:t>
                      </a:r>
                      <a:endParaRPr lang="pt-PT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0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Potência (W)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12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460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Vida</a:t>
                      </a:r>
                      <a:r>
                        <a:rPr lang="pt-PT" baseline="0" noProof="0" dirty="0" smtClean="0"/>
                        <a:t> útil (horas)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2 000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50 000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95959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Horas de funcionamento anual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3120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3120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3301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Custo (€)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1,20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10,0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2482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noProof="0" dirty="0" smtClean="0"/>
                        <a:t>Custo da instalação(€)</a:t>
                      </a:r>
                      <a:endParaRPr lang="pt-PT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0,10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0,10 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28186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203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Cálculo do custo inicial (IC)</a:t>
            </a: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Número de luminárias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PT" dirty="0" smtClean="0"/>
              <a:t>)</a:t>
            </a:r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Preço da luminária incluindo lâmpadas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de instalação por luminária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t-PT" dirty="0" smtClean="0"/>
              <a:t>):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Cálculo LCC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923546"/>
                  </p:ext>
                </p:extLst>
              </p:nvPr>
            </p:nvGraphicFramePr>
            <p:xfrm>
              <a:off x="1337733" y="2488854"/>
              <a:ext cx="6096000" cy="11824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48000">
                      <a:extLst>
                        <a:ext uri="{9D8B030D-6E8A-4147-A177-3AD203B41FA5}">
                          <a16:colId xmlns:a16="http://schemas.microsoft.com/office/drawing/2014/main" xmlns="" val="1971811733"/>
                        </a:ext>
                      </a:extLst>
                    </a:gridCol>
                    <a:gridCol w="3048000">
                      <a:extLst>
                        <a:ext uri="{9D8B030D-6E8A-4147-A177-3AD203B41FA5}">
                          <a16:colId xmlns:a16="http://schemas.microsoft.com/office/drawing/2014/main" xmlns="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sub>
                                    </m:sSub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GB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GB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GB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𝟑𝟎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𝟏𝟎</m:t>
                                    </m:r>
                                  </m:e>
                                </m:d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𝟕𝟎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€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l"/>
                          <a:endParaRPr lang="en-GB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𝑪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𝑪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𝑰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pt-PT" b="1" i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pt-PT" b="1" i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𝟏𝟎</m:t>
                                    </m:r>
                                  </m:e>
                                </m:d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  <m:t>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€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923546"/>
                  </p:ext>
                </p:extLst>
              </p:nvPr>
            </p:nvGraphicFramePr>
            <p:xfrm>
              <a:off x="1337733" y="2488854"/>
              <a:ext cx="6096000" cy="11824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480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971811733"/>
                        </a:ext>
                      </a:extLst>
                    </a:gridCol>
                    <a:gridCol w="30480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385565129"/>
                        </a:ext>
                      </a:extLst>
                    </a:gridCol>
                  </a:tblGrid>
                  <a:tr h="1182434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r="-100200" b="-5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000" r="-200" b="-5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07298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99024"/>
            <a:ext cx="8229600" cy="4634714"/>
          </a:xfrm>
        </p:spPr>
        <p:txBody>
          <a:bodyPr>
            <a:normAutofit fontScale="92500" lnSpcReduction="10000"/>
          </a:bodyPr>
          <a:lstStyle/>
          <a:p>
            <a:r>
              <a:rPr lang="pt-PT" b="1" dirty="0" smtClean="0"/>
              <a:t>Custos de funcionamento anual (OC)</a:t>
            </a: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Número de luminárias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Potência por luminária, incluindo lâmpada e balastro/</a:t>
            </a:r>
            <a:r>
              <a:rPr lang="pt-PT" i="1" dirty="0" smtClean="0"/>
              <a:t>driver</a:t>
            </a:r>
            <a:r>
              <a:rPr lang="pt-PT" dirty="0" smtClean="0"/>
              <a:t>, em Watt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da eletricidade, €/</a:t>
            </a:r>
            <a:r>
              <a:rPr lang="pt-PT" dirty="0" err="1" smtClean="0"/>
              <a:t>kWh</a:t>
            </a:r>
            <a:r>
              <a:rPr lang="pt-PT" dirty="0" smtClean="0"/>
              <a:t>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Horas de funcionamento anual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PT" dirty="0" smtClean="0"/>
              <a:t>)</a:t>
            </a:r>
            <a:endParaRPr lang="pt-P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Cálculo LCC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3824220"/>
                  </p:ext>
                </p:extLst>
              </p:nvPr>
            </p:nvGraphicFramePr>
            <p:xfrm>
              <a:off x="457199" y="2285655"/>
              <a:ext cx="8229600" cy="215049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="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="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𝒉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𝑷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𝑳</m:t>
                                            </m:r>
                                          </m:sub>
                                        </m:s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𝑪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𝑬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𝟓𝟎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𝟑𝟏𝟐𝟎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𝟓𝟎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𝟏𝟔</m:t>
                                    </m:r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𝟏𝟎𝟎𝟎</m:t>
                                    </m:r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𝟏𝟐𝟒𝟖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𝒉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𝑷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𝑳</m:t>
                                            </m:r>
                                          </m:sub>
                                        </m:s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𝑪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𝑬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Aft>
                              <a:spcPts val="1200"/>
                            </a:spcAft>
                          </a:pPr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𝟓𝟎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𝟑𝟏𝟐𝟎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𝟏𝟐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𝟏𝟔</m:t>
                                    </m:r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𝟏𝟎𝟎𝟎</m:t>
                                    </m:r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𝟐𝟗𝟗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𝟓𝟐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3824220"/>
                  </p:ext>
                </p:extLst>
              </p:nvPr>
            </p:nvGraphicFramePr>
            <p:xfrm>
              <a:off x="457199" y="2285655"/>
              <a:ext cx="8229600" cy="215049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385565129"/>
                        </a:ext>
                      </a:extLst>
                    </a:gridCol>
                  </a:tblGrid>
                  <a:tr h="2150491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83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2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98522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b="1" dirty="0" smtClean="0"/>
              <a:t>Custo de manutenção (MC)</a:t>
            </a: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Número de luminárias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Vida útil da lâmpada, em horas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Vida útil do projeto, em horas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de substituição da lâmpada, incluindo lâmpada e mão-de-obra(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m1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Outros custos de manutenção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m2</a:t>
            </a:r>
            <a:r>
              <a:rPr lang="pt-PT" dirty="0" smtClean="0"/>
              <a:t>) – neste exemplo foi considerado zero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Cálculo LCC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5548089"/>
                  </p:ext>
                </p:extLst>
              </p:nvPr>
            </p:nvGraphicFramePr>
            <p:xfrm>
              <a:off x="457200" y="2159344"/>
              <a:ext cx="8229600" cy="13231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="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="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𝑷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𝟓𝟎𝟎𝟎𝟎</m:t>
                                    </m:r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𝟐𝟎𝟎𝟎</m:t>
                                    </m:r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𝟒𝟎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𝟏𝟕𝟓𝟎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GB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𝒎</m:t>
                                    </m:r>
                                    <m:r>
                                      <a:rPr lang="en-GB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5548089"/>
                  </p:ext>
                </p:extLst>
              </p:nvPr>
            </p:nvGraphicFramePr>
            <p:xfrm>
              <a:off x="457200" y="2159344"/>
              <a:ext cx="8229600" cy="13231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13231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96" t="-459" r="-100444" b="-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296" t="-459" r="-444" b="-9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3856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Custo do ciclo de vida (</a:t>
            </a:r>
            <a:r>
              <a:rPr lang="en-GB" b="1" dirty="0" smtClean="0"/>
              <a:t>LCC</a:t>
            </a:r>
            <a:r>
              <a:rPr lang="en-GB" b="1" dirty="0" smtClean="0"/>
              <a:t>)</a:t>
            </a:r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Calculo LCC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8996573"/>
                  </p:ext>
                </p:extLst>
              </p:nvPr>
            </p:nvGraphicFramePr>
            <p:xfrm>
              <a:off x="457200" y="3217590"/>
              <a:ext cx="8229600" cy="11824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="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="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896938" indent="-896938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𝑳𝑪𝑪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𝑯𝒂𝒍𝒐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𝟕𝟎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𝟏𝟐𝟒𝟖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𝟏𝟕𝟓𝟎</m:t>
                                </m:r>
                              </m:oMath>
                            </m:oMathPara>
                          </a14:m>
                          <a:endParaRPr lang="en-GB" sz="18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marL="896938" indent="-896938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𝟑𝟎𝟔𝟖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sz="18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1084263" indent="-1084263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𝑳𝑪𝑪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sz="1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𝟓𝟎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𝟐𝟗𝟗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𝟓𝟐</m:t>
                                </m:r>
                              </m:oMath>
                            </m:oMathPara>
                          </a14:m>
                          <a:endParaRPr lang="en-GB" sz="18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marL="1084263" indent="-1084263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sz="1800" b="1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𝟖𝟎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𝟓𝟐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sz="1800" b="1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en-GB" sz="18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8996573"/>
                  </p:ext>
                </p:extLst>
              </p:nvPr>
            </p:nvGraphicFramePr>
            <p:xfrm>
              <a:off x="457200" y="3217590"/>
              <a:ext cx="8229600" cy="11824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385565129"/>
                        </a:ext>
                      </a:extLst>
                    </a:gridCol>
                  </a:tblGrid>
                  <a:tr h="1182434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15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000" t="-5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81433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Cálculo de retorno simples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1"/>
              <p:cNvSpPr txBox="1">
                <a:spLocks/>
              </p:cNvSpPr>
              <p:nvPr/>
            </p:nvSpPr>
            <p:spPr>
              <a:xfrm>
                <a:off x="457200" y="1367881"/>
                <a:ext cx="8229600" cy="48352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20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558000" indent="-270000" algn="l" defTabSz="4572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/>
                  <a:buChar char="•"/>
                  <a:defRPr sz="20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072800" indent="-1944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530000" indent="-2304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8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987200" indent="-1944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16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b="1" dirty="0" smtClean="0"/>
                  <a:t>Retorno simples</a:t>
                </a:r>
              </a:p>
              <a:p>
                <a:pPr>
                  <a:spcBef>
                    <a:spcPts val="0"/>
                  </a:spcBef>
                </a:pPr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b="1" i="1" smtClean="0">
                          <a:latin typeface="Cambria Math"/>
                        </a:rPr>
                        <m:t>𝑷𝒆𝒓</m:t>
                      </m:r>
                      <m:r>
                        <a:rPr lang="pt-PT" b="1" i="1" smtClean="0">
                          <a:latin typeface="Cambria Math"/>
                        </a:rPr>
                        <m:t>í</m:t>
                      </m:r>
                      <m:r>
                        <a:rPr lang="pt-PT" b="1" i="1" smtClean="0">
                          <a:latin typeface="Cambria Math"/>
                        </a:rPr>
                        <m:t>𝒐𝒅𝒐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𝒅𝒆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𝒓𝒆𝒕𝒐𝒓𝒏𝒐</m:t>
                      </m:r>
                      <m:d>
                        <m:dPr>
                          <m:ctrlPr>
                            <a:rPr lang="en-GB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PT" b="1" i="1" smtClean="0">
                              <a:latin typeface="Cambria Math"/>
                            </a:rPr>
                            <m:t>𝒂𝒏𝒐𝒔</m:t>
                          </m:r>
                        </m:e>
                      </m:d>
                      <m:r>
                        <a:rPr lang="en-GB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𝐼𝐶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𝑂𝐶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GB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𝑀𝐶</m:t>
                              </m:r>
                            </m:num>
                            <m:den>
                              <m:f>
                                <m:fPr>
                                  <m:type m:val="skw"/>
                                  <m:ctrlPr>
                                    <a:rPr lang="en-GB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i="1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GB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𝑃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den>
                              </m:f>
                            </m:den>
                          </m:f>
                        </m:den>
                      </m:f>
                    </m:oMath>
                  </m:oMathPara>
                </a14:m>
                <a:endParaRPr lang="en-GB" i="1" dirty="0" smtClean="0">
                  <a:latin typeface="Cambria Math" panose="02040503050406030204" pitchFamily="18" charset="0"/>
                </a:endParaRPr>
              </a:p>
              <a:p>
                <a:pPr marL="2776538"/>
                <a:endParaRPr lang="en-GB" b="0" i="0" dirty="0" smtClean="0">
                  <a:latin typeface="Cambria Math" panose="02040503050406030204" pitchFamily="18" charset="0"/>
                </a:endParaRPr>
              </a:p>
              <a:p>
                <a:pPr marL="27765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𝐼𝐶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𝐿𝑒𝑑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𝐼𝐶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𝐻𝑎𝑙𝑜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GB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𝑂𝐶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𝐻𝑎𝑙𝑜</m:t>
                                      </m:r>
                                    </m:sub>
                                  </m:s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𝑂𝐶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𝐿𝑒𝑑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f>
                                <m:fPr>
                                  <m:ctrlPr>
                                    <a:rPr lang="en-GB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𝐻𝑎𝑙𝑜</m:t>
                                      </m:r>
                                    </m:sub>
                                  </m:s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𝐿𝑒𝑑</m:t>
                                      </m:r>
                                    </m:sub>
                                  </m:sSub>
                                </m:num>
                                <m:den>
                                  <m:f>
                                    <m:fPr>
                                      <m:type m:val="skw"/>
                                      <m:ctrlPr>
                                        <a:rPr lang="en-GB" i="1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GB" i="1">
                                              <a:latin typeface="Cambria Math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den>
                                  </m:f>
                                </m:den>
                              </m:f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B" b="0" i="1" dirty="0" smtClean="0">
                  <a:latin typeface="Cambria Math" panose="02040503050406030204" pitchFamily="18" charset="0"/>
                </a:endParaRPr>
              </a:p>
              <a:p>
                <a:pPr marL="2776538"/>
                <a:endParaRPr lang="en-GB" b="0" i="1" dirty="0" smtClean="0">
                  <a:latin typeface="Cambria Math" panose="02040503050406030204" pitchFamily="18" charset="0"/>
                </a:endParaRPr>
              </a:p>
              <a:p>
                <a:pPr marL="27765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50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1248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299,52</m:t>
                                  </m:r>
                                </m:e>
                              </m:d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f>
                                <m:fPr>
                                  <m:ctrlPr>
                                    <a:rPr lang="en-GB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1750</m:t>
                                  </m:r>
                                </m:num>
                                <m:den>
                                  <m:f>
                                    <m:fPr>
                                      <m:type m:val="skw"/>
                                      <m:ctrlPr>
                                        <a:rPr lang="en-GB" i="1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50000</m:t>
                                      </m:r>
                                    </m:num>
                                    <m:den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3120</m:t>
                                      </m:r>
                                    </m:den>
                                  </m:f>
                                </m:den>
                              </m:f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B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776538"/>
                <a:endParaRPr lang="pt-PT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7765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</m:t>
                      </m:r>
                      <m:r>
                        <a:rPr lang="pt-PT" b="0" i="1" smtClean="0">
                          <a:latin typeface="Cambria Math"/>
                          <a:ea typeface="Cambria Math" panose="02040503050406030204" pitchFamily="18" charset="0"/>
                        </a:rPr>
                        <m:t>44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b="0" i="1" smtClean="0">
                          <a:latin typeface="Cambria Math"/>
                          <a:ea typeface="Cambria Math" panose="02040503050406030204" pitchFamily="18" charset="0"/>
                        </a:rPr>
                        <m:t>𝑎𝑛𝑜𝑠</m:t>
                      </m:r>
                    </m:oMath>
                  </m:oMathPara>
                </a14:m>
                <a:endParaRPr lang="en-GB" dirty="0" smtClean="0"/>
              </a:p>
            </p:txBody>
          </p:sp>
        </mc:Choice>
        <mc:Fallback xmlns="">
          <p:sp>
            <p:nvSpPr>
              <p:cNvPr id="4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367881"/>
                <a:ext cx="8229600" cy="4835209"/>
              </a:xfrm>
              <a:prstGeom prst="rect">
                <a:avLst/>
              </a:prstGeom>
              <a:blipFill rotWithShape="1">
                <a:blip r:embed="rId2"/>
                <a:stretch>
                  <a:fillRect l="-667" t="-188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14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85717"/>
            <a:ext cx="8229600" cy="2284683"/>
          </a:xfrm>
        </p:spPr>
        <p:txBody>
          <a:bodyPr>
            <a:normAutofit lnSpcReduction="10000"/>
          </a:bodyPr>
          <a:lstStyle/>
          <a:p>
            <a:r>
              <a:rPr lang="pt-PT" dirty="0" smtClean="0">
                <a:solidFill>
                  <a:schemeClr val="tx1"/>
                </a:solidFill>
              </a:rPr>
              <a:t>Se em vez que comparar duas tecnologias para uma instalação nova, estivéssemos a analisar a reabilitação de lâmpadas existentes de halogéneo por lâmpadas LED, o custo inicial das lâmpadas de halogéneo é considerado zero.</a:t>
            </a:r>
          </a:p>
          <a:p>
            <a:endParaRPr lang="pt-PT" dirty="0" smtClean="0">
              <a:solidFill>
                <a:schemeClr val="tx1"/>
              </a:solidFill>
            </a:endParaRPr>
          </a:p>
          <a:p>
            <a:r>
              <a:rPr lang="pt-PT" dirty="0" smtClean="0">
                <a:solidFill>
                  <a:schemeClr val="tx1"/>
                </a:solidFill>
              </a:rPr>
              <a:t>O período de retorno simples seria um pouco mais elevado – 0.51 anos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 </a:t>
            </a:r>
            <a:br>
              <a:rPr lang="pt-PT" dirty="0" smtClean="0"/>
            </a:br>
            <a:r>
              <a:rPr lang="pt-PT" dirty="0" smtClean="0"/>
              <a:t>Cálculo do período de retorno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685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2517"/>
            <a:ext cx="8229600" cy="2775750"/>
          </a:xfrm>
        </p:spPr>
        <p:txBody>
          <a:bodyPr>
            <a:normAutofit/>
          </a:bodyPr>
          <a:lstStyle/>
          <a:p>
            <a:r>
              <a:rPr lang="pt-PT" sz="1800" b="1" dirty="0" smtClean="0">
                <a:solidFill>
                  <a:schemeClr val="tx1"/>
                </a:solidFill>
              </a:rPr>
              <a:t>Outras considerações</a:t>
            </a:r>
          </a:p>
          <a:p>
            <a:endParaRPr lang="pt-PT" sz="1800" b="1" dirty="0" smtClean="0">
              <a:solidFill>
                <a:schemeClr val="tx1"/>
              </a:solidFill>
            </a:endParaRPr>
          </a:p>
          <a:p>
            <a:r>
              <a:rPr lang="pt-PT" sz="1800" dirty="0" smtClean="0">
                <a:solidFill>
                  <a:schemeClr val="tx1"/>
                </a:solidFill>
              </a:rPr>
              <a:t>― A energia elétrica para a iluminação é um ganho térmico interno numa divisão. Nas regiões com picos de inverno (áreas frias) pode ser utilizada para aquecimento, mas nas restantes regiões e no verão, aumentará a necessidade de energia para arrefecimento</a:t>
            </a:r>
            <a:r>
              <a:rPr lang="en-US" sz="1800" dirty="0" smtClean="0">
                <a:solidFill>
                  <a:schemeClr val="tx1"/>
                </a:solidFill>
              </a:rPr>
              <a:t>. 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 </a:t>
            </a:r>
            <a:br>
              <a:rPr lang="pt-PT" dirty="0" smtClean="0"/>
            </a:br>
            <a:r>
              <a:rPr lang="pt-PT" dirty="0" smtClean="0"/>
              <a:t>Custo do ciclo de vida</a:t>
            </a:r>
            <a:r>
              <a:rPr lang="en-GB" dirty="0" smtClean="0"/>
              <a:t> </a:t>
            </a:r>
            <a:r>
              <a:rPr lang="en-GB" dirty="0"/>
              <a:t>(LCC)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428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982517"/>
            <a:ext cx="8229600" cy="2741883"/>
          </a:xfrm>
        </p:spPr>
        <p:txBody>
          <a:bodyPr>
            <a:normAutofit/>
          </a:bodyPr>
          <a:lstStyle/>
          <a:p>
            <a:r>
              <a:rPr lang="pt-PT" sz="1800" dirty="0" smtClean="0"/>
              <a:t>Para a avaliação económica das diferentes soluções de iluminação, devem ser considerados os métodos de Custo do ciclo de vida (LCC) e o Custo total de propriedade (TCO).</a:t>
            </a:r>
          </a:p>
          <a:p>
            <a:endParaRPr lang="pt-PT" sz="1800" dirty="0" smtClean="0"/>
          </a:p>
          <a:p>
            <a:r>
              <a:rPr lang="pt-PT" sz="1800" dirty="0" smtClean="0"/>
              <a:t>Os custos totais dos sistemas de iluminação incluem: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800" b="1" dirty="0" smtClean="0"/>
              <a:t>Custo inicial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800" b="1" dirty="0" smtClean="0"/>
              <a:t>Custo de funcionamento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800" b="1" dirty="0" smtClean="0"/>
              <a:t>Custo de manutenção.</a:t>
            </a:r>
            <a:endParaRPr lang="pt-PT" sz="1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18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Economia da iluminação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539964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Há ferramentas de cálculo online, com vários graus de complexidade, que podem ajudar a realizar a comparação económica entre as opções tecnológicas.</a:t>
            </a:r>
          </a:p>
          <a:p>
            <a:endParaRPr lang="pt-PT" dirty="0" smtClean="0"/>
          </a:p>
          <a:p>
            <a:r>
              <a:rPr lang="pt-PT" dirty="0" smtClean="0"/>
              <a:t>Exemplos</a:t>
            </a:r>
            <a:r>
              <a:rPr lang="en-GB" dirty="0" smtClean="0"/>
              <a:t>:</a:t>
            </a:r>
            <a:endParaRPr lang="en-GB" dirty="0"/>
          </a:p>
          <a:p>
            <a:endParaRPr lang="en-US" dirty="0" smtClean="0"/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glamox.com/gsx/investment-analysis-calculator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hub.currentbyge.com/current-articles/simple-life-cycle-cost-estimator</a:t>
            </a:r>
            <a:endParaRPr lang="en-US" dirty="0" smtClean="0"/>
          </a:p>
          <a:p>
            <a:endParaRPr lang="en-GB" dirty="0"/>
          </a:p>
          <a:p>
            <a:r>
              <a:rPr lang="en-US" dirty="0">
                <a:hlinkClick r:id="rId4"/>
              </a:rPr>
              <a:t>http://www.dialight.com/TCOCalculator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pt-PT" dirty="0" smtClean="0"/>
              <a:t>Ferramentas </a:t>
            </a:r>
            <a:r>
              <a:rPr lang="en-GB" i="1" dirty="0"/>
              <a:t>online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21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pt-PT" dirty="0"/>
              <a:t>Investimentos energeticamente eficientes</a:t>
            </a:r>
            <a:endParaRPr lang="en-US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556229"/>
              </p:ext>
            </p:extLst>
          </p:nvPr>
        </p:nvGraphicFramePr>
        <p:xfrm>
          <a:off x="590296" y="1473200"/>
          <a:ext cx="7859437" cy="4824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7124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Opções financeiras: </a:t>
            </a:r>
          </a:p>
          <a:p>
            <a:endParaRPr lang="pt-PT" b="1" dirty="0" smtClean="0"/>
          </a:p>
          <a:p>
            <a:pPr marL="900900" lvl="1" indent="-342900">
              <a:buClrTx/>
            </a:pPr>
            <a:r>
              <a:rPr lang="pt-PT" dirty="0" smtClean="0"/>
              <a:t>Financiamento próprio, </a:t>
            </a:r>
          </a:p>
          <a:p>
            <a:pPr marL="900900" lvl="1" indent="-342900">
              <a:buClrTx/>
            </a:pPr>
            <a:r>
              <a:rPr lang="pt-PT" dirty="0" smtClean="0"/>
              <a:t>Financiamento de terceiros, </a:t>
            </a:r>
          </a:p>
          <a:p>
            <a:pPr marL="900900" lvl="1" indent="-342900">
              <a:buClrTx/>
            </a:pPr>
            <a:r>
              <a:rPr lang="pt-PT" i="1" dirty="0" smtClean="0"/>
              <a:t>leasing</a:t>
            </a:r>
            <a:r>
              <a:rPr lang="pt-PT" dirty="0" smtClean="0"/>
              <a:t>, </a:t>
            </a:r>
          </a:p>
          <a:p>
            <a:pPr marL="900900" lvl="1" indent="-342900">
              <a:buClrTx/>
            </a:pPr>
            <a:r>
              <a:rPr lang="pt-PT" dirty="0" smtClean="0"/>
              <a:t>Financiamento ESCO, </a:t>
            </a:r>
          </a:p>
          <a:p>
            <a:pPr marL="900900" lvl="1" indent="-342900">
              <a:buClrTx/>
            </a:pPr>
            <a:r>
              <a:rPr lang="pt-PT" dirty="0" smtClean="0"/>
              <a:t>abatimentos, </a:t>
            </a:r>
          </a:p>
          <a:p>
            <a:pPr marL="900900" lvl="1" indent="-342900">
              <a:buClrTx/>
            </a:pPr>
            <a:r>
              <a:rPr lang="pt-PT" dirty="0" smtClean="0"/>
              <a:t>incentivos </a:t>
            </a:r>
          </a:p>
          <a:p>
            <a:pPr marL="900900" lvl="1" indent="-342900">
              <a:buClrTx/>
            </a:pPr>
            <a:r>
              <a:rPr lang="pt-PT" dirty="0" smtClean="0"/>
              <a:t>e outros. </a:t>
            </a:r>
            <a:endParaRPr lang="pt-PT" b="1" u="sng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pt-PT" dirty="0"/>
              <a:t>Investimentos energeticamente eficientes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72484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Vantagens adicionais de eficiência energética</a:t>
            </a:r>
            <a:endParaRPr lang="pt-PT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5333" y="1301252"/>
            <a:ext cx="6553200" cy="4903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481694" y="6343134"/>
            <a:ext cx="1487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400" dirty="0" smtClean="0"/>
              <a:t>Fonte-IEA</a:t>
            </a:r>
            <a:r>
              <a:rPr lang="pt-PT" sz="1400" dirty="0"/>
              <a:t>, 2014</a:t>
            </a:r>
          </a:p>
        </p:txBody>
      </p:sp>
    </p:spTree>
    <p:extLst>
      <p:ext uri="{BB962C8B-B14F-4D97-AF65-F5344CB8AC3E}">
        <p14:creationId xmlns:p14="http://schemas.microsoft.com/office/powerpoint/2010/main" val="348767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PT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16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/>
              <a:t>Economia da Iluminação</a:t>
            </a:r>
            <a:endParaRPr lang="de-DE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852" y="2000284"/>
            <a:ext cx="6864295" cy="4125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199" y="1365947"/>
            <a:ext cx="8279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Custo ciclo de vida (LCC) / Custo total de propriedade (TCO) para dois tipos de lâmpadas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9269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pt-PT" b="1" dirty="0" smtClean="0"/>
                  <a:t>Custo inicial (IC): </a:t>
                </a:r>
                <a:r>
                  <a:rPr lang="pt-PT" dirty="0"/>
                  <a:t>Por exemplo, custos com o design da iluminação, equipamento de iluminação, cablagem e dispositivos de controlo e a mão-de-obra para a instalação do sistema.</a:t>
                </a:r>
              </a:p>
              <a:p>
                <a:endParaRPr lang="pt-PT" dirty="0"/>
              </a:p>
              <a:p>
                <a:r>
                  <a:rPr lang="pt-PT" b="1" dirty="0"/>
                  <a:t>Custo de funcionamento (OC): </a:t>
                </a:r>
                <a:r>
                  <a:rPr lang="pt-PT" dirty="0"/>
                  <a:t>Energia</a:t>
                </a:r>
                <a:endParaRPr lang="pt-PT" b="1" dirty="0"/>
              </a:p>
              <a:p>
                <a:endParaRPr lang="pt-PT" b="1" dirty="0"/>
              </a:p>
              <a:p>
                <a:r>
                  <a:rPr lang="pt-PT" b="1" dirty="0"/>
                  <a:t>Custos de manutenção (MC): </a:t>
                </a:r>
                <a:r>
                  <a:rPr lang="pt-PT" dirty="0"/>
                  <a:t>Por exemplo: substituição das </a:t>
                </a:r>
                <a:r>
                  <a:rPr lang="pt-PT" dirty="0" smtClean="0"/>
                  <a:t>lâmpadas </a:t>
                </a:r>
                <a:r>
                  <a:rPr lang="pt-PT" dirty="0"/>
                  <a:t>fundidas, limpeza, substituição de outras componentes (refletores, lentes, persiana, balastros, </a:t>
                </a:r>
                <a:r>
                  <a:rPr lang="pt-PT" dirty="0" err="1"/>
                  <a:t>etc</a:t>
                </a:r>
                <a:r>
                  <a:rPr lang="pt-PT" dirty="0"/>
                  <a:t>)</a:t>
                </a:r>
              </a:p>
              <a:p>
                <a:endParaRPr lang="pt-PT" dirty="0" smtClean="0"/>
              </a:p>
              <a:p>
                <a14:m>
                  <m:oMath xmlns:m="http://schemas.openxmlformats.org/officeDocument/2006/math"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𝑳𝑪𝑪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𝑰𝑪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𝑶𝑪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𝑴𝑪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  (−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𝑭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t-PT" sz="2400" b="1" dirty="0" smtClean="0"/>
                  <a:t> </a:t>
                </a:r>
                <a:endParaRPr lang="pt-PT" sz="2400" b="1" dirty="0"/>
              </a:p>
              <a:p>
                <a:endParaRPr lang="pt-PT" dirty="0" smtClean="0"/>
              </a:p>
              <a:p>
                <a:r>
                  <a:rPr lang="pt-PT" b="1" dirty="0" smtClean="0">
                    <a:solidFill>
                      <a:schemeClr val="tx1"/>
                    </a:solidFill>
                  </a:rPr>
                  <a:t>Financiamento para poupanças energéticas (F): 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Caso seja conseguido financiamento para poupanças energéticas (por </a:t>
                </a:r>
                <a:r>
                  <a:rPr lang="pt-PT" dirty="0" err="1" smtClean="0">
                    <a:solidFill>
                      <a:schemeClr val="tx1"/>
                    </a:solidFill>
                  </a:rPr>
                  <a:t>ex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: €/</a:t>
                </a:r>
                <a:r>
                  <a:rPr lang="pt-PT" dirty="0" err="1" smtClean="0">
                    <a:solidFill>
                      <a:schemeClr val="tx1"/>
                    </a:solidFill>
                  </a:rPr>
                  <a:t>kWh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 poupado) o valor do financiamento deve ser 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subtraído 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aos custos.</a:t>
                </a:r>
                <a:endParaRPr lang="pt-PT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67" t="-1316" r="-29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en-GB" dirty="0" err="1" smtClean="0"/>
              <a:t>Custo</a:t>
            </a:r>
            <a:r>
              <a:rPr lang="en-GB" dirty="0" smtClean="0"/>
              <a:t> </a:t>
            </a:r>
            <a:r>
              <a:rPr lang="en-GB" dirty="0"/>
              <a:t>do </a:t>
            </a:r>
            <a:r>
              <a:rPr lang="en-GB" dirty="0" err="1"/>
              <a:t>ciclo</a:t>
            </a:r>
            <a:r>
              <a:rPr lang="en-GB" dirty="0"/>
              <a:t> de </a:t>
            </a:r>
            <a:r>
              <a:rPr lang="en-GB" dirty="0" err="1"/>
              <a:t>vida</a:t>
            </a:r>
            <a:r>
              <a:rPr lang="en-GB" dirty="0"/>
              <a:t> (LCC)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106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t-PT" b="1" dirty="0" smtClean="0"/>
                  <a:t>Investimento / Custo inicial (IC)</a:t>
                </a:r>
              </a:p>
              <a:p>
                <a:endParaRPr lang="pt-PT" b="1" dirty="0" smtClean="0"/>
              </a:p>
              <a:p>
                <a:r>
                  <a:rPr lang="pt-PT" dirty="0" smtClean="0"/>
                  <a:t>Dados a reunir (para cada opção tecnológica) :</a:t>
                </a:r>
              </a:p>
              <a:p>
                <a:endParaRPr lang="pt-PT" b="1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Número de luminárias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Preço das luminárias incluindo a fonte de luz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Custo de instalação por luminária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b="1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GB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1" i="1">
                          <a:latin typeface="Cambria Math"/>
                        </a:rPr>
                        <m:t>𝑪𝒖𝒔𝒕𝒐</m:t>
                      </m:r>
                      <m:r>
                        <a:rPr lang="pt-PT" b="1" i="1">
                          <a:latin typeface="Cambria Math"/>
                        </a:rPr>
                        <m:t> </m:t>
                      </m:r>
                      <m:r>
                        <a:rPr lang="pt-PT" b="1" i="1">
                          <a:latin typeface="Cambria Math"/>
                        </a:rPr>
                        <m:t>𝒊𝒏𝒊𝒄𝒊𝒂𝒍</m:t>
                      </m:r>
                      <m:r>
                        <a:rPr lang="pt-PT" b="1" i="1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GB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GB" b="1" i="1">
                              <a:latin typeface="Cambria Math" panose="02040503050406030204" pitchFamily="18" charset="0"/>
                            </a:rPr>
                            <m:t>€</m:t>
                          </m:r>
                        </m:e>
                      </m:d>
                      <m:r>
                        <a:rPr lang="en-GB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1" i="1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GB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GB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b="1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𝑳</m:t>
                              </m:r>
                            </m:sub>
                          </m:sSub>
                          <m:r>
                            <a:rPr lang="en-GB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b="1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𝑰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52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en-GB" dirty="0" err="1" smtClean="0"/>
              <a:t>Custo</a:t>
            </a:r>
            <a:r>
              <a:rPr lang="en-GB" dirty="0" smtClean="0"/>
              <a:t> </a:t>
            </a:r>
            <a:r>
              <a:rPr lang="en-GB" dirty="0"/>
              <a:t>do </a:t>
            </a:r>
            <a:r>
              <a:rPr lang="en-GB" dirty="0" err="1"/>
              <a:t>ciclo</a:t>
            </a:r>
            <a:r>
              <a:rPr lang="en-GB" dirty="0"/>
              <a:t> de </a:t>
            </a:r>
            <a:r>
              <a:rPr lang="en-GB" dirty="0" err="1"/>
              <a:t>vida</a:t>
            </a:r>
            <a:r>
              <a:rPr lang="en-GB" dirty="0"/>
              <a:t> (LCC)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932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t-PT" b="1" dirty="0" smtClean="0"/>
                  <a:t>Custo de funcionamento (OC)</a:t>
                </a:r>
              </a:p>
              <a:p>
                <a:endParaRPr lang="pt-PT" b="1" dirty="0" smtClean="0"/>
              </a:p>
              <a:p>
                <a:r>
                  <a:rPr lang="pt-PT" dirty="0" smtClean="0"/>
                  <a:t>Dados a reunir (para cada opção tecnológica):</a:t>
                </a:r>
              </a:p>
              <a:p>
                <a:endParaRPr lang="pt-PT" b="1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Número de luminárias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Potência por luminária incluindo lâmpada e balastro/</a:t>
                </a:r>
                <a:r>
                  <a:rPr lang="pt-PT" i="1" dirty="0" smtClean="0"/>
                  <a:t>driver</a:t>
                </a:r>
                <a:r>
                  <a:rPr lang="pt-PT" dirty="0" smtClean="0"/>
                  <a:t>, em Watt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Custo da eletricidade, €/</a:t>
                </a:r>
                <a:r>
                  <a:rPr lang="pt-PT" dirty="0" err="1" smtClean="0"/>
                  <a:t>kWh</a:t>
                </a:r>
                <a:r>
                  <a:rPr lang="pt-PT" dirty="0" smtClean="0"/>
                  <a:t>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Horas de funcionamento anual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GB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1" i="1">
                          <a:latin typeface="Cambria Math"/>
                        </a:rPr>
                        <m:t>𝑪𝒖𝒔𝒕𝒐</m:t>
                      </m:r>
                      <m:r>
                        <a:rPr lang="pt-PT" b="1" i="1">
                          <a:latin typeface="Cambria Math"/>
                        </a:rPr>
                        <m:t> </m:t>
                      </m:r>
                      <m:r>
                        <a:rPr lang="pt-PT" b="1" i="1">
                          <a:latin typeface="Cambria Math"/>
                        </a:rPr>
                        <m:t>𝒅𝒆</m:t>
                      </m:r>
                      <m:r>
                        <a:rPr lang="pt-PT" b="1" i="1">
                          <a:latin typeface="Cambria Math"/>
                        </a:rPr>
                        <m:t> </m:t>
                      </m:r>
                      <m:r>
                        <a:rPr lang="pt-PT" b="1" i="1">
                          <a:latin typeface="Cambria Math"/>
                        </a:rPr>
                        <m:t>𝒇𝒖𝒏𝒄𝒊𝒐𝒏𝒂𝒎𝒆𝒏𝒕𝒐</m:t>
                      </m:r>
                      <m:r>
                        <a:rPr lang="pt-PT" b="1" i="1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GB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GB" b="1" i="1">
                              <a:latin typeface="Cambria Math" panose="02040503050406030204" pitchFamily="18" charset="0"/>
                            </a:rPr>
                            <m:t>€</m:t>
                          </m:r>
                        </m:e>
                      </m:d>
                      <m:r>
                        <a:rPr lang="en-GB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GB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GB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𝒉</m:t>
                          </m:r>
                          <m:r>
                            <a:rPr lang="en-GB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b="1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𝑳</m:t>
                              </m:r>
                            </m:sub>
                          </m:sSub>
                          <m:r>
                            <a:rPr lang="en-GB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b="1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GB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𝑬</m:t>
                              </m:r>
                            </m:sub>
                          </m:sSub>
                        </m:num>
                        <m:den>
                          <m:r>
                            <a:rPr lang="en-GB" b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GB" b="1" dirty="0">
                  <a:ea typeface="Cambria Math" panose="02040503050406030204" pitchFamily="18" charset="0"/>
                </a:endParaRPr>
              </a:p>
              <a:p>
                <a:endParaRPr lang="en-US" b="1" dirty="0"/>
              </a:p>
              <a:p>
                <a:endParaRPr lang="en-US" b="1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741" t="-526" r="-44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en-GB" dirty="0" err="1" smtClean="0"/>
              <a:t>Custo</a:t>
            </a:r>
            <a:r>
              <a:rPr lang="en-GB" dirty="0" smtClean="0"/>
              <a:t> </a:t>
            </a:r>
            <a:r>
              <a:rPr lang="en-GB" dirty="0"/>
              <a:t>do </a:t>
            </a:r>
            <a:r>
              <a:rPr lang="en-GB" dirty="0" err="1"/>
              <a:t>ciclo</a:t>
            </a:r>
            <a:r>
              <a:rPr lang="en-GB" dirty="0"/>
              <a:t> de </a:t>
            </a:r>
            <a:r>
              <a:rPr lang="en-GB" dirty="0" err="1"/>
              <a:t>vida</a:t>
            </a:r>
            <a:r>
              <a:rPr lang="en-GB" dirty="0"/>
              <a:t> (LCC)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131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199" y="1491450"/>
                <a:ext cx="8517467" cy="463471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pt-PT" b="1" dirty="0" smtClean="0"/>
                  <a:t>Custo de manutenção (MC)</a:t>
                </a:r>
              </a:p>
              <a:p>
                <a:endParaRPr lang="pt-PT" b="1" dirty="0"/>
              </a:p>
              <a:p>
                <a:r>
                  <a:rPr lang="pt-PT" dirty="0"/>
                  <a:t>Dados a reunir (para cada opção </a:t>
                </a:r>
                <a:r>
                  <a:rPr lang="pt-PT" dirty="0" smtClean="0"/>
                  <a:t>tecnológica):</a:t>
                </a:r>
                <a:endParaRPr lang="pt-PT" dirty="0"/>
              </a:p>
              <a:p>
                <a:endParaRPr lang="pt-PT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Número de luminárias (</a:t>
                </a:r>
                <a:r>
                  <a:rPr lang="pt-PT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pt-PT" dirty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Vida útil da lâmpada, em horas (</a:t>
                </a:r>
                <a:r>
                  <a:rPr lang="pt-PT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dirty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Vida útil do projeto, em horas (</a:t>
                </a:r>
                <a:r>
                  <a:rPr lang="pt-PT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pt-PT" dirty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Custos com a substituição da lâmpada, incluindo lâmpadas e mão-de-obra (</a:t>
                </a:r>
                <a:r>
                  <a:rPr lang="pt-PT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m1</a:t>
                </a:r>
                <a:r>
                  <a:rPr lang="pt-PT" dirty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/>
                  <a:t>Outros custos de manutenção (</a:t>
                </a:r>
                <a:r>
                  <a:rPr lang="pt-PT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m2</a:t>
                </a:r>
                <a:r>
                  <a:rPr lang="pt-PT" dirty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b="1" dirty="0"/>
              </a:p>
              <a:p>
                <a:r>
                  <a:rPr lang="pt-PT" b="1" dirty="0"/>
                  <a:t>  </a:t>
                </a:r>
                <a14:m>
                  <m:oMath xmlns:m="http://schemas.openxmlformats.org/officeDocument/2006/math">
                    <m:r>
                      <a:rPr lang="pt-PT" b="1" i="1">
                        <a:latin typeface="Cambria Math" panose="02040503050406030204" pitchFamily="18" charset="0"/>
                      </a:rPr>
                      <m:t>𝒊𝒇</m:t>
                    </m:r>
                    <m:r>
                      <a:rPr lang="pt-PT" b="1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pt-PT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𝑳</m:t>
                        </m:r>
                      </m:sub>
                    </m:sSub>
                    <m:r>
                      <a:rPr lang="pt-PT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pt-PT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𝑷</m:t>
                        </m:r>
                      </m:sub>
                    </m:sSub>
                    <m:r>
                      <a:rPr lang="pt-PT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b="1" i="1">
                        <a:latin typeface="Cambria Math"/>
                      </a:rPr>
                      <m:t>,  </m:t>
                    </m:r>
                    <m:r>
                      <a:rPr lang="pt-PT" b="1" i="1">
                        <a:latin typeface="Cambria Math"/>
                      </a:rPr>
                      <m:t>𝑪𝒖𝒔𝒕𝒐</m:t>
                    </m:r>
                    <m:r>
                      <a:rPr lang="pt-PT" b="1" i="1">
                        <a:latin typeface="Cambria Math"/>
                      </a:rPr>
                      <m:t> </m:t>
                    </m:r>
                    <m:r>
                      <a:rPr lang="pt-PT" b="1" i="1">
                        <a:latin typeface="Cambria Math"/>
                      </a:rPr>
                      <m:t>𝒅𝒆</m:t>
                    </m:r>
                    <m:r>
                      <a:rPr lang="pt-PT" b="1" i="1">
                        <a:latin typeface="Cambria Math"/>
                      </a:rPr>
                      <m:t> </m:t>
                    </m:r>
                    <m:r>
                      <a:rPr lang="pt-PT" b="1" i="1">
                        <a:latin typeface="Cambria Math"/>
                      </a:rPr>
                      <m:t>𝒎𝒂𝒏𝒖𝒕𝒆𝒏</m:t>
                    </m:r>
                    <m:r>
                      <a:rPr lang="pt-PT" b="1" i="1">
                        <a:latin typeface="Cambria Math"/>
                      </a:rPr>
                      <m:t>çã</m:t>
                    </m:r>
                    <m:r>
                      <a:rPr lang="pt-PT" b="1" i="1">
                        <a:latin typeface="Cambria Math"/>
                      </a:rPr>
                      <m:t>𝒐</m:t>
                    </m:r>
                    <m:d>
                      <m:dPr>
                        <m:ctrlPr>
                          <a:rPr lang="pt-PT" b="1" i="1">
                            <a:latin typeface="Cambria Math"/>
                          </a:rPr>
                        </m:ctrlPr>
                      </m:dPr>
                      <m:e>
                        <m:r>
                          <a:rPr lang="pt-PT" b="1" i="1">
                            <a:latin typeface="Cambria Math" panose="02040503050406030204" pitchFamily="18" charset="0"/>
                          </a:rPr>
                          <m:t>€</m:t>
                        </m:r>
                      </m:e>
                    </m:d>
                    <m:r>
                      <a:rPr lang="pt-PT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b="1" i="1">
                        <a:latin typeface="Cambria Math" panose="02040503050406030204" pitchFamily="18" charset="0"/>
                      </a:rPr>
                      <m:t>𝒏</m:t>
                    </m:r>
                    <m:r>
                      <a:rPr lang="pt-PT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pt-PT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t-PT" b="1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pt-PT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pt-PT" b="1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pt-PT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sub>
                        </m:sSub>
                      </m:den>
                    </m:f>
                    <m:r>
                      <a:rPr lang="pt-PT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pt-PT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</m:t>
                        </m:r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pt-PT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pt-PT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</m:t>
                        </m:r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pt-PT" b="1" i="1" dirty="0">
                  <a:latin typeface="Cambria Math"/>
                  <a:ea typeface="Cambria Math" panose="02040503050406030204" pitchFamily="18" charset="0"/>
                </a:endParaRPr>
              </a:p>
              <a:p>
                <a:r>
                  <a:rPr lang="pt-PT" b="1" dirty="0"/>
                  <a:t>  </a:t>
                </a:r>
                <a14:m>
                  <m:oMath xmlns:m="http://schemas.openxmlformats.org/officeDocument/2006/math">
                    <m:r>
                      <a:rPr lang="pt-PT" b="1">
                        <a:latin typeface="Cambria Math" panose="02040503050406030204" pitchFamily="18" charset="0"/>
                      </a:rPr>
                      <m:t>𝐢𝐟</m:t>
                    </m:r>
                    <m:r>
                      <a:rPr lang="pt-PT" b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pt-PT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pt-PT" b="1">
                            <a:latin typeface="Cambria Math" panose="02040503050406030204" pitchFamily="18" charset="0"/>
                          </a:rPr>
                          <m:t>𝐋</m:t>
                        </m:r>
                      </m:e>
                      <m:sub>
                        <m:r>
                          <a:rPr lang="pt-PT" b="1">
                            <a:latin typeface="Cambria Math" panose="02040503050406030204" pitchFamily="18" charset="0"/>
                          </a:rPr>
                          <m:t>𝐋</m:t>
                        </m:r>
                      </m:sub>
                    </m:sSub>
                    <m:r>
                      <a:rPr lang="pt-PT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pt-PT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𝐋</m:t>
                        </m:r>
                      </m:e>
                      <m:sub>
                        <m:r>
                          <a:rPr lang="pt-PT" b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𝐏</m:t>
                        </m:r>
                      </m:sub>
                    </m:sSub>
                    <m:r>
                      <a:rPr lang="pt-PT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b="1">
                        <a:latin typeface="Cambria Math"/>
                      </a:rPr>
                      <m:t>,     </m:t>
                    </m:r>
                    <m:r>
                      <a:rPr lang="pt-PT" b="1" i="1">
                        <a:latin typeface="Cambria Math"/>
                      </a:rPr>
                      <m:t>𝑪𝒖𝒔𝒕𝒐</m:t>
                    </m:r>
                    <m:r>
                      <a:rPr lang="pt-PT" b="1" i="1">
                        <a:latin typeface="Cambria Math"/>
                      </a:rPr>
                      <m:t> </m:t>
                    </m:r>
                    <m:r>
                      <a:rPr lang="pt-PT" b="1" i="1">
                        <a:latin typeface="Cambria Math"/>
                      </a:rPr>
                      <m:t>𝒅𝒆</m:t>
                    </m:r>
                    <m:r>
                      <a:rPr lang="pt-PT" b="1" i="1">
                        <a:latin typeface="Cambria Math"/>
                      </a:rPr>
                      <m:t> </m:t>
                    </m:r>
                    <m:r>
                      <a:rPr lang="pt-PT" b="1" i="1">
                        <a:latin typeface="Cambria Math"/>
                      </a:rPr>
                      <m:t>𝒎𝒂𝒏𝒖𝒕𝒆𝒏</m:t>
                    </m:r>
                    <m:r>
                      <a:rPr lang="pt-PT" b="1" i="1">
                        <a:latin typeface="Cambria Math"/>
                      </a:rPr>
                      <m:t>çã</m:t>
                    </m:r>
                    <m:r>
                      <a:rPr lang="pt-PT" b="1" i="1">
                        <a:latin typeface="Cambria Math"/>
                      </a:rPr>
                      <m:t>𝒐</m:t>
                    </m:r>
                    <m:r>
                      <a:rPr lang="pt-PT" b="1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pt-PT" b="1" i="1">
                            <a:latin typeface="Cambria Math"/>
                          </a:rPr>
                        </m:ctrlPr>
                      </m:dPr>
                      <m:e>
                        <m:r>
                          <a:rPr lang="pt-PT" b="1" i="1">
                            <a:latin typeface="Cambria Math" panose="02040503050406030204" pitchFamily="18" charset="0"/>
                          </a:rPr>
                          <m:t>€</m:t>
                        </m:r>
                      </m:e>
                    </m:d>
                    <m:r>
                      <a:rPr lang="pt-PT" b="1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pt-PT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</m:t>
                        </m:r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pt-PT" sz="1900" dirty="0"/>
              </a:p>
              <a:p>
                <a:pPr algn="ctr"/>
                <a:r>
                  <a:rPr lang="pt-PT" sz="1900" dirty="0"/>
                  <a:t> (sem substituições</a:t>
                </a:r>
                <a:r>
                  <a:rPr lang="pt-PT" sz="1900" dirty="0" smtClean="0"/>
                  <a:t>)</a:t>
                </a:r>
                <a:endParaRPr lang="pt-PT" sz="1900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491450"/>
                <a:ext cx="8517467" cy="4634714"/>
              </a:xfrm>
              <a:blipFill rotWithShape="1">
                <a:blip r:embed="rId2"/>
                <a:stretch>
                  <a:fillRect l="-644" t="-197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Economia da Iluminação</a:t>
            </a:r>
            <a:br>
              <a:rPr lang="pt-PT" dirty="0"/>
            </a:br>
            <a:r>
              <a:rPr lang="pt-PT" dirty="0"/>
              <a:t>C</a:t>
            </a:r>
            <a:r>
              <a:rPr lang="pt-PT" dirty="0" smtClean="0"/>
              <a:t>usto </a:t>
            </a:r>
            <a:r>
              <a:rPr lang="pt-PT" dirty="0"/>
              <a:t>do ciclo de vida</a:t>
            </a:r>
            <a:r>
              <a:rPr lang="en-GB" dirty="0"/>
              <a:t> (LCC)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69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b="1" baseline="-25000" dirty="0"/>
          </a:p>
          <a:p>
            <a:r>
              <a:rPr lang="en-GB" sz="2600" b="1" baseline="-25000" dirty="0" err="1"/>
              <a:t>Retorno</a:t>
            </a:r>
            <a:r>
              <a:rPr lang="en-GB" sz="2600" b="1" baseline="-25000" dirty="0"/>
              <a:t> simples </a:t>
            </a:r>
            <a:r>
              <a:rPr lang="en-GB" b="1" baseline="-25000" dirty="0"/>
              <a:t>=  </a:t>
            </a:r>
            <a:r>
              <a:rPr lang="en-GB" b="1" u="sng" dirty="0" err="1"/>
              <a:t>Diferença</a:t>
            </a:r>
            <a:r>
              <a:rPr lang="en-GB" b="1" u="sng" dirty="0"/>
              <a:t> no </a:t>
            </a:r>
            <a:r>
              <a:rPr lang="en-GB" b="1" u="sng" dirty="0" err="1"/>
              <a:t>custo</a:t>
            </a:r>
            <a:r>
              <a:rPr lang="en-GB" b="1" u="sng" dirty="0"/>
              <a:t> de </a:t>
            </a:r>
            <a:r>
              <a:rPr lang="en-GB" b="1" u="sng" dirty="0" err="1"/>
              <a:t>investimento</a:t>
            </a:r>
            <a:r>
              <a:rPr lang="en-GB" b="1" u="sng" dirty="0"/>
              <a:t>  ( IC )</a:t>
            </a:r>
            <a:r>
              <a:rPr lang="en-GB" b="1" dirty="0"/>
              <a:t> </a:t>
            </a:r>
          </a:p>
          <a:p>
            <a:r>
              <a:rPr lang="en-GB" b="1" dirty="0"/>
              <a:t>                      </a:t>
            </a:r>
            <a:r>
              <a:rPr lang="en-GB" b="1" dirty="0" smtClean="0"/>
              <a:t>      </a:t>
            </a:r>
            <a:r>
              <a:rPr lang="en-GB" b="1" dirty="0" err="1" smtClean="0"/>
              <a:t>Diferença</a:t>
            </a:r>
            <a:r>
              <a:rPr lang="en-GB" b="1" dirty="0" smtClean="0"/>
              <a:t> </a:t>
            </a:r>
            <a:r>
              <a:rPr lang="en-GB" b="1" dirty="0" err="1"/>
              <a:t>em</a:t>
            </a:r>
            <a:r>
              <a:rPr lang="en-GB" b="1" dirty="0"/>
              <a:t> </a:t>
            </a:r>
            <a:r>
              <a:rPr lang="en-GB" b="1" dirty="0" err="1"/>
              <a:t>poupanças</a:t>
            </a:r>
            <a:r>
              <a:rPr lang="en-GB" b="1" dirty="0"/>
              <a:t> </a:t>
            </a:r>
            <a:r>
              <a:rPr lang="en-GB" b="1" dirty="0" err="1"/>
              <a:t>anuais</a:t>
            </a:r>
            <a:r>
              <a:rPr lang="en-GB" b="1" dirty="0"/>
              <a:t> ( OC+MC )</a:t>
            </a:r>
          </a:p>
          <a:p>
            <a:endParaRPr lang="en-GB" b="1" dirty="0"/>
          </a:p>
          <a:p>
            <a:endParaRPr lang="pt-PT" sz="3200" b="1" baseline="-25000" dirty="0"/>
          </a:p>
          <a:p>
            <a:r>
              <a:rPr lang="pt-PT" sz="3200" baseline="-25000" dirty="0"/>
              <a:t>O período de retorno simples não tem em conta o valor temporal do dinheiro, o que é uma desvantagem séria uma vez que pode levar a decisões erradas em </a:t>
            </a:r>
            <a:r>
              <a:rPr lang="pt-PT" sz="3200" baseline="-25000" dirty="0" smtClean="0"/>
              <a:t>projetos </a:t>
            </a:r>
            <a:r>
              <a:rPr lang="pt-PT" sz="3200" baseline="-25000" dirty="0"/>
              <a:t>com períodos de retorno longos (&gt;5 anos), e/ou taxas de desconto elevadas.</a:t>
            </a:r>
          </a:p>
          <a:p>
            <a:pPr>
              <a:spcBef>
                <a:spcPts val="0"/>
              </a:spcBef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798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b="1" dirty="0" err="1"/>
                  <a:t>Retorno</a:t>
                </a:r>
                <a:r>
                  <a:rPr lang="en-US" b="1" dirty="0"/>
                  <a:t> </a:t>
                </a:r>
                <a:r>
                  <a:rPr lang="en-US" b="1" dirty="0" err="1" smtClean="0"/>
                  <a:t>atualizado</a:t>
                </a:r>
                <a:endParaRPr lang="en-US" b="1" dirty="0"/>
              </a:p>
              <a:p>
                <a:pPr>
                  <a:spcBef>
                    <a:spcPts val="0"/>
                  </a:spcBef>
                </a:pPr>
                <a:endParaRPr lang="en-US" b="1" dirty="0"/>
              </a:p>
              <a:p>
                <a:r>
                  <a:rPr lang="pt-PT" dirty="0" smtClean="0"/>
                  <a:t>A variação do método de retorno que tem esta desvantagem em conta é denominada </a:t>
                </a:r>
                <a:r>
                  <a:rPr lang="pt-PT" b="1" dirty="0" smtClean="0"/>
                  <a:t>método do período de retorno atualizado</a:t>
                </a:r>
                <a:r>
                  <a:rPr lang="pt-PT" dirty="0" smtClean="0"/>
                  <a:t>. Se a taxa de desconto é </a:t>
                </a:r>
                <a:r>
                  <a:rPr lang="pt-PT" b="1" dirty="0" smtClean="0"/>
                  <a:t>i</a:t>
                </a:r>
                <a:r>
                  <a:rPr lang="pt-PT" sz="2400" b="1" dirty="0" smtClean="0"/>
                  <a:t>, </a:t>
                </a:r>
                <a:r>
                  <a:rPr lang="pt-PT" dirty="0" smtClean="0"/>
                  <a:t>as poupanças atualizadas do ano </a:t>
                </a:r>
                <a:r>
                  <a:rPr lang="pt-PT" b="1" dirty="0" smtClean="0"/>
                  <a:t>n</a:t>
                </a:r>
                <a:r>
                  <a:rPr lang="pt-PT" dirty="0" smtClean="0"/>
                  <a:t> são dadas por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>
                          <a:latin typeface="Cambria Math"/>
                        </a:rPr>
                        <m:t>𝑃𝑜𝑢𝑝𝑎𝑛</m:t>
                      </m:r>
                      <m:r>
                        <a:rPr lang="pt-PT" i="1">
                          <a:latin typeface="Cambria Math"/>
                        </a:rPr>
                        <m:t>ç</m:t>
                      </m:r>
                      <m:r>
                        <a:rPr lang="pt-PT" i="1">
                          <a:latin typeface="Cambria Math"/>
                        </a:rPr>
                        <m:t>𝑎𝑠</m:t>
                      </m:r>
                      <m:r>
                        <a:rPr lang="pt-PT" i="1">
                          <a:latin typeface="Cambria Math"/>
                        </a:rPr>
                        <m:t> </m:t>
                      </m:r>
                      <m:r>
                        <a:rPr lang="pt-PT" i="1">
                          <a:latin typeface="Cambria Math"/>
                        </a:rPr>
                        <m:t>𝑎𝑡𝑢𝑎𝑙𝑖𝑧𝑎𝑑𝑎𝑠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i="1">
                              <a:latin typeface="Cambria Math"/>
                            </a:rPr>
                            <m:t>𝑉𝑎𝑙𝑜𝑟</m:t>
                          </m:r>
                          <m:r>
                            <a:rPr lang="pt-PT" i="1">
                              <a:latin typeface="Cambria Math"/>
                            </a:rPr>
                            <m:t> </m:t>
                          </m:r>
                          <m:r>
                            <a:rPr lang="pt-PT" i="1">
                              <a:latin typeface="Cambria Math"/>
                            </a:rPr>
                            <m:t>𝑎𝑛𝑢𝑎𝑙</m:t>
                          </m:r>
                          <m:r>
                            <a:rPr lang="pt-PT" i="1">
                              <a:latin typeface="Cambria Math"/>
                            </a:rPr>
                            <m:t> </m:t>
                          </m:r>
                          <m:r>
                            <a:rPr lang="pt-PT" i="1">
                              <a:latin typeface="Cambria Math"/>
                            </a:rPr>
                            <m:t>𝑑𝑒</m:t>
                          </m:r>
                          <m:r>
                            <a:rPr lang="pt-PT" i="1">
                              <a:latin typeface="Cambria Math"/>
                            </a:rPr>
                            <m:t> </m:t>
                          </m:r>
                          <m:r>
                            <a:rPr lang="pt-PT" i="1">
                              <a:latin typeface="Cambria Math"/>
                            </a:rPr>
                            <m:t>𝑝𝑜𝑢𝑝𝑎𝑛</m:t>
                          </m:r>
                          <m:r>
                            <a:rPr lang="pt-PT" i="1">
                              <a:latin typeface="Cambria Math"/>
                            </a:rPr>
                            <m:t>ç</m:t>
                          </m:r>
                          <m:r>
                            <a:rPr lang="pt-PT" i="1">
                              <a:latin typeface="Cambria Math"/>
                            </a:rPr>
                            <m:t>𝑎𝑠</m:t>
                          </m:r>
                        </m:num>
                        <m:den>
                          <m:sSup>
                            <m:sSup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.</a:t>
                </a:r>
              </a:p>
              <a:p>
                <a:endParaRPr lang="en-GB" dirty="0" smtClean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741" t="-526" r="-7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423877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1807</Words>
  <Application>Microsoft Office PowerPoint</Application>
  <PresentationFormat>Apresentação no Ecrã (4:3)</PresentationFormat>
  <Paragraphs>263</Paragraphs>
  <Slides>23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28" baseType="lpstr">
      <vt:lpstr>Arial</vt:lpstr>
      <vt:lpstr>Cambria Math</vt:lpstr>
      <vt:lpstr>Times New Roman</vt:lpstr>
      <vt:lpstr>Calibri</vt:lpstr>
      <vt:lpstr>Master_Präsenation 160225</vt:lpstr>
      <vt:lpstr>Apresentação do PowerPoint</vt:lpstr>
      <vt:lpstr>Economia da iluminação</vt:lpstr>
      <vt:lpstr>Economia da Iluminação</vt:lpstr>
      <vt:lpstr>Economia da Iluminação Custo do ciclo de vida (LCC)</vt:lpstr>
      <vt:lpstr>Economia da Iluminação Custo do ciclo de vida (LCC)</vt:lpstr>
      <vt:lpstr>Economia da Iluminação Custo do ciclo de vida (LCC)</vt:lpstr>
      <vt:lpstr>Economia da Iluminação Custo do ciclo de vida (LCC)</vt:lpstr>
      <vt:lpstr>Economia da Iluminação</vt:lpstr>
      <vt:lpstr>Economia da iluminação</vt:lpstr>
      <vt:lpstr>Economia da iluminação</vt:lpstr>
      <vt:lpstr>Economia da iluminação Cálculo LCC</vt:lpstr>
      <vt:lpstr>Economia da iluminação Cálculo LCC</vt:lpstr>
      <vt:lpstr>Economia da iluminação Cálculo LCC</vt:lpstr>
      <vt:lpstr>Economia da iluminação Cálculo LCC</vt:lpstr>
      <vt:lpstr>Economia da iluminação Cálculo LCC</vt:lpstr>
      <vt:lpstr>Economia da iluminação Calculo LCC</vt:lpstr>
      <vt:lpstr>Economia da iluminação Cálculo de retorno simples</vt:lpstr>
      <vt:lpstr>Economia da iluminação  Cálculo do período de retorno</vt:lpstr>
      <vt:lpstr>Economia da iluminação  Custo do ciclo de vida (LCC)</vt:lpstr>
      <vt:lpstr>Economia da iluminação Ferramentas online</vt:lpstr>
      <vt:lpstr>Economia da iluminação Investimentos energeticamente eficientes</vt:lpstr>
      <vt:lpstr>Economia da iluminação Investimentos energeticamente eficientes</vt:lpstr>
      <vt:lpstr>Vantagens adicionais de eficiência energética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2017-08-02T14:52:55Z</dcterms:created>
  <dcterms:modified xsi:type="dcterms:W3CDTF">2017-11-13T15:26:36Z</dcterms:modified>
</cp:coreProperties>
</file>