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4"/>
  </p:notesMasterIdLst>
  <p:sldIdLst>
    <p:sldId id="323" r:id="rId2"/>
    <p:sldId id="350" r:id="rId3"/>
    <p:sldId id="275" r:id="rId4"/>
    <p:sldId id="329" r:id="rId5"/>
    <p:sldId id="330" r:id="rId6"/>
    <p:sldId id="335" r:id="rId7"/>
    <p:sldId id="337" r:id="rId8"/>
    <p:sldId id="336" r:id="rId9"/>
    <p:sldId id="339" r:id="rId10"/>
    <p:sldId id="349" r:id="rId11"/>
    <p:sldId id="332" r:id="rId12"/>
    <p:sldId id="340" r:id="rId13"/>
    <p:sldId id="341" r:id="rId14"/>
    <p:sldId id="342" r:id="rId15"/>
    <p:sldId id="343" r:id="rId16"/>
    <p:sldId id="344" r:id="rId17"/>
    <p:sldId id="346" r:id="rId18"/>
    <p:sldId id="347" r:id="rId19"/>
    <p:sldId id="324" r:id="rId20"/>
    <p:sldId id="325" r:id="rId21"/>
    <p:sldId id="348" r:id="rId22"/>
    <p:sldId id="326" r:id="rId2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mbria Math" panose="02040503050406030204" pitchFamily="18" charset="0"/>
      <p:regular r:id="rId29"/>
    </p:embeddedFont>
  </p:embeddedFontLst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B46A15"/>
    <a:srgbClr val="CC9900"/>
    <a:srgbClr val="DDDDDD"/>
    <a:srgbClr val="FFA4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Estilo com Tema 1 - Destaqu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0" autoAdjust="0"/>
    <p:restoredTop sz="75632" autoAdjust="0"/>
  </p:normalViewPr>
  <p:slideViewPr>
    <p:cSldViewPr snapToGrid="0">
      <p:cViewPr varScale="1">
        <p:scale>
          <a:sx n="52" d="100"/>
          <a:sy n="52" d="100"/>
        </p:scale>
        <p:origin x="192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heme" Target="theme/theme1.xml"/><Relationship Id="rId71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07ED2D-A9F0-46B3-B553-391542BB3E46}" type="doc">
      <dgm:prSet loTypeId="urn:microsoft.com/office/officeart/2005/8/layout/radial6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6D08F7B-50B8-4BBC-AC66-ED1FBD240CCE}">
      <dgm:prSet phldrT="[Text]"/>
      <dgm:spPr>
        <a:solidFill>
          <a:srgbClr val="F1AE59"/>
        </a:solidFill>
      </dgm:spPr>
      <dgm:t>
        <a:bodyPr/>
        <a:lstStyle/>
        <a:p>
          <a:r>
            <a:rPr lang="en-GB" b="1" dirty="0" smtClean="0">
              <a:solidFill>
                <a:srgbClr val="003478"/>
              </a:solidFill>
            </a:rPr>
            <a:t>Boas </a:t>
          </a:r>
          <a:r>
            <a:rPr lang="en-GB" b="1" dirty="0" err="1" smtClean="0">
              <a:solidFill>
                <a:srgbClr val="003478"/>
              </a:solidFill>
            </a:rPr>
            <a:t>práticas</a:t>
          </a:r>
          <a:r>
            <a:rPr lang="en-GB" b="1" dirty="0" smtClean="0">
              <a:solidFill>
                <a:srgbClr val="003478"/>
              </a:solidFill>
            </a:rPr>
            <a:t> para </a:t>
          </a:r>
          <a:r>
            <a:rPr lang="en-GB" b="1" dirty="0" err="1" smtClean="0">
              <a:solidFill>
                <a:srgbClr val="003478"/>
              </a:solidFill>
            </a:rPr>
            <a:t>investimento</a:t>
          </a:r>
          <a:endParaRPr lang="en-GB" b="1" dirty="0">
            <a:solidFill>
              <a:srgbClr val="003478"/>
            </a:solidFill>
          </a:endParaRPr>
        </a:p>
      </dgm:t>
    </dgm:pt>
    <dgm:pt modelId="{C04FD898-6EA9-4AD6-A5E2-78E75F8E6D5E}" type="parTrans" cxnId="{D05B96E9-CD77-4F25-892F-8D632AF195F9}">
      <dgm:prSet/>
      <dgm:spPr/>
      <dgm:t>
        <a:bodyPr/>
        <a:lstStyle/>
        <a:p>
          <a:endParaRPr lang="en-GB"/>
        </a:p>
      </dgm:t>
    </dgm:pt>
    <dgm:pt modelId="{F2CDBB49-8CE5-461E-A170-08F82E4A8964}" type="sibTrans" cxnId="{D05B96E9-CD77-4F25-892F-8D632AF195F9}">
      <dgm:prSet/>
      <dgm:spPr/>
      <dgm:t>
        <a:bodyPr/>
        <a:lstStyle/>
        <a:p>
          <a:endParaRPr lang="en-GB"/>
        </a:p>
      </dgm:t>
    </dgm:pt>
    <dgm:pt modelId="{0E792BC7-3F00-4754-921D-48CB54F37E7B}">
      <dgm:prSet phldrT="[Text]" custT="1"/>
      <dgm:spPr>
        <a:solidFill>
          <a:srgbClr val="0096D7"/>
        </a:solidFill>
      </dgm:spPr>
      <dgm:t>
        <a:bodyPr/>
        <a:lstStyle/>
        <a:p>
          <a:r>
            <a:rPr lang="en-GB" sz="1600" dirty="0" err="1" smtClean="0"/>
            <a:t>Orçamento</a:t>
          </a:r>
          <a:r>
            <a:rPr lang="en-GB" sz="1600" dirty="0" smtClean="0"/>
            <a:t> de </a:t>
          </a:r>
          <a:r>
            <a:rPr lang="en-GB" sz="1600" dirty="0" err="1" smtClean="0"/>
            <a:t>investimento</a:t>
          </a:r>
          <a:r>
            <a:rPr lang="en-GB" sz="1600" dirty="0" smtClean="0"/>
            <a:t> </a:t>
          </a:r>
          <a:r>
            <a:rPr lang="en-GB" sz="1600" dirty="0" err="1" smtClean="0"/>
            <a:t>reservado</a:t>
          </a:r>
          <a:endParaRPr lang="en-GB" sz="1600" dirty="0"/>
        </a:p>
      </dgm:t>
    </dgm:pt>
    <dgm:pt modelId="{6023C725-484A-4A0F-BDB4-F56D8DC76FB3}" type="parTrans" cxnId="{5F2596ED-8BDA-498A-A8E6-24EBA3ABDD7B}">
      <dgm:prSet/>
      <dgm:spPr/>
      <dgm:t>
        <a:bodyPr/>
        <a:lstStyle/>
        <a:p>
          <a:endParaRPr lang="en-GB"/>
        </a:p>
      </dgm:t>
    </dgm:pt>
    <dgm:pt modelId="{D298D259-41EC-43DF-A8CD-B3734D61A533}" type="sibTrans" cxnId="{5F2596ED-8BDA-498A-A8E6-24EBA3ABDD7B}">
      <dgm:prSet/>
      <dgm:spPr>
        <a:solidFill>
          <a:srgbClr val="003478"/>
        </a:solidFill>
      </dgm:spPr>
      <dgm:t>
        <a:bodyPr/>
        <a:lstStyle/>
        <a:p>
          <a:endParaRPr lang="en-GB"/>
        </a:p>
      </dgm:t>
    </dgm:pt>
    <dgm:pt modelId="{7D9964EB-CE9F-48BF-9A31-C09E3664034D}">
      <dgm:prSet phldrT="[Text]" custT="1"/>
      <dgm:spPr>
        <a:solidFill>
          <a:srgbClr val="0096D7"/>
        </a:solidFill>
      </dgm:spPr>
      <dgm:t>
        <a:bodyPr/>
        <a:lstStyle/>
        <a:p>
          <a:r>
            <a:rPr lang="en-GB" sz="1600" dirty="0" err="1" smtClean="0"/>
            <a:t>Retenção</a:t>
          </a:r>
          <a:r>
            <a:rPr lang="en-GB" sz="1600" dirty="0" smtClean="0"/>
            <a:t> duma % de </a:t>
          </a:r>
          <a:r>
            <a:rPr lang="en-GB" sz="1600" dirty="0" err="1" smtClean="0"/>
            <a:t>poupanças</a:t>
          </a:r>
          <a:r>
            <a:rPr lang="en-GB" sz="1600" dirty="0" smtClean="0"/>
            <a:t> para </a:t>
          </a:r>
          <a:r>
            <a:rPr lang="en-GB" sz="1600" dirty="0" err="1" smtClean="0"/>
            <a:t>mais</a:t>
          </a:r>
          <a:r>
            <a:rPr lang="en-GB" sz="1600" dirty="0" smtClean="0"/>
            <a:t> </a:t>
          </a:r>
          <a:r>
            <a:rPr lang="en-GB" sz="1600" dirty="0" err="1" smtClean="0"/>
            <a:t>medidas</a:t>
          </a:r>
          <a:endParaRPr lang="en-GB" sz="1600" dirty="0"/>
        </a:p>
      </dgm:t>
    </dgm:pt>
    <dgm:pt modelId="{BB87D010-D21A-411F-BCC5-2C18247A640E}" type="parTrans" cxnId="{5064BC7A-2F24-4F02-84FF-14F047BEF024}">
      <dgm:prSet/>
      <dgm:spPr/>
      <dgm:t>
        <a:bodyPr/>
        <a:lstStyle/>
        <a:p>
          <a:endParaRPr lang="en-GB"/>
        </a:p>
      </dgm:t>
    </dgm:pt>
    <dgm:pt modelId="{350B212B-6F29-41A1-BBAC-6FF3FD832B75}" type="sibTrans" cxnId="{5064BC7A-2F24-4F02-84FF-14F047BEF024}">
      <dgm:prSet/>
      <dgm:spPr>
        <a:solidFill>
          <a:srgbClr val="003478"/>
        </a:solidFill>
      </dgm:spPr>
      <dgm:t>
        <a:bodyPr/>
        <a:lstStyle/>
        <a:p>
          <a:endParaRPr lang="en-GB"/>
        </a:p>
      </dgm:t>
    </dgm:pt>
    <dgm:pt modelId="{BFB11B77-AAF6-49D0-AC58-5C6C080ABBA7}">
      <dgm:prSet phldrT="[Text]" custT="1"/>
      <dgm:spPr>
        <a:solidFill>
          <a:srgbClr val="0096D7"/>
        </a:solidFill>
      </dgm:spPr>
      <dgm:t>
        <a:bodyPr/>
        <a:lstStyle/>
        <a:p>
          <a:r>
            <a:rPr lang="en-GB" sz="1600" dirty="0" err="1" smtClean="0"/>
            <a:t>Avaliação</a:t>
          </a:r>
          <a:r>
            <a:rPr lang="en-GB" sz="1600" dirty="0" smtClean="0"/>
            <a:t> com base no </a:t>
          </a:r>
          <a:r>
            <a:rPr lang="en-GB" sz="1600" dirty="0" err="1" smtClean="0"/>
            <a:t>ciclo</a:t>
          </a:r>
          <a:r>
            <a:rPr lang="en-GB" sz="1600" dirty="0" smtClean="0"/>
            <a:t> de </a:t>
          </a:r>
          <a:r>
            <a:rPr lang="en-GB" sz="1600" dirty="0" err="1" smtClean="0"/>
            <a:t>vida</a:t>
          </a:r>
          <a:endParaRPr lang="en-GB" sz="1600" dirty="0"/>
        </a:p>
      </dgm:t>
    </dgm:pt>
    <dgm:pt modelId="{149836A9-B262-4E3E-9693-33DD49F7A875}" type="parTrans" cxnId="{F19D063E-49CB-4EF9-8CFD-17EF6D7EFF4A}">
      <dgm:prSet/>
      <dgm:spPr/>
      <dgm:t>
        <a:bodyPr/>
        <a:lstStyle/>
        <a:p>
          <a:endParaRPr lang="en-GB"/>
        </a:p>
      </dgm:t>
    </dgm:pt>
    <dgm:pt modelId="{DCA2124C-70E6-4F95-A46E-6249F52E755B}" type="sibTrans" cxnId="{F19D063E-49CB-4EF9-8CFD-17EF6D7EFF4A}">
      <dgm:prSet/>
      <dgm:spPr>
        <a:solidFill>
          <a:srgbClr val="003478"/>
        </a:solidFill>
      </dgm:spPr>
      <dgm:t>
        <a:bodyPr/>
        <a:lstStyle/>
        <a:p>
          <a:endParaRPr lang="en-GB"/>
        </a:p>
      </dgm:t>
    </dgm:pt>
    <dgm:pt modelId="{A8D5A678-8602-4CE5-B2DF-39D73743BA2D}">
      <dgm:prSet phldrT="[Text]" custT="1"/>
      <dgm:spPr>
        <a:solidFill>
          <a:srgbClr val="0096D7"/>
        </a:solidFill>
      </dgm:spPr>
      <dgm:t>
        <a:bodyPr/>
        <a:lstStyle/>
        <a:p>
          <a:r>
            <a:rPr lang="en-GB" sz="1600" dirty="0" err="1" smtClean="0"/>
            <a:t>Retenção</a:t>
          </a:r>
          <a:r>
            <a:rPr lang="en-GB" sz="1600" dirty="0" smtClean="0"/>
            <a:t> duma % de </a:t>
          </a:r>
          <a:r>
            <a:rPr lang="en-GB" sz="1600" dirty="0" err="1" smtClean="0"/>
            <a:t>poupanças</a:t>
          </a:r>
          <a:r>
            <a:rPr lang="en-GB" sz="1600" dirty="0" smtClean="0"/>
            <a:t> </a:t>
          </a:r>
          <a:r>
            <a:rPr lang="en-GB" sz="1600" dirty="0" err="1" smtClean="0"/>
            <a:t>por</a:t>
          </a:r>
          <a:r>
            <a:rPr lang="en-GB" sz="1600" dirty="0" smtClean="0"/>
            <a:t> </a:t>
          </a:r>
          <a:r>
            <a:rPr lang="en-GB" sz="1600" dirty="0" err="1" smtClean="0"/>
            <a:t>departamento</a:t>
          </a:r>
          <a:r>
            <a:rPr lang="en-GB" sz="1600" dirty="0" smtClean="0"/>
            <a:t> </a:t>
          </a:r>
          <a:r>
            <a:rPr lang="en-GB" sz="1600" dirty="0" err="1" smtClean="0"/>
            <a:t>relevante</a:t>
          </a:r>
          <a:endParaRPr lang="en-GB" sz="1600" dirty="0"/>
        </a:p>
      </dgm:t>
    </dgm:pt>
    <dgm:pt modelId="{9E95F7D1-1CEF-4A05-928C-B83505AE466B}" type="parTrans" cxnId="{AB3EA79C-80CF-453C-B9F6-396D49455D3E}">
      <dgm:prSet/>
      <dgm:spPr/>
      <dgm:t>
        <a:bodyPr/>
        <a:lstStyle/>
        <a:p>
          <a:endParaRPr lang="en-GB"/>
        </a:p>
      </dgm:t>
    </dgm:pt>
    <dgm:pt modelId="{4D6B6029-7EE7-4BC4-BD06-B160E248B192}" type="sibTrans" cxnId="{AB3EA79C-80CF-453C-B9F6-396D49455D3E}">
      <dgm:prSet/>
      <dgm:spPr>
        <a:solidFill>
          <a:srgbClr val="003478"/>
        </a:solidFill>
      </dgm:spPr>
      <dgm:t>
        <a:bodyPr/>
        <a:lstStyle/>
        <a:p>
          <a:endParaRPr lang="en-GB"/>
        </a:p>
      </dgm:t>
    </dgm:pt>
    <dgm:pt modelId="{C44346C8-F7E9-473F-956E-BA8878598037}">
      <dgm:prSet phldrT="[Text]" custT="1"/>
      <dgm:spPr>
        <a:solidFill>
          <a:srgbClr val="0096D7"/>
        </a:solidFill>
      </dgm:spPr>
      <dgm:t>
        <a:bodyPr/>
        <a:lstStyle/>
        <a:p>
          <a:r>
            <a:rPr lang="en-GB" sz="1600" dirty="0" err="1" smtClean="0"/>
            <a:t>Maximizar</a:t>
          </a:r>
          <a:r>
            <a:rPr lang="en-GB" sz="1600" dirty="0" smtClean="0"/>
            <a:t> o </a:t>
          </a:r>
          <a:r>
            <a:rPr lang="en-GB" sz="1600" dirty="0" err="1" smtClean="0"/>
            <a:t>apoio</a:t>
          </a:r>
          <a:r>
            <a:rPr lang="en-GB" sz="1600" dirty="0" smtClean="0"/>
            <a:t> de </a:t>
          </a:r>
          <a:r>
            <a:rPr lang="en-GB" sz="1600" dirty="0" err="1" smtClean="0"/>
            <a:t>financiamentos</a:t>
          </a:r>
          <a:r>
            <a:rPr lang="en-GB" sz="1600" dirty="0" smtClean="0"/>
            <a:t> e </a:t>
          </a:r>
          <a:r>
            <a:rPr lang="en-GB" sz="1600" dirty="0" err="1" smtClean="0"/>
            <a:t>outras</a:t>
          </a:r>
          <a:r>
            <a:rPr lang="en-GB" sz="1600" dirty="0" smtClean="0"/>
            <a:t> </a:t>
          </a:r>
          <a:r>
            <a:rPr lang="en-GB" sz="1600" dirty="0" err="1" smtClean="0"/>
            <a:t>fontes</a:t>
          </a:r>
          <a:r>
            <a:rPr lang="en-GB" sz="1600" dirty="0" smtClean="0"/>
            <a:t> </a:t>
          </a:r>
          <a:r>
            <a:rPr lang="en-GB" sz="1600" dirty="0" err="1" smtClean="0"/>
            <a:t>externas</a:t>
          </a:r>
          <a:endParaRPr lang="en-GB" sz="1600" dirty="0"/>
        </a:p>
      </dgm:t>
    </dgm:pt>
    <dgm:pt modelId="{4A651C79-0846-408A-B131-1EC0F11E1166}" type="parTrans" cxnId="{48BC8FD1-9107-4A6A-BC2E-D9E80DF0AA46}">
      <dgm:prSet/>
      <dgm:spPr/>
      <dgm:t>
        <a:bodyPr/>
        <a:lstStyle/>
        <a:p>
          <a:endParaRPr lang="en-GB"/>
        </a:p>
      </dgm:t>
    </dgm:pt>
    <dgm:pt modelId="{57C59D64-3826-45D6-9669-E66EC172CDFA}" type="sibTrans" cxnId="{48BC8FD1-9107-4A6A-BC2E-D9E80DF0AA46}">
      <dgm:prSet/>
      <dgm:spPr>
        <a:solidFill>
          <a:srgbClr val="003478"/>
        </a:solidFill>
      </dgm:spPr>
      <dgm:t>
        <a:bodyPr/>
        <a:lstStyle/>
        <a:p>
          <a:endParaRPr lang="en-GB"/>
        </a:p>
      </dgm:t>
    </dgm:pt>
    <dgm:pt modelId="{86B5A8D3-D2F0-40CB-91A6-E00658BF325D}" type="pres">
      <dgm:prSet presAssocID="{3A07ED2D-A9F0-46B3-B553-391542BB3E4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17B0FF3C-3869-4440-A2CA-EDE6BB8C593B}" type="pres">
      <dgm:prSet presAssocID="{26D08F7B-50B8-4BBC-AC66-ED1FBD240CCE}" presName="centerShape" presStyleLbl="node0" presStyleIdx="0" presStyleCnt="1"/>
      <dgm:spPr/>
      <dgm:t>
        <a:bodyPr/>
        <a:lstStyle/>
        <a:p>
          <a:endParaRPr lang="en-GB"/>
        </a:p>
      </dgm:t>
    </dgm:pt>
    <dgm:pt modelId="{9FD5FA39-CA14-435F-B57A-731925B237D6}" type="pres">
      <dgm:prSet presAssocID="{0E792BC7-3F00-4754-921D-48CB54F37E7B}" presName="node" presStyleLbl="node1" presStyleIdx="0" presStyleCnt="5" custScaleX="125948" custScaleY="11627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FE49F50-40C1-44B6-B933-A7403E87E967}" type="pres">
      <dgm:prSet presAssocID="{0E792BC7-3F00-4754-921D-48CB54F37E7B}" presName="dummy" presStyleCnt="0"/>
      <dgm:spPr/>
    </dgm:pt>
    <dgm:pt modelId="{9536BF51-E08E-4F61-951F-CDF19380FE72}" type="pres">
      <dgm:prSet presAssocID="{D298D259-41EC-43DF-A8CD-B3734D61A533}" presName="sibTrans" presStyleLbl="sibTrans2D1" presStyleIdx="0" presStyleCnt="5"/>
      <dgm:spPr/>
      <dgm:t>
        <a:bodyPr/>
        <a:lstStyle/>
        <a:p>
          <a:endParaRPr lang="en-GB"/>
        </a:p>
      </dgm:t>
    </dgm:pt>
    <dgm:pt modelId="{0CFD9482-FF10-4017-9B16-90C54C0CE752}" type="pres">
      <dgm:prSet presAssocID="{7D9964EB-CE9F-48BF-9A31-C09E3664034D}" presName="node" presStyleLbl="node1" presStyleIdx="1" presStyleCnt="5" custScaleX="131583" custScaleY="12358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34B3B0F-AE3C-499F-94C3-CC5E509FB7B4}" type="pres">
      <dgm:prSet presAssocID="{7D9964EB-CE9F-48BF-9A31-C09E3664034D}" presName="dummy" presStyleCnt="0"/>
      <dgm:spPr/>
    </dgm:pt>
    <dgm:pt modelId="{8F41DDA5-F2C3-452E-BEF3-60E47C03D6B0}" type="pres">
      <dgm:prSet presAssocID="{350B212B-6F29-41A1-BBAC-6FF3FD832B75}" presName="sibTrans" presStyleLbl="sibTrans2D1" presStyleIdx="1" presStyleCnt="5"/>
      <dgm:spPr/>
      <dgm:t>
        <a:bodyPr/>
        <a:lstStyle/>
        <a:p>
          <a:endParaRPr lang="en-GB"/>
        </a:p>
      </dgm:t>
    </dgm:pt>
    <dgm:pt modelId="{F9D894F2-CDE7-4FA8-BEEF-A8DFAB2E953B}" type="pres">
      <dgm:prSet presAssocID="{BFB11B77-AAF6-49D0-AC58-5C6C080ABBA7}" presName="node" presStyleLbl="node1" presStyleIdx="2" presStyleCnt="5" custScaleX="124728" custScaleY="12802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23522B8-1793-4200-89B6-E141827B1D96}" type="pres">
      <dgm:prSet presAssocID="{BFB11B77-AAF6-49D0-AC58-5C6C080ABBA7}" presName="dummy" presStyleCnt="0"/>
      <dgm:spPr/>
    </dgm:pt>
    <dgm:pt modelId="{C974570D-69FD-4C96-A8D4-5A20FF16F6B9}" type="pres">
      <dgm:prSet presAssocID="{DCA2124C-70E6-4F95-A46E-6249F52E755B}" presName="sibTrans" presStyleLbl="sibTrans2D1" presStyleIdx="2" presStyleCnt="5"/>
      <dgm:spPr/>
      <dgm:t>
        <a:bodyPr/>
        <a:lstStyle/>
        <a:p>
          <a:endParaRPr lang="en-GB"/>
        </a:p>
      </dgm:t>
    </dgm:pt>
    <dgm:pt modelId="{AD66CAA8-23E8-4B94-ADB3-E02C5A8CECA8}" type="pres">
      <dgm:prSet presAssocID="{A8D5A678-8602-4CE5-B2DF-39D73743BA2D}" presName="node" presStyleLbl="node1" presStyleIdx="3" presStyleCnt="5" custScaleX="131697" custScaleY="12871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8E037F9-0DA1-4449-9782-7C4054B33FF7}" type="pres">
      <dgm:prSet presAssocID="{A8D5A678-8602-4CE5-B2DF-39D73743BA2D}" presName="dummy" presStyleCnt="0"/>
      <dgm:spPr/>
    </dgm:pt>
    <dgm:pt modelId="{C99EE6A8-DF64-4354-9AD9-6A9CFCE28E77}" type="pres">
      <dgm:prSet presAssocID="{4D6B6029-7EE7-4BC4-BD06-B160E248B192}" presName="sibTrans" presStyleLbl="sibTrans2D1" presStyleIdx="3" presStyleCnt="5"/>
      <dgm:spPr/>
      <dgm:t>
        <a:bodyPr/>
        <a:lstStyle/>
        <a:p>
          <a:endParaRPr lang="en-GB"/>
        </a:p>
      </dgm:t>
    </dgm:pt>
    <dgm:pt modelId="{6A2EA8A4-DE18-47C5-BC0E-35DD441CDBC2}" type="pres">
      <dgm:prSet presAssocID="{C44346C8-F7E9-473F-956E-BA8878598037}" presName="node" presStyleLbl="node1" presStyleIdx="4" presStyleCnt="5" custScaleX="133899" custScaleY="11976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7A5FBF-828D-44AC-B3A1-488C7CA8DC72}" type="pres">
      <dgm:prSet presAssocID="{C44346C8-F7E9-473F-956E-BA8878598037}" presName="dummy" presStyleCnt="0"/>
      <dgm:spPr/>
    </dgm:pt>
    <dgm:pt modelId="{AF28DB19-9ED4-44FE-A65C-C96F8CE157D0}" type="pres">
      <dgm:prSet presAssocID="{57C59D64-3826-45D6-9669-E66EC172CDFA}" presName="sibTrans" presStyleLbl="sibTrans2D1" presStyleIdx="4" presStyleCnt="5" custLinFactNeighborX="-623" custLinFactNeighborY="914"/>
      <dgm:spPr/>
      <dgm:t>
        <a:bodyPr/>
        <a:lstStyle/>
        <a:p>
          <a:endParaRPr lang="en-GB"/>
        </a:p>
      </dgm:t>
    </dgm:pt>
  </dgm:ptLst>
  <dgm:cxnLst>
    <dgm:cxn modelId="{BFCC9013-3433-4A5E-B132-746E655911EC}" type="presOf" srcId="{350B212B-6F29-41A1-BBAC-6FF3FD832B75}" destId="{8F41DDA5-F2C3-452E-BEF3-60E47C03D6B0}" srcOrd="0" destOrd="0" presId="urn:microsoft.com/office/officeart/2005/8/layout/radial6"/>
    <dgm:cxn modelId="{441EC0AB-D6EE-4312-99C7-D2DA4F9781DF}" type="presOf" srcId="{D298D259-41EC-43DF-A8CD-B3734D61A533}" destId="{9536BF51-E08E-4F61-951F-CDF19380FE72}" srcOrd="0" destOrd="0" presId="urn:microsoft.com/office/officeart/2005/8/layout/radial6"/>
    <dgm:cxn modelId="{B0423F1F-2E88-45C9-A04B-7605FAD9421D}" type="presOf" srcId="{C44346C8-F7E9-473F-956E-BA8878598037}" destId="{6A2EA8A4-DE18-47C5-BC0E-35DD441CDBC2}" srcOrd="0" destOrd="0" presId="urn:microsoft.com/office/officeart/2005/8/layout/radial6"/>
    <dgm:cxn modelId="{D05B96E9-CD77-4F25-892F-8D632AF195F9}" srcId="{3A07ED2D-A9F0-46B3-B553-391542BB3E46}" destId="{26D08F7B-50B8-4BBC-AC66-ED1FBD240CCE}" srcOrd="0" destOrd="0" parTransId="{C04FD898-6EA9-4AD6-A5E2-78E75F8E6D5E}" sibTransId="{F2CDBB49-8CE5-461E-A170-08F82E4A8964}"/>
    <dgm:cxn modelId="{EC727D3A-5D26-4FC6-94B2-B7EE4D44F1A4}" type="presOf" srcId="{4D6B6029-7EE7-4BC4-BD06-B160E248B192}" destId="{C99EE6A8-DF64-4354-9AD9-6A9CFCE28E77}" srcOrd="0" destOrd="0" presId="urn:microsoft.com/office/officeart/2005/8/layout/radial6"/>
    <dgm:cxn modelId="{48BC8FD1-9107-4A6A-BC2E-D9E80DF0AA46}" srcId="{26D08F7B-50B8-4BBC-AC66-ED1FBD240CCE}" destId="{C44346C8-F7E9-473F-956E-BA8878598037}" srcOrd="4" destOrd="0" parTransId="{4A651C79-0846-408A-B131-1EC0F11E1166}" sibTransId="{57C59D64-3826-45D6-9669-E66EC172CDFA}"/>
    <dgm:cxn modelId="{5F2596ED-8BDA-498A-A8E6-24EBA3ABDD7B}" srcId="{26D08F7B-50B8-4BBC-AC66-ED1FBD240CCE}" destId="{0E792BC7-3F00-4754-921D-48CB54F37E7B}" srcOrd="0" destOrd="0" parTransId="{6023C725-484A-4A0F-BDB4-F56D8DC76FB3}" sibTransId="{D298D259-41EC-43DF-A8CD-B3734D61A533}"/>
    <dgm:cxn modelId="{D724B43F-E8C6-4A65-ACD9-28720F0682CC}" type="presOf" srcId="{BFB11B77-AAF6-49D0-AC58-5C6C080ABBA7}" destId="{F9D894F2-CDE7-4FA8-BEEF-A8DFAB2E953B}" srcOrd="0" destOrd="0" presId="urn:microsoft.com/office/officeart/2005/8/layout/radial6"/>
    <dgm:cxn modelId="{5064BC7A-2F24-4F02-84FF-14F047BEF024}" srcId="{26D08F7B-50B8-4BBC-AC66-ED1FBD240CCE}" destId="{7D9964EB-CE9F-48BF-9A31-C09E3664034D}" srcOrd="1" destOrd="0" parTransId="{BB87D010-D21A-411F-BCC5-2C18247A640E}" sibTransId="{350B212B-6F29-41A1-BBAC-6FF3FD832B75}"/>
    <dgm:cxn modelId="{B708E81F-AFF9-4D03-9F3A-4B2FD22EEF98}" type="presOf" srcId="{57C59D64-3826-45D6-9669-E66EC172CDFA}" destId="{AF28DB19-9ED4-44FE-A65C-C96F8CE157D0}" srcOrd="0" destOrd="0" presId="urn:microsoft.com/office/officeart/2005/8/layout/radial6"/>
    <dgm:cxn modelId="{F5447AC6-AAF4-4068-8893-1F27C0937A8B}" type="presOf" srcId="{A8D5A678-8602-4CE5-B2DF-39D73743BA2D}" destId="{AD66CAA8-23E8-4B94-ADB3-E02C5A8CECA8}" srcOrd="0" destOrd="0" presId="urn:microsoft.com/office/officeart/2005/8/layout/radial6"/>
    <dgm:cxn modelId="{A6E0B7E2-3A9F-4C04-9506-781FC851BDD5}" type="presOf" srcId="{DCA2124C-70E6-4F95-A46E-6249F52E755B}" destId="{C974570D-69FD-4C96-A8D4-5A20FF16F6B9}" srcOrd="0" destOrd="0" presId="urn:microsoft.com/office/officeart/2005/8/layout/radial6"/>
    <dgm:cxn modelId="{28E60025-C7FA-4678-B1E7-A3A3013312C2}" type="presOf" srcId="{7D9964EB-CE9F-48BF-9A31-C09E3664034D}" destId="{0CFD9482-FF10-4017-9B16-90C54C0CE752}" srcOrd="0" destOrd="0" presId="urn:microsoft.com/office/officeart/2005/8/layout/radial6"/>
    <dgm:cxn modelId="{AB3EA79C-80CF-453C-B9F6-396D49455D3E}" srcId="{26D08F7B-50B8-4BBC-AC66-ED1FBD240CCE}" destId="{A8D5A678-8602-4CE5-B2DF-39D73743BA2D}" srcOrd="3" destOrd="0" parTransId="{9E95F7D1-1CEF-4A05-928C-B83505AE466B}" sibTransId="{4D6B6029-7EE7-4BC4-BD06-B160E248B192}"/>
    <dgm:cxn modelId="{7BD5F3E2-1C47-4F7C-8B74-C68F0E7EF04E}" type="presOf" srcId="{26D08F7B-50B8-4BBC-AC66-ED1FBD240CCE}" destId="{17B0FF3C-3869-4440-A2CA-EDE6BB8C593B}" srcOrd="0" destOrd="0" presId="urn:microsoft.com/office/officeart/2005/8/layout/radial6"/>
    <dgm:cxn modelId="{B3B6E7AC-047B-4A98-B243-4E21FB3E3C10}" type="presOf" srcId="{0E792BC7-3F00-4754-921D-48CB54F37E7B}" destId="{9FD5FA39-CA14-435F-B57A-731925B237D6}" srcOrd="0" destOrd="0" presId="urn:microsoft.com/office/officeart/2005/8/layout/radial6"/>
    <dgm:cxn modelId="{F19D063E-49CB-4EF9-8CFD-17EF6D7EFF4A}" srcId="{26D08F7B-50B8-4BBC-AC66-ED1FBD240CCE}" destId="{BFB11B77-AAF6-49D0-AC58-5C6C080ABBA7}" srcOrd="2" destOrd="0" parTransId="{149836A9-B262-4E3E-9693-33DD49F7A875}" sibTransId="{DCA2124C-70E6-4F95-A46E-6249F52E755B}"/>
    <dgm:cxn modelId="{1C010289-9FE7-469A-AB4E-5F6807C6C509}" type="presOf" srcId="{3A07ED2D-A9F0-46B3-B553-391542BB3E46}" destId="{86B5A8D3-D2F0-40CB-91A6-E00658BF325D}" srcOrd="0" destOrd="0" presId="urn:microsoft.com/office/officeart/2005/8/layout/radial6"/>
    <dgm:cxn modelId="{ACD5D0A0-DD6B-4E66-9FF1-2B5E07DB715E}" type="presParOf" srcId="{86B5A8D3-D2F0-40CB-91A6-E00658BF325D}" destId="{17B0FF3C-3869-4440-A2CA-EDE6BB8C593B}" srcOrd="0" destOrd="0" presId="urn:microsoft.com/office/officeart/2005/8/layout/radial6"/>
    <dgm:cxn modelId="{426F27C4-C325-4EB3-8D48-04D14C78876B}" type="presParOf" srcId="{86B5A8D3-D2F0-40CB-91A6-E00658BF325D}" destId="{9FD5FA39-CA14-435F-B57A-731925B237D6}" srcOrd="1" destOrd="0" presId="urn:microsoft.com/office/officeart/2005/8/layout/radial6"/>
    <dgm:cxn modelId="{3FEABC09-3E90-48FD-9AC2-654DB9E4C5B7}" type="presParOf" srcId="{86B5A8D3-D2F0-40CB-91A6-E00658BF325D}" destId="{2FE49F50-40C1-44B6-B933-A7403E87E967}" srcOrd="2" destOrd="0" presId="urn:microsoft.com/office/officeart/2005/8/layout/radial6"/>
    <dgm:cxn modelId="{66595030-DC5C-4A83-80AF-52EE2C878007}" type="presParOf" srcId="{86B5A8D3-D2F0-40CB-91A6-E00658BF325D}" destId="{9536BF51-E08E-4F61-951F-CDF19380FE72}" srcOrd="3" destOrd="0" presId="urn:microsoft.com/office/officeart/2005/8/layout/radial6"/>
    <dgm:cxn modelId="{ED9F68D3-3C50-4AEA-9545-8DE172D44DE6}" type="presParOf" srcId="{86B5A8D3-D2F0-40CB-91A6-E00658BF325D}" destId="{0CFD9482-FF10-4017-9B16-90C54C0CE752}" srcOrd="4" destOrd="0" presId="urn:microsoft.com/office/officeart/2005/8/layout/radial6"/>
    <dgm:cxn modelId="{AF731D2D-0B7E-46E4-B88E-00F6461305ED}" type="presParOf" srcId="{86B5A8D3-D2F0-40CB-91A6-E00658BF325D}" destId="{434B3B0F-AE3C-499F-94C3-CC5E509FB7B4}" srcOrd="5" destOrd="0" presId="urn:microsoft.com/office/officeart/2005/8/layout/radial6"/>
    <dgm:cxn modelId="{D6F67A81-6F7A-45C4-8589-5C1AB4384B95}" type="presParOf" srcId="{86B5A8D3-D2F0-40CB-91A6-E00658BF325D}" destId="{8F41DDA5-F2C3-452E-BEF3-60E47C03D6B0}" srcOrd="6" destOrd="0" presId="urn:microsoft.com/office/officeart/2005/8/layout/radial6"/>
    <dgm:cxn modelId="{B308AD7C-663A-4BCF-A166-CD40957363A3}" type="presParOf" srcId="{86B5A8D3-D2F0-40CB-91A6-E00658BF325D}" destId="{F9D894F2-CDE7-4FA8-BEEF-A8DFAB2E953B}" srcOrd="7" destOrd="0" presId="urn:microsoft.com/office/officeart/2005/8/layout/radial6"/>
    <dgm:cxn modelId="{CB1EAD7F-A86D-4CAA-8A51-8E9E7178B66F}" type="presParOf" srcId="{86B5A8D3-D2F0-40CB-91A6-E00658BF325D}" destId="{F23522B8-1793-4200-89B6-E141827B1D96}" srcOrd="8" destOrd="0" presId="urn:microsoft.com/office/officeart/2005/8/layout/radial6"/>
    <dgm:cxn modelId="{78A7D66B-343C-4B3E-8D91-FDF8FD25EC86}" type="presParOf" srcId="{86B5A8D3-D2F0-40CB-91A6-E00658BF325D}" destId="{C974570D-69FD-4C96-A8D4-5A20FF16F6B9}" srcOrd="9" destOrd="0" presId="urn:microsoft.com/office/officeart/2005/8/layout/radial6"/>
    <dgm:cxn modelId="{1D0F65C1-5DB6-4EEE-9D4D-211AE862953B}" type="presParOf" srcId="{86B5A8D3-D2F0-40CB-91A6-E00658BF325D}" destId="{AD66CAA8-23E8-4B94-ADB3-E02C5A8CECA8}" srcOrd="10" destOrd="0" presId="urn:microsoft.com/office/officeart/2005/8/layout/radial6"/>
    <dgm:cxn modelId="{53ED1381-7F9D-4BFA-9832-4817223AFD39}" type="presParOf" srcId="{86B5A8D3-D2F0-40CB-91A6-E00658BF325D}" destId="{48E037F9-0DA1-4449-9782-7C4054B33FF7}" srcOrd="11" destOrd="0" presId="urn:microsoft.com/office/officeart/2005/8/layout/radial6"/>
    <dgm:cxn modelId="{544D219E-95CE-4A94-985C-7FD43C71A726}" type="presParOf" srcId="{86B5A8D3-D2F0-40CB-91A6-E00658BF325D}" destId="{C99EE6A8-DF64-4354-9AD9-6A9CFCE28E77}" srcOrd="12" destOrd="0" presId="urn:microsoft.com/office/officeart/2005/8/layout/radial6"/>
    <dgm:cxn modelId="{3D9BAE5A-287C-4783-9BF1-A14B4C5DF289}" type="presParOf" srcId="{86B5A8D3-D2F0-40CB-91A6-E00658BF325D}" destId="{6A2EA8A4-DE18-47C5-BC0E-35DD441CDBC2}" srcOrd="13" destOrd="0" presId="urn:microsoft.com/office/officeart/2005/8/layout/radial6"/>
    <dgm:cxn modelId="{60433085-CD6E-484E-9B71-93640AA5BFA5}" type="presParOf" srcId="{86B5A8D3-D2F0-40CB-91A6-E00658BF325D}" destId="{CC7A5FBF-828D-44AC-B3A1-488C7CA8DC72}" srcOrd="14" destOrd="0" presId="urn:microsoft.com/office/officeart/2005/8/layout/radial6"/>
    <dgm:cxn modelId="{C365140E-3179-4037-AAB8-A7927F5FC925}" type="presParOf" srcId="{86B5A8D3-D2F0-40CB-91A6-E00658BF325D}" destId="{AF28DB19-9ED4-44FE-A65C-C96F8CE157D0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28DB19-9ED4-44FE-A65C-C96F8CE157D0}">
      <dsp:nvSpPr>
        <dsp:cNvPr id="0" name=""/>
        <dsp:cNvSpPr/>
      </dsp:nvSpPr>
      <dsp:spPr>
        <a:xfrm>
          <a:off x="1926955" y="608634"/>
          <a:ext cx="3970872" cy="3970872"/>
        </a:xfrm>
        <a:prstGeom prst="blockArc">
          <a:avLst>
            <a:gd name="adj1" fmla="val 11880000"/>
            <a:gd name="adj2" fmla="val 16200000"/>
            <a:gd name="adj3" fmla="val 4642"/>
          </a:avLst>
        </a:prstGeom>
        <a:solidFill>
          <a:srgbClr val="00347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99EE6A8-DF64-4354-9AD9-6A9CFCE28E77}">
      <dsp:nvSpPr>
        <dsp:cNvPr id="0" name=""/>
        <dsp:cNvSpPr/>
      </dsp:nvSpPr>
      <dsp:spPr>
        <a:xfrm>
          <a:off x="1951693" y="572341"/>
          <a:ext cx="3970872" cy="3970872"/>
        </a:xfrm>
        <a:prstGeom prst="blockArc">
          <a:avLst>
            <a:gd name="adj1" fmla="val 7560000"/>
            <a:gd name="adj2" fmla="val 11880000"/>
            <a:gd name="adj3" fmla="val 4642"/>
          </a:avLst>
        </a:prstGeom>
        <a:solidFill>
          <a:srgbClr val="00347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974570D-69FD-4C96-A8D4-5A20FF16F6B9}">
      <dsp:nvSpPr>
        <dsp:cNvPr id="0" name=""/>
        <dsp:cNvSpPr/>
      </dsp:nvSpPr>
      <dsp:spPr>
        <a:xfrm>
          <a:off x="1951693" y="572341"/>
          <a:ext cx="3970872" cy="3970872"/>
        </a:xfrm>
        <a:prstGeom prst="blockArc">
          <a:avLst>
            <a:gd name="adj1" fmla="val 3240000"/>
            <a:gd name="adj2" fmla="val 7560000"/>
            <a:gd name="adj3" fmla="val 4642"/>
          </a:avLst>
        </a:prstGeom>
        <a:solidFill>
          <a:srgbClr val="00347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41DDA5-F2C3-452E-BEF3-60E47C03D6B0}">
      <dsp:nvSpPr>
        <dsp:cNvPr id="0" name=""/>
        <dsp:cNvSpPr/>
      </dsp:nvSpPr>
      <dsp:spPr>
        <a:xfrm>
          <a:off x="1951693" y="572341"/>
          <a:ext cx="3970872" cy="3970872"/>
        </a:xfrm>
        <a:prstGeom prst="blockArc">
          <a:avLst>
            <a:gd name="adj1" fmla="val 20520000"/>
            <a:gd name="adj2" fmla="val 3240000"/>
            <a:gd name="adj3" fmla="val 4642"/>
          </a:avLst>
        </a:prstGeom>
        <a:solidFill>
          <a:srgbClr val="00347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536BF51-E08E-4F61-951F-CDF19380FE72}">
      <dsp:nvSpPr>
        <dsp:cNvPr id="0" name=""/>
        <dsp:cNvSpPr/>
      </dsp:nvSpPr>
      <dsp:spPr>
        <a:xfrm>
          <a:off x="1951693" y="572341"/>
          <a:ext cx="3970872" cy="3970872"/>
        </a:xfrm>
        <a:prstGeom prst="blockArc">
          <a:avLst>
            <a:gd name="adj1" fmla="val 16200000"/>
            <a:gd name="adj2" fmla="val 20520000"/>
            <a:gd name="adj3" fmla="val 4642"/>
          </a:avLst>
        </a:prstGeom>
        <a:solidFill>
          <a:srgbClr val="00347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7B0FF3C-3869-4440-A2CA-EDE6BB8C593B}">
      <dsp:nvSpPr>
        <dsp:cNvPr id="0" name=""/>
        <dsp:cNvSpPr/>
      </dsp:nvSpPr>
      <dsp:spPr>
        <a:xfrm>
          <a:off x="3022817" y="1643465"/>
          <a:ext cx="1828623" cy="1828623"/>
        </a:xfrm>
        <a:prstGeom prst="ellipse">
          <a:avLst/>
        </a:prstGeom>
        <a:solidFill>
          <a:srgbClr val="F1AE59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dirty="0" smtClean="0">
              <a:solidFill>
                <a:srgbClr val="003478"/>
              </a:solidFill>
            </a:rPr>
            <a:t>Boas </a:t>
          </a:r>
          <a:r>
            <a:rPr lang="en-GB" sz="1500" b="1" kern="1200" dirty="0" err="1" smtClean="0">
              <a:solidFill>
                <a:srgbClr val="003478"/>
              </a:solidFill>
            </a:rPr>
            <a:t>práticas</a:t>
          </a:r>
          <a:r>
            <a:rPr lang="en-GB" sz="1500" b="1" kern="1200" dirty="0" smtClean="0">
              <a:solidFill>
                <a:srgbClr val="003478"/>
              </a:solidFill>
            </a:rPr>
            <a:t> para </a:t>
          </a:r>
          <a:r>
            <a:rPr lang="en-GB" sz="1500" b="1" kern="1200" dirty="0" err="1" smtClean="0">
              <a:solidFill>
                <a:srgbClr val="003478"/>
              </a:solidFill>
            </a:rPr>
            <a:t>investimento</a:t>
          </a:r>
          <a:endParaRPr lang="en-GB" sz="1500" b="1" kern="1200" dirty="0">
            <a:solidFill>
              <a:srgbClr val="003478"/>
            </a:solidFill>
          </a:endParaRPr>
        </a:p>
      </dsp:txBody>
      <dsp:txXfrm>
        <a:off x="3290613" y="1911261"/>
        <a:ext cx="1293031" cy="1293031"/>
      </dsp:txXfrm>
    </dsp:sp>
    <dsp:sp modelId="{9FD5FA39-CA14-435F-B57A-731925B237D6}">
      <dsp:nvSpPr>
        <dsp:cNvPr id="0" name=""/>
        <dsp:cNvSpPr/>
      </dsp:nvSpPr>
      <dsp:spPr>
        <a:xfrm>
          <a:off x="3131039" y="-125739"/>
          <a:ext cx="1612180" cy="1488324"/>
        </a:xfrm>
        <a:prstGeom prst="ellipse">
          <a:avLst/>
        </a:prstGeom>
        <a:solidFill>
          <a:srgbClr val="0096D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/>
            <a:t>Orçamento</a:t>
          </a:r>
          <a:r>
            <a:rPr lang="en-GB" sz="1600" kern="1200" dirty="0" smtClean="0"/>
            <a:t> de </a:t>
          </a:r>
          <a:r>
            <a:rPr lang="en-GB" sz="1600" kern="1200" dirty="0" err="1" smtClean="0"/>
            <a:t>investimento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reservado</a:t>
          </a:r>
          <a:endParaRPr lang="en-GB" sz="1600" kern="1200" dirty="0"/>
        </a:p>
      </dsp:txBody>
      <dsp:txXfrm>
        <a:off x="3367137" y="92221"/>
        <a:ext cx="1139984" cy="1052404"/>
      </dsp:txXfrm>
    </dsp:sp>
    <dsp:sp modelId="{0CFD9482-FF10-4017-9B16-90C54C0CE752}">
      <dsp:nvSpPr>
        <dsp:cNvPr id="0" name=""/>
        <dsp:cNvSpPr/>
      </dsp:nvSpPr>
      <dsp:spPr>
        <a:xfrm>
          <a:off x="4939410" y="1167504"/>
          <a:ext cx="1684310" cy="1581958"/>
        </a:xfrm>
        <a:prstGeom prst="ellipse">
          <a:avLst/>
        </a:prstGeom>
        <a:solidFill>
          <a:srgbClr val="0096D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/>
            <a:t>Retenção</a:t>
          </a:r>
          <a:r>
            <a:rPr lang="en-GB" sz="1600" kern="1200" dirty="0" smtClean="0"/>
            <a:t> duma % de </a:t>
          </a:r>
          <a:r>
            <a:rPr lang="en-GB" sz="1600" kern="1200" dirty="0" err="1" smtClean="0"/>
            <a:t>poupanças</a:t>
          </a:r>
          <a:r>
            <a:rPr lang="en-GB" sz="1600" kern="1200" dirty="0" smtClean="0"/>
            <a:t> para </a:t>
          </a:r>
          <a:r>
            <a:rPr lang="en-GB" sz="1600" kern="1200" dirty="0" err="1" smtClean="0"/>
            <a:t>mais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medidas</a:t>
          </a:r>
          <a:endParaRPr lang="en-GB" sz="1600" kern="1200" dirty="0"/>
        </a:p>
      </dsp:txBody>
      <dsp:txXfrm>
        <a:off x="5186071" y="1399176"/>
        <a:ext cx="1190988" cy="1118614"/>
      </dsp:txXfrm>
    </dsp:sp>
    <dsp:sp modelId="{F9D894F2-CDE7-4FA8-BEEF-A8DFAB2E953B}">
      <dsp:nvSpPr>
        <dsp:cNvPr id="0" name=""/>
        <dsp:cNvSpPr/>
      </dsp:nvSpPr>
      <dsp:spPr>
        <a:xfrm>
          <a:off x="4278771" y="3307358"/>
          <a:ext cx="1596564" cy="1638779"/>
        </a:xfrm>
        <a:prstGeom prst="ellipse">
          <a:avLst/>
        </a:prstGeom>
        <a:solidFill>
          <a:srgbClr val="0096D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/>
            <a:t>Avaliação</a:t>
          </a:r>
          <a:r>
            <a:rPr lang="en-GB" sz="1600" kern="1200" dirty="0" smtClean="0"/>
            <a:t> com base no </a:t>
          </a:r>
          <a:r>
            <a:rPr lang="en-GB" sz="1600" kern="1200" dirty="0" err="1" smtClean="0"/>
            <a:t>ciclo</a:t>
          </a:r>
          <a:r>
            <a:rPr lang="en-GB" sz="1600" kern="1200" dirty="0" smtClean="0"/>
            <a:t> de </a:t>
          </a:r>
          <a:r>
            <a:rPr lang="en-GB" sz="1600" kern="1200" dirty="0" err="1" smtClean="0"/>
            <a:t>vida</a:t>
          </a:r>
          <a:endParaRPr lang="en-GB" sz="1600" kern="1200" dirty="0"/>
        </a:p>
      </dsp:txBody>
      <dsp:txXfrm>
        <a:off x="4512582" y="3547352"/>
        <a:ext cx="1128942" cy="1158791"/>
      </dsp:txXfrm>
    </dsp:sp>
    <dsp:sp modelId="{AD66CAA8-23E8-4B94-ADB3-E02C5A8CECA8}">
      <dsp:nvSpPr>
        <dsp:cNvPr id="0" name=""/>
        <dsp:cNvSpPr/>
      </dsp:nvSpPr>
      <dsp:spPr>
        <a:xfrm>
          <a:off x="1954320" y="3302923"/>
          <a:ext cx="1685769" cy="1647650"/>
        </a:xfrm>
        <a:prstGeom prst="ellipse">
          <a:avLst/>
        </a:prstGeom>
        <a:solidFill>
          <a:srgbClr val="0096D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/>
            <a:t>Retenção</a:t>
          </a:r>
          <a:r>
            <a:rPr lang="en-GB" sz="1600" kern="1200" dirty="0" smtClean="0"/>
            <a:t> duma % de </a:t>
          </a:r>
          <a:r>
            <a:rPr lang="en-GB" sz="1600" kern="1200" dirty="0" err="1" smtClean="0"/>
            <a:t>poupanças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por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departamento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relevante</a:t>
          </a:r>
          <a:endParaRPr lang="en-GB" sz="1600" kern="1200" dirty="0"/>
        </a:p>
      </dsp:txBody>
      <dsp:txXfrm>
        <a:off x="2201195" y="3544216"/>
        <a:ext cx="1192019" cy="1165064"/>
      </dsp:txXfrm>
    </dsp:sp>
    <dsp:sp modelId="{6A2EA8A4-DE18-47C5-BC0E-35DD441CDBC2}">
      <dsp:nvSpPr>
        <dsp:cNvPr id="0" name=""/>
        <dsp:cNvSpPr/>
      </dsp:nvSpPr>
      <dsp:spPr>
        <a:xfrm>
          <a:off x="1235715" y="1191959"/>
          <a:ext cx="1713956" cy="1533048"/>
        </a:xfrm>
        <a:prstGeom prst="ellipse">
          <a:avLst/>
        </a:prstGeom>
        <a:solidFill>
          <a:srgbClr val="0096D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err="1" smtClean="0"/>
            <a:t>Maximizar</a:t>
          </a:r>
          <a:r>
            <a:rPr lang="en-GB" sz="1600" kern="1200" dirty="0" smtClean="0"/>
            <a:t> o </a:t>
          </a:r>
          <a:r>
            <a:rPr lang="en-GB" sz="1600" kern="1200" dirty="0" err="1" smtClean="0"/>
            <a:t>apoio</a:t>
          </a:r>
          <a:r>
            <a:rPr lang="en-GB" sz="1600" kern="1200" dirty="0" smtClean="0"/>
            <a:t> de </a:t>
          </a:r>
          <a:r>
            <a:rPr lang="en-GB" sz="1600" kern="1200" dirty="0" err="1" smtClean="0"/>
            <a:t>financiamentos</a:t>
          </a:r>
          <a:r>
            <a:rPr lang="en-GB" sz="1600" kern="1200" dirty="0" smtClean="0"/>
            <a:t> e </a:t>
          </a:r>
          <a:r>
            <a:rPr lang="en-GB" sz="1600" kern="1200" dirty="0" err="1" smtClean="0"/>
            <a:t>outras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fontes</a:t>
          </a:r>
          <a:r>
            <a:rPr lang="en-GB" sz="1600" kern="1200" dirty="0" smtClean="0"/>
            <a:t> </a:t>
          </a:r>
          <a:r>
            <a:rPr lang="en-GB" sz="1600" kern="1200" dirty="0" err="1" smtClean="0"/>
            <a:t>externas</a:t>
          </a:r>
          <a:endParaRPr lang="en-GB" sz="1600" kern="1200" dirty="0"/>
        </a:p>
      </dsp:txBody>
      <dsp:txXfrm>
        <a:off x="1486718" y="1416469"/>
        <a:ext cx="1211950" cy="10840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F2202-6E2D-4034-AD9D-000FA66EA9F1}" type="datetimeFigureOut">
              <a:rPr lang="pt-PT" smtClean="0"/>
              <a:t>27/11/2017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C40DC-1A3F-44D6-94E0-280E93A6C7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4852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4967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307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investimento inicial</a:t>
            </a:r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numa instalação LED pode ser mais elevado do que uma instalação de iluminação tradicional, mas o baixo consumo energético dos LEDs e os custos de manutenção fornecem um custo total mais baixo durante a vida útil da instalação.</a:t>
            </a:r>
            <a:endParaRPr lang="pt-PT" sz="1200" b="0" i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t-PT" sz="1200" b="0" i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mesmo principio também se aplica às luminárias. Quando utilizamos uma luminária energeticamente eficiente e de qualidade superior, os custos iniciais elevados são rapidamente compensados pelo número de luminárias a utilizar (mais reduzido). Menos luminárias traduz-se em poupanças no consumo energético e claro, na manutenção durante a vida útil do produto.</a:t>
            </a:r>
            <a:endParaRPr lang="pt-PT" sz="1200" b="0" i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885174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dirty="0" smtClean="0"/>
              <a:t>Horas de </a:t>
            </a:r>
            <a:r>
              <a:rPr lang="en-GB" dirty="0" err="1" smtClean="0"/>
              <a:t>funcionamento</a:t>
            </a:r>
            <a:r>
              <a:rPr lang="en-GB" dirty="0" smtClean="0"/>
              <a:t> </a:t>
            </a:r>
            <a:r>
              <a:rPr lang="en-GB" dirty="0" err="1" smtClean="0"/>
              <a:t>anual</a:t>
            </a:r>
            <a:r>
              <a:rPr lang="en-GB" dirty="0" smtClean="0"/>
              <a:t> (</a:t>
            </a:r>
            <a:r>
              <a:rPr lang="en-GB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GB" dirty="0" smtClean="0"/>
              <a:t>)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89283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i="1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 a taxa de juros</a:t>
            </a:r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ou a taxa de desconto, que reflete o custo de investir capital e pode também permitir o risco de não receber a totalidade do pagamento.</a:t>
            </a:r>
            <a:endParaRPr lang="pt-PT" sz="1200" b="0" i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noProof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noProof="0" dirty="0" smtClean="0"/>
              <a:t>As</a:t>
            </a:r>
            <a:r>
              <a:rPr lang="pt-PT" baseline="0" noProof="0" dirty="0" smtClean="0"/>
              <a:t> poupanças do ciclo de vida são calculadas somando as poupanças atualizadas ao longo dos anos. O período de retorno atualizado é o número de anos para que a soma das poupanças atualizadas seja igual ou maior do que a diferença do custo de investimento, e por causa do valor temporal reduzido das poupanças futuras, é maior do que o período de retorno simples.</a:t>
            </a:r>
            <a:endParaRPr lang="pt-PT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13216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pt-PT" noProof="0" dirty="0" smtClean="0"/>
              <a:t>Horas de funcionamento</a:t>
            </a:r>
            <a:r>
              <a:rPr lang="pt-PT" baseline="0" noProof="0" dirty="0" smtClean="0"/>
              <a:t> anual </a:t>
            </a:r>
            <a:r>
              <a:rPr lang="pt-PT" noProof="0" dirty="0" smtClean="0"/>
              <a:t>(</a:t>
            </a:r>
            <a:r>
              <a:rPr lang="pt-PT" i="1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PT" noProof="0" dirty="0" smtClean="0"/>
              <a:t>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38165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noProof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Os investimentos</a:t>
            </a:r>
            <a:r>
              <a:rPr lang="pt-PT" sz="1200" kern="1200" baseline="0" noProof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energeticamente eficientes têm frequentemente que competir contra outras procuras para orçamentos de capital e podem perder para projetos que são vistos como tendo prioridade. Como consequência, se os objetivos da politica energética de uma organização são para ser atingidos então o orçamento tem de alocar capital diretamente à eficiência energética. Muitas organizações descobriram que é eficaz financiar mais medidas com o capital já poupado, o que ajuda a sustentar o programa de energia e fornece uma melhoria continua no desempenho energético.</a:t>
            </a:r>
            <a:endParaRPr lang="pt-PT" sz="1200" kern="1200" noProof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pt-PT" sz="1200" kern="1200" noProof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noProof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Os</a:t>
            </a:r>
            <a:r>
              <a:rPr lang="pt-PT" sz="1200" kern="1200" baseline="0" noProof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custos do ciclo de vida fornecem uma visão abrangente do valor de um projeto de eficiência energética, ao longo da sua vida útil. O custo energético do funcionamento da maioria dos equipamentos é muitas vezes superior do que o preço de compra original.</a:t>
            </a:r>
            <a:endParaRPr lang="pt-PT" sz="1200" kern="1200" noProof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50129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35234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26" name="Picture 2" descr="C:\Users\boris\Desktop\EU-Funde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28" y="6312873"/>
            <a:ext cx="950120" cy="3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 1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74756"/>
            <a:ext cx="1108856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36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0010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200" y="3680268"/>
            <a:ext cx="8001000" cy="10200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cxnSp>
        <p:nvCxnSpPr>
          <p:cNvPr id="5" name="Gerade Verbindung 4"/>
          <p:cNvCxnSpPr/>
          <p:nvPr userDrawn="1"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523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491450"/>
            <a:ext cx="8229600" cy="4634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6" name="Gerade Verbindung 5"/>
          <p:cNvCxnSpPr/>
          <p:nvPr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rgbClr val="FDEA29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07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58000" indent="-2700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00" indent="-1944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30000" indent="-2304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987200" indent="-1944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hub.currentbyge.com/current-articles/simple-life-cycle-cost-estimator" TargetMode="External"/><Relationship Id="rId2" Type="http://schemas.openxmlformats.org/officeDocument/2006/relationships/hyperlink" Target="http://glamox.com/gsx/investment-analysis-calculator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nergy.gov/eere/ssl/retrofit-financial-analysis-too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222421" y="3681681"/>
            <a:ext cx="8736227" cy="1404083"/>
          </a:xfrm>
        </p:spPr>
        <p:txBody>
          <a:bodyPr>
            <a:noAutofit/>
          </a:bodyPr>
          <a:lstStyle/>
          <a:p>
            <a:pPr lvl="0" algn="r"/>
            <a:r>
              <a:rPr lang="pt-PT" sz="3600" b="1" dirty="0" smtClean="0"/>
              <a:t>Economia de Iluminação energeticamente eficiente</a:t>
            </a:r>
            <a:r>
              <a:rPr lang="pt-PT" sz="3600" dirty="0"/>
              <a:t/>
            </a:r>
            <a:br>
              <a:rPr lang="pt-PT" sz="3600" dirty="0"/>
            </a:br>
            <a:r>
              <a:rPr lang="pt-PT" sz="3600" i="1" dirty="0" smtClean="0"/>
              <a:t>Exterior</a:t>
            </a:r>
            <a:endParaRPr lang="de-DE" sz="3600" b="1" i="1" dirty="0">
              <a:latin typeface="+mj-lt"/>
            </a:endParaRPr>
          </a:p>
        </p:txBody>
      </p:sp>
      <p:sp>
        <p:nvSpPr>
          <p:cNvPr id="7" name="Untertitel 2"/>
          <p:cNvSpPr txBox="1">
            <a:spLocks/>
          </p:cNvSpPr>
          <p:nvPr/>
        </p:nvSpPr>
        <p:spPr>
          <a:xfrm>
            <a:off x="457200" y="5319224"/>
            <a:ext cx="8001000" cy="1057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sz="1400" dirty="0" smtClean="0">
                <a:solidFill>
                  <a:srgbClr val="595959"/>
                </a:solidFill>
                <a:latin typeface="Arial"/>
              </a:rPr>
              <a:t>Elaborador por ISR </a:t>
            </a:r>
            <a:r>
              <a:rPr lang="de-DE" sz="1400" dirty="0">
                <a:solidFill>
                  <a:srgbClr val="595959"/>
                </a:solidFill>
                <a:latin typeface="Arial"/>
              </a:rPr>
              <a:t>– </a:t>
            </a:r>
            <a:r>
              <a:rPr lang="de-DE" sz="1400" dirty="0" smtClean="0">
                <a:solidFill>
                  <a:srgbClr val="595959"/>
                </a:solidFill>
                <a:latin typeface="Arial"/>
              </a:rPr>
              <a:t>Univesidade de Coimbra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Agosto 2017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2" descr="C:\Users\boris\Desktop\premiumlightpro_logo_rgb_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9" y="1247228"/>
            <a:ext cx="5095875" cy="19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805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pt-PT" b="1" dirty="0" smtClean="0"/>
                  <a:t>Retorno atualizado</a:t>
                </a:r>
              </a:p>
              <a:p>
                <a:pPr>
                  <a:spcBef>
                    <a:spcPts val="0"/>
                  </a:spcBef>
                </a:pPr>
                <a:endParaRPr lang="pt-PT" b="1" dirty="0" smtClean="0"/>
              </a:p>
              <a:p>
                <a:r>
                  <a:rPr lang="pt-PT" dirty="0" smtClean="0"/>
                  <a:t>A variação do método de retorno que tem esta desvantagem em conta é denominada </a:t>
                </a:r>
                <a:r>
                  <a:rPr lang="pt-PT" b="1" dirty="0" smtClean="0"/>
                  <a:t>método do período de retorno atualizado</a:t>
                </a:r>
                <a:r>
                  <a:rPr lang="pt-PT" dirty="0" smtClean="0"/>
                  <a:t>. Se a taxa de desconto é </a:t>
                </a:r>
                <a:r>
                  <a:rPr lang="pt-PT" b="1" dirty="0" smtClean="0"/>
                  <a:t>i</a:t>
                </a:r>
                <a:r>
                  <a:rPr lang="pt-PT" sz="2400" b="1" dirty="0" smtClean="0"/>
                  <a:t>, </a:t>
                </a:r>
                <a:r>
                  <a:rPr lang="pt-PT" dirty="0" smtClean="0"/>
                  <a:t>as poupanças atualizadas do ano </a:t>
                </a:r>
                <a:r>
                  <a:rPr lang="pt-PT" b="1" dirty="0" smtClean="0"/>
                  <a:t>n</a:t>
                </a:r>
                <a:r>
                  <a:rPr lang="pt-PT" dirty="0" smtClean="0"/>
                  <a:t> são dadas por</a:t>
                </a:r>
                <a:r>
                  <a:rPr lang="en-US" dirty="0" smtClean="0"/>
                  <a:t>: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b="0" i="1" smtClean="0">
                          <a:latin typeface="Cambria Math"/>
                        </a:rPr>
                        <m:t>𝑃𝑜𝑢𝑝𝑎𝑛</m:t>
                      </m:r>
                      <m:r>
                        <a:rPr lang="pt-PT" b="0" i="1" smtClean="0">
                          <a:latin typeface="Cambria Math"/>
                        </a:rPr>
                        <m:t>ç</m:t>
                      </m:r>
                      <m:r>
                        <a:rPr lang="pt-PT" b="0" i="1" smtClean="0">
                          <a:latin typeface="Cambria Math"/>
                        </a:rPr>
                        <m:t>𝑎𝑠</m:t>
                      </m:r>
                      <m:r>
                        <a:rPr lang="pt-PT" b="0" i="1" smtClean="0">
                          <a:latin typeface="Cambria Math"/>
                        </a:rPr>
                        <m:t> </m:t>
                      </m:r>
                      <m:r>
                        <a:rPr lang="pt-PT" b="0" i="1" smtClean="0">
                          <a:latin typeface="Cambria Math"/>
                        </a:rPr>
                        <m:t>𝑎𝑡𝑢𝑎𝑙𝑖𝑧𝑎𝑑𝑎𝑠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𝑉𝑎𝑙𝑜𝑟</m:t>
                          </m:r>
                          <m:r>
                            <a:rPr lang="pt-PT" b="0" i="1" smtClean="0">
                              <a:latin typeface="Cambria Math"/>
                            </a:rPr>
                            <m:t> </m:t>
                          </m:r>
                          <m:r>
                            <a:rPr lang="pt-PT" b="0" i="1" smtClean="0">
                              <a:latin typeface="Cambria Math"/>
                            </a:rPr>
                            <m:t>𝑎𝑛𝑢𝑎𝑙</m:t>
                          </m:r>
                          <m:r>
                            <a:rPr lang="pt-PT" b="0" i="1" smtClean="0">
                              <a:latin typeface="Cambria Math"/>
                            </a:rPr>
                            <m:t> </m:t>
                          </m:r>
                          <m:r>
                            <a:rPr lang="pt-PT" b="0" i="1" smtClean="0">
                              <a:latin typeface="Cambria Math"/>
                            </a:rPr>
                            <m:t>𝑑𝑒</m:t>
                          </m:r>
                          <m:r>
                            <a:rPr lang="pt-PT" b="0" i="1" smtClean="0">
                              <a:latin typeface="Cambria Math"/>
                            </a:rPr>
                            <m:t> </m:t>
                          </m:r>
                          <m:r>
                            <a:rPr lang="pt-PT" b="0" i="1" smtClean="0">
                              <a:latin typeface="Cambria Math"/>
                            </a:rPr>
                            <m:t>𝑝𝑜𝑢𝑝𝑎𝑛</m:t>
                          </m:r>
                          <m:r>
                            <a:rPr lang="pt-PT" b="0" i="1" smtClean="0">
                              <a:latin typeface="Cambria Math"/>
                            </a:rPr>
                            <m:t>ç</m:t>
                          </m:r>
                          <m:r>
                            <a:rPr lang="pt-PT" b="0" i="1" smtClean="0">
                              <a:latin typeface="Cambria Math"/>
                            </a:rPr>
                            <m:t>𝑎𝑠</m:t>
                          </m:r>
                        </m:num>
                        <m:den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(1+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GB" dirty="0" smtClean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741" t="-526" r="-7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>3. </a:t>
            </a:r>
            <a:r>
              <a:rPr lang="pt-PT" dirty="0" smtClean="0"/>
              <a:t>Retorno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423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b="1" dirty="0" smtClean="0"/>
                  <a:t>Retorno simples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2400" b="0" i="1" smtClean="0">
                          <a:latin typeface="Cambria Math"/>
                        </a:rPr>
                        <m:t>𝑃𝑒𝑟</m:t>
                      </m:r>
                      <m:r>
                        <a:rPr lang="pt-PT" sz="2400" b="0" i="1" smtClean="0">
                          <a:latin typeface="Cambria Math"/>
                        </a:rPr>
                        <m:t>í</m:t>
                      </m:r>
                      <m:r>
                        <a:rPr lang="pt-PT" sz="2400" b="0" i="1" smtClean="0">
                          <a:latin typeface="Cambria Math"/>
                        </a:rPr>
                        <m:t>𝑜𝑑𝑜</m:t>
                      </m:r>
                      <m:r>
                        <a:rPr lang="pt-PT" sz="2400" b="0" i="1" smtClean="0">
                          <a:latin typeface="Cambria Math"/>
                        </a:rPr>
                        <m:t> </m:t>
                      </m:r>
                      <m:r>
                        <a:rPr lang="pt-PT" sz="2400" b="0" i="1" smtClean="0">
                          <a:latin typeface="Cambria Math"/>
                        </a:rPr>
                        <m:t>𝑑𝑒</m:t>
                      </m:r>
                      <m:r>
                        <a:rPr lang="pt-PT" sz="2400" b="0" i="1" smtClean="0">
                          <a:latin typeface="Cambria Math"/>
                        </a:rPr>
                        <m:t> </m:t>
                      </m:r>
                      <m:r>
                        <a:rPr lang="pt-PT" sz="2400" b="0" i="1" smtClean="0">
                          <a:latin typeface="Cambria Math"/>
                        </a:rPr>
                        <m:t>𝑟𝑒𝑡𝑜𝑟𝑛𝑜</m:t>
                      </m:r>
                      <m:r>
                        <a:rPr lang="pt-PT" sz="2400" b="0" i="1" smtClean="0">
                          <a:latin typeface="Cambria Math"/>
                        </a:rPr>
                        <m:t> (</m:t>
                      </m:r>
                      <m:r>
                        <a:rPr lang="pt-PT" sz="2400" b="0" i="1" smtClean="0">
                          <a:latin typeface="Cambria Math"/>
                        </a:rPr>
                        <m:t>𝑎𝑛𝑜𝑠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)= </m:t>
                      </m:r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𝐼𝐶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𝑂𝐶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𝑀𝐶</m:t>
                              </m:r>
                            </m:num>
                            <m:den>
                              <m:f>
                                <m:fPr>
                                  <m:type m:val="skw"/>
                                  <m:ctrlPr>
                                    <a:rPr lang="en-GB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GB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  <m:sub>
                                      <m:r>
                                        <a:rPr lang="en-GB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𝑃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h</m:t>
                                  </m:r>
                                </m:den>
                              </m:f>
                            </m:den>
                          </m:f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526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3. Retorno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57200" y="3808807"/>
                <a:ext cx="8229600" cy="24507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pt-PT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pt-PT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PT" sz="2400" b="1" i="1" smtClean="0">
                                <a:latin typeface="Cambria Math"/>
                                <a:ea typeface="Cambria Math" panose="02040503050406030204" pitchFamily="18" charset="0"/>
                              </a:rPr>
                              <m:t>  </m:t>
                            </m:r>
                            <m:r>
                              <a:rPr lang="pt-PT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𝑳</m:t>
                            </m:r>
                          </m:e>
                          <m:sub>
                            <m:r>
                              <a:rPr lang="pt-PT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𝑷</m:t>
                            </m:r>
                          </m:sub>
                        </m:sSub>
                      </m:num>
                      <m:den>
                        <m:r>
                          <a:rPr lang="pt-PT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𝒉</m:t>
                        </m:r>
                        <m:r>
                          <a:rPr lang="pt-PT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pt-PT" sz="2400" b="1" dirty="0" smtClean="0"/>
                  <a:t> </a:t>
                </a:r>
                <a:r>
                  <a:rPr lang="pt-PT" dirty="0" smtClean="0"/>
                  <a:t>dá-nos a vida útil do projeto em anos</a:t>
                </a:r>
              </a:p>
              <a:p>
                <a:endParaRPr lang="pt-PT" dirty="0" smtClean="0"/>
              </a:p>
              <a:p>
                <a:r>
                  <a:rPr lang="pt-PT" b="1" dirty="0"/>
                  <a:t>∆</a:t>
                </a:r>
                <a:r>
                  <a:rPr lang="pt-PT" b="1" dirty="0" smtClean="0"/>
                  <a:t>𝐼𝐶  -  </a:t>
                </a:r>
                <a:r>
                  <a:rPr lang="pt-PT" dirty="0" smtClean="0"/>
                  <a:t>diferença no custo de investimento </a:t>
                </a:r>
              </a:p>
              <a:p>
                <a:r>
                  <a:rPr lang="pt-PT" b="1" dirty="0" smtClean="0"/>
                  <a:t>∆𝑂   -  </a:t>
                </a:r>
                <a:r>
                  <a:rPr lang="pt-PT" dirty="0" smtClean="0"/>
                  <a:t>diferença no custo de funcionamento anual </a:t>
                </a:r>
                <a:endParaRPr lang="pt-PT" dirty="0"/>
              </a:p>
              <a:p>
                <a:r>
                  <a:rPr lang="pt-PT" b="1" dirty="0" smtClean="0"/>
                  <a:t>∆𝑀𝐶 -  </a:t>
                </a:r>
                <a:r>
                  <a:rPr lang="pt-PT" dirty="0" smtClean="0"/>
                  <a:t>diferença no custo de manutenção durante a vida útil do projeto</a:t>
                </a:r>
                <a:endParaRPr lang="pt-PT" dirty="0"/>
              </a:p>
              <a:p>
                <a:r>
                  <a:rPr lang="pt-PT" b="1" dirty="0" smtClean="0"/>
                  <a:t> </a:t>
                </a:r>
                <a:endParaRPr lang="pt-PT" b="1" dirty="0"/>
              </a:p>
              <a:p>
                <a:endParaRPr lang="en-GB" dirty="0"/>
              </a:p>
              <a:p>
                <a:endParaRPr lang="en-GB" dirty="0" smtClean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808807"/>
                <a:ext cx="8229600" cy="2450736"/>
              </a:xfrm>
              <a:prstGeom prst="rect">
                <a:avLst/>
              </a:prstGeom>
              <a:blipFill rotWithShape="1">
                <a:blip r:embed="rId3"/>
                <a:stretch>
                  <a:fillRect l="-593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3824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3859483"/>
          </a:xfrm>
        </p:spPr>
        <p:txBody>
          <a:bodyPr>
            <a:normAutofit/>
          </a:bodyPr>
          <a:lstStyle/>
          <a:p>
            <a:endParaRPr lang="en-GB" b="1" dirty="0" smtClean="0"/>
          </a:p>
          <a:p>
            <a:endParaRPr lang="en-GB" b="1" dirty="0"/>
          </a:p>
          <a:p>
            <a:r>
              <a:rPr lang="en-US" dirty="0" smtClean="0"/>
              <a:t>A </a:t>
            </a:r>
            <a:r>
              <a:rPr lang="pt-PT" dirty="0" smtClean="0"/>
              <a:t>cidade X quer avaliar a proposta de um projeto de reabilitação de iluminação pública com a substituição de 10,000 luzes de sódio de alta pressão (HPS) com 150W por luzes LED de 60W.</a:t>
            </a:r>
          </a:p>
          <a:p>
            <a:endParaRPr lang="pt-PT" dirty="0" smtClean="0"/>
          </a:p>
          <a:p>
            <a:r>
              <a:rPr lang="pt-PT" dirty="0" smtClean="0"/>
              <a:t>A cidade X quer saber especificamente: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Custo expectável do projeto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Poupanças energéticas anuais (€)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Período de retorno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42900" indent="-342900">
              <a:buFontTx/>
              <a:buChar char="-"/>
            </a:pPr>
            <a:endParaRPr lang="en-GB" b="1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4. Cálculo LCC - Exemplo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158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38535"/>
            <a:ext cx="8229600" cy="3859483"/>
          </a:xfrm>
        </p:spPr>
        <p:txBody>
          <a:bodyPr/>
          <a:lstStyle/>
          <a:p>
            <a:r>
              <a:rPr lang="pt-PT" b="1" dirty="0" smtClean="0"/>
              <a:t>Caraterísticas de instalação</a:t>
            </a:r>
          </a:p>
          <a:p>
            <a:endParaRPr lang="en-GB" b="1" dirty="0"/>
          </a:p>
          <a:p>
            <a:endParaRPr lang="en-GB" b="1" dirty="0" smtClean="0"/>
          </a:p>
          <a:p>
            <a:endParaRPr lang="en-GB" b="1" dirty="0"/>
          </a:p>
          <a:p>
            <a:pPr marL="342900" indent="-342900">
              <a:buFontTx/>
              <a:buChar char="-"/>
            </a:pPr>
            <a:endParaRPr lang="en-GB" b="1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4</a:t>
            </a:r>
            <a:r>
              <a:rPr lang="pt-PT" dirty="0"/>
              <a:t>. </a:t>
            </a:r>
            <a:r>
              <a:rPr lang="pt-PT" dirty="0" smtClean="0"/>
              <a:t>Cálculo LCC - Exemplo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898482"/>
              </p:ext>
            </p:extLst>
          </p:nvPr>
        </p:nvGraphicFramePr>
        <p:xfrm>
          <a:off x="457200" y="1604818"/>
          <a:ext cx="8229600" cy="43484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13200">
                  <a:extLst>
                    <a:ext uri="{9D8B030D-6E8A-4147-A177-3AD203B41FA5}">
                      <a16:colId xmlns:a16="http://schemas.microsoft.com/office/drawing/2014/main" val="158579320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930772606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2757541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HPS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LED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6064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sz="1800" b="0" i="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Número de lâmpadas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10 000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10 000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2501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noProof="0" dirty="0" smtClean="0"/>
                        <a:t>Fluxo luminoso da lâmpada</a:t>
                      </a:r>
                      <a:r>
                        <a:rPr lang="pt-PT" baseline="0" noProof="0" dirty="0" smtClean="0"/>
                        <a:t> </a:t>
                      </a:r>
                      <a:r>
                        <a:rPr lang="pt-PT" noProof="0" dirty="0" smtClean="0"/>
                        <a:t>(lm)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16 500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6 000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8367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Eficácia da Lâmpada</a:t>
                      </a:r>
                      <a:r>
                        <a:rPr lang="pt-PT" baseline="0" noProof="0" dirty="0" smtClean="0"/>
                        <a:t> (lm/W)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100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100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558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Potência da lâmpada (W)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150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60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00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Potência</a:t>
                      </a:r>
                      <a:r>
                        <a:rPr lang="pt-PT" baseline="0" noProof="0" dirty="0" smtClean="0"/>
                        <a:t> da lâmpada + balastro/</a:t>
                      </a:r>
                      <a:r>
                        <a:rPr lang="pt-PT" i="1" baseline="0" noProof="0" dirty="0" smtClean="0"/>
                        <a:t>driver</a:t>
                      </a:r>
                      <a:r>
                        <a:rPr lang="pt-PT" i="1" noProof="0" dirty="0" smtClean="0"/>
                        <a:t> </a:t>
                      </a:r>
                      <a:r>
                        <a:rPr lang="pt-PT" noProof="0" dirty="0" smtClean="0"/>
                        <a:t>(W)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sz="18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163.5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69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48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Fator de eficácia da luminária </a:t>
                      </a:r>
                      <a:r>
                        <a:rPr lang="pt-PT" baseline="0" noProof="0" dirty="0" smtClean="0"/>
                        <a:t>(lm/W)</a:t>
                      </a:r>
                      <a:r>
                        <a:rPr lang="pt-PT" noProof="0" dirty="0" smtClean="0"/>
                        <a:t> 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66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87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3507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Vida útil </a:t>
                      </a:r>
                      <a:r>
                        <a:rPr lang="pt-PT" baseline="0" noProof="0" dirty="0" smtClean="0"/>
                        <a:t>(horas)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20 000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80 000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5959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Horas de funcionamento anual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4 200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4 200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3301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Custo (€)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3,00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200,0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482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noProof="0" dirty="0" smtClean="0"/>
                        <a:t>Custo de instalação (€)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5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PT" noProof="0" dirty="0" smtClean="0"/>
                        <a:t>5 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186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4203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Cálculo do custo inicial (IC)</a:t>
            </a:r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Número de luminárias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pt-PT" dirty="0" smtClean="0"/>
              <a:t>)</a:t>
            </a:r>
            <a:endParaRPr lang="pt-PT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Preço da luminária incluindo lâmpadas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Custo de instalação por luminária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pt-PT" dirty="0" smtClean="0"/>
              <a:t>):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/>
              <a:t>4. </a:t>
            </a:r>
            <a:r>
              <a:rPr lang="pt-PT" dirty="0" smtClean="0"/>
              <a:t>Cálculo LCC - Exemplo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4659016"/>
                  </p:ext>
                </p:extLst>
              </p:nvPr>
            </p:nvGraphicFramePr>
            <p:xfrm>
              <a:off x="821410" y="2488854"/>
              <a:ext cx="7865390" cy="914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673271">
                      <a:extLst>
                        <a:ext uri="{9D8B030D-6E8A-4147-A177-3AD203B41FA5}">
                          <a16:colId xmlns:a16="http://schemas.microsoft.com/office/drawing/2014/main" val="1971811733"/>
                        </a:ext>
                      </a:extLst>
                    </a:gridCol>
                    <a:gridCol w="5192119">
                      <a:extLst>
                        <a:ext uri="{9D8B030D-6E8A-4147-A177-3AD203B41FA5}">
                          <a16:colId xmlns:a16="http://schemas.microsoft.com/office/drawing/2014/main" val="23855651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𝑰𝑪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𝑯𝑷𝑺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GB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algn="l"/>
                          <a:endParaRPr lang="en-GB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algn="l"/>
                          <a:r>
                            <a:rPr lang="pt-PT" b="0" noProof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Instalação existente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𝑰𝑪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𝒏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d>
                                  <m:d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𝑪</m:t>
                                        </m:r>
                                      </m:e>
                                      <m: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𝑳</m:t>
                                        </m:r>
                                      </m:sub>
                                    </m:s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𝑪</m:t>
                                        </m:r>
                                      </m:e>
                                      <m: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𝑰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𝟏𝟎𝟎𝟎𝟎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d>
                                  <m:d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𝟐𝟎𝟎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pt-PT" b="1" i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en-GB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𝟎𝟓𝟎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𝟎𝟎𝟎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€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093855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4659016"/>
                  </p:ext>
                </p:extLst>
              </p:nvPr>
            </p:nvGraphicFramePr>
            <p:xfrm>
              <a:off x="821410" y="2488854"/>
              <a:ext cx="7865390" cy="914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673271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971811733"/>
                        </a:ext>
                      </a:extLst>
                    </a:gridCol>
                    <a:gridCol w="5192119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385565129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28" r="-194521" b="-1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1526" b="-1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70938550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07298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7837"/>
            <a:ext cx="8229600" cy="4638327"/>
          </a:xfrm>
        </p:spPr>
        <p:txBody>
          <a:bodyPr>
            <a:normAutofit/>
          </a:bodyPr>
          <a:lstStyle/>
          <a:p>
            <a:r>
              <a:rPr lang="pt-PT" b="1" dirty="0" smtClean="0"/>
              <a:t>Custo de funcionamento (OC)</a:t>
            </a:r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600" dirty="0" smtClean="0"/>
              <a:t>Número de luminárias (</a:t>
            </a:r>
            <a:r>
              <a:rPr lang="pt-PT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pt-PT" sz="16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600" dirty="0" smtClean="0"/>
              <a:t>Potência por luminária, incluindo lâmpada e balastro/</a:t>
            </a:r>
            <a:r>
              <a:rPr lang="pt-PT" sz="1600" i="1" dirty="0" smtClean="0"/>
              <a:t>driver</a:t>
            </a:r>
            <a:r>
              <a:rPr lang="pt-PT" sz="1600" dirty="0" smtClean="0"/>
              <a:t>, em Watt (</a:t>
            </a:r>
            <a:r>
              <a:rPr lang="pt-PT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pt-PT" sz="16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pt-PT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600" dirty="0" smtClean="0"/>
              <a:t>Custo da eletricidade, €/</a:t>
            </a:r>
            <a:r>
              <a:rPr lang="pt-PT" sz="1600" dirty="0" err="1" smtClean="0"/>
              <a:t>kWh</a:t>
            </a:r>
            <a:r>
              <a:rPr lang="pt-PT" sz="1600" dirty="0" smtClean="0"/>
              <a:t> (</a:t>
            </a:r>
            <a:r>
              <a:rPr lang="pt-PT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PT" sz="16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pt-PT" sz="16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600" dirty="0" smtClean="0"/>
              <a:t>Horas de funcionamento anual </a:t>
            </a:r>
            <a:r>
              <a:rPr lang="en-GB" sz="1600" dirty="0" smtClean="0"/>
              <a:t>(</a:t>
            </a:r>
            <a:r>
              <a:rPr lang="en-GB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GB" sz="1600" dirty="0" smtClean="0"/>
              <a:t>)</a:t>
            </a:r>
            <a:endParaRPr lang="en-US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/>
              <a:t>4. </a:t>
            </a:r>
            <a:r>
              <a:rPr lang="pt-PT" dirty="0" smtClean="0"/>
              <a:t>Cálculo LCC - Exemplo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8590008"/>
                  </p:ext>
                </p:extLst>
              </p:nvPr>
            </p:nvGraphicFramePr>
            <p:xfrm>
              <a:off x="457200" y="2115173"/>
              <a:ext cx="8229600" cy="242481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1971811733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val="23855651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𝑶𝑪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𝑯𝑷𝑺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𝒉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sSub>
                                          <m:sSubPr>
                                            <m:ctrlP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𝑷</m:t>
                                            </m:r>
                                          </m:e>
                                          <m:sub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𝑳</m:t>
                                            </m:r>
                                          </m:sub>
                                        </m:s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sSub>
                                          <m:sSubPr>
                                            <m:ctrlP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𝑪</m:t>
                                            </m:r>
                                          </m:e>
                                          <m:sub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𝑬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num>
                                  <m:den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𝟏𝟎𝟎𝟎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𝟎𝟎𝟎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𝟒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𝟐𝟎𝟎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𝟏𝟔𝟑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𝟓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𝟏𝟓</m:t>
                                    </m:r>
                                  </m:num>
                                  <m:den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𝟎𝟎𝟎</m:t>
                                    </m:r>
                                  </m:den>
                                </m:f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𝟎𝟑𝟎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𝟎𝟓𝟎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€</m:t>
                                </m:r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𝑶𝑪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𝒏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𝒉</m:t>
                                        </m:r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sSub>
                                          <m:sSubPr>
                                            <m:ctrlP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𝑷</m:t>
                                            </m:r>
                                          </m:e>
                                          <m:sub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𝑳</m:t>
                                            </m:r>
                                          </m:sub>
                                        </m:s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×</m:t>
                                        </m:r>
                                        <m:sSub>
                                          <m:sSubPr>
                                            <m:ctrlP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𝑪</m:t>
                                            </m:r>
                                          </m:e>
                                          <m:sub>
                                            <m:r>
                                              <a:rPr lang="en-GB" b="1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𝑬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num>
                                  <m:den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𝟏𝟎𝟎𝟎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algn="l">
                            <a:spcAft>
                              <a:spcPts val="1200"/>
                            </a:spcAft>
                          </a:pPr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algn="l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𝟎𝟎𝟎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𝟒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𝟐𝟎𝟎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𝟔𝟗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𝟏𝟓</m:t>
                                    </m:r>
                                  </m:num>
                                  <m:den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𝟎𝟎𝟎</m:t>
                                    </m:r>
                                  </m:den>
                                </m:f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𝟒𝟑𝟒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𝟕𝟎𝟎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€</m:t>
                                </m:r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093855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8590008"/>
                  </p:ext>
                </p:extLst>
              </p:nvPr>
            </p:nvGraphicFramePr>
            <p:xfrm>
              <a:off x="457200" y="2115173"/>
              <a:ext cx="8229600" cy="242481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1971811733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val="2385565129"/>
                        </a:ext>
                      </a:extLst>
                    </a:gridCol>
                  </a:tblGrid>
                  <a:tr h="242481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6" t="-251" r="-100444" b="-5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296" t="-251" r="-444" b="-50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93855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Box 4"/>
          <p:cNvSpPr txBox="1"/>
          <p:nvPr/>
        </p:nvSpPr>
        <p:spPr>
          <a:xfrm>
            <a:off x="4230380" y="5811864"/>
            <a:ext cx="4826962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pt-PT" dirty="0" smtClean="0"/>
              <a:t>Poupança anual de eletricidade de </a:t>
            </a:r>
            <a:r>
              <a:rPr lang="pt-PT" b="1" dirty="0" smtClean="0">
                <a:solidFill>
                  <a:srgbClr val="002060"/>
                </a:solidFill>
              </a:rPr>
              <a:t>595 </a:t>
            </a:r>
            <a:r>
              <a:rPr lang="en-GB" b="1" dirty="0" smtClean="0">
                <a:solidFill>
                  <a:srgbClr val="002060"/>
                </a:solidFill>
              </a:rPr>
              <a:t>000 €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522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PT" b="1" dirty="0" smtClean="0"/>
              <a:t>Custo de manutenção (MC)</a:t>
            </a:r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Número de luminárias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Vida útil da lâmpada, em horas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Vida útil do projeto, em horas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Custo de substituição da lâmpada, incluindo lâmpada e mão-de-obra(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m1</a:t>
            </a:r>
            <a:r>
              <a:rPr lang="pt-PT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Outros custos de manutenção (</a:t>
            </a:r>
            <a:r>
              <a:rPr lang="pt-P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PT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m2</a:t>
            </a:r>
            <a:r>
              <a:rPr lang="pt-PT" dirty="0" smtClean="0"/>
              <a:t>) – neste exemplo foi considerado zero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 smtClean="0"/>
          </a:p>
          <a:p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/>
              <a:t>4. </a:t>
            </a:r>
            <a:r>
              <a:rPr lang="pt-PT" dirty="0" smtClean="0"/>
              <a:t>Cálculo LCC - Exemplo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5659253"/>
                  </p:ext>
                </p:extLst>
              </p:nvPr>
            </p:nvGraphicFramePr>
            <p:xfrm>
              <a:off x="457200" y="2159344"/>
              <a:ext cx="8229600" cy="131762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43220">
                      <a:extLst>
                        <a:ext uri="{9D8B030D-6E8A-4147-A177-3AD203B41FA5}">
                          <a16:colId xmlns:a16="http://schemas.microsoft.com/office/drawing/2014/main" val="1971811733"/>
                        </a:ext>
                      </a:extLst>
                    </a:gridCol>
                    <a:gridCol w="3386380">
                      <a:extLst>
                        <a:ext uri="{9D8B030D-6E8A-4147-A177-3AD203B41FA5}">
                          <a16:colId xmlns:a16="http://schemas.microsoft.com/office/drawing/2014/main" val="23855651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𝑴𝑪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𝑯𝑷𝑺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𝒏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𝑳</m:t>
                                        </m:r>
                                      </m:e>
                                      <m: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𝑷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𝑳</m:t>
                                        </m:r>
                                      </m:e>
                                      <m:sub>
                                        <m:r>
                                          <a:rPr lang="en-GB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𝑳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algn="l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𝟏𝟎𝟎𝟎𝟎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𝟖𝟎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𝟎𝟎𝟎</m:t>
                                    </m:r>
                                  </m:num>
                                  <m:den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𝟐𝟎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𝟎𝟎𝟎</m:t>
                                    </m:r>
                                  </m:den>
                                </m:f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𝟖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𝟑𝟐𝟎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𝟎𝟎𝟎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€</m:t>
                                </m:r>
                              </m:oMath>
                            </m:oMathPara>
                          </a14:m>
                          <a:endParaRPr lang="en-GB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𝑴𝑪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𝑪</m:t>
                                    </m:r>
                                  </m:e>
                                  <m:sub>
                                    <m:r>
                                      <a:rPr lang="en-GB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𝒎</m:t>
                                    </m:r>
                                    <m:r>
                                      <a:rPr lang="en-GB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093855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5659253"/>
                  </p:ext>
                </p:extLst>
              </p:nvPr>
            </p:nvGraphicFramePr>
            <p:xfrm>
              <a:off x="457200" y="2159344"/>
              <a:ext cx="8229600" cy="131762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43220">
                      <a:extLst>
                        <a:ext uri="{9D8B030D-6E8A-4147-A177-3AD203B41FA5}">
                          <a16:colId xmlns:a16="http://schemas.microsoft.com/office/drawing/2014/main" val="1971811733"/>
                        </a:ext>
                      </a:extLst>
                    </a:gridCol>
                    <a:gridCol w="3386380">
                      <a:extLst>
                        <a:ext uri="{9D8B030D-6E8A-4147-A177-3AD203B41FA5}">
                          <a16:colId xmlns:a16="http://schemas.microsoft.com/office/drawing/2014/main" val="2385565129"/>
                        </a:ext>
                      </a:extLst>
                    </a:gridCol>
                  </a:tblGrid>
                  <a:tr h="131762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52" t="-461" r="-70403" b="-9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43165" t="-461" r="-540" b="-9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938550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38562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Custo do ciclo de vida </a:t>
            </a:r>
            <a:r>
              <a:rPr lang="en-GB" b="1" dirty="0" smtClean="0"/>
              <a:t>(LCC)</a:t>
            </a:r>
          </a:p>
          <a:p>
            <a:endParaRPr lang="en-GB" b="1" dirty="0" smtClean="0"/>
          </a:p>
          <a:p>
            <a:endParaRPr lang="en-GB" b="1" dirty="0"/>
          </a:p>
          <a:p>
            <a:endParaRPr lang="en-GB" b="1" dirty="0" smtClean="0"/>
          </a:p>
          <a:p>
            <a:endParaRPr lang="en-GB" b="1" dirty="0"/>
          </a:p>
          <a:p>
            <a:endParaRPr lang="en-GB" b="1" dirty="0" smtClean="0"/>
          </a:p>
          <a:p>
            <a:endParaRPr lang="en-GB" b="1" dirty="0"/>
          </a:p>
          <a:p>
            <a:endParaRPr lang="en-GB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 smtClean="0"/>
          </a:p>
          <a:p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/>
              <a:t>4. </a:t>
            </a:r>
            <a:r>
              <a:rPr lang="pt-PT" dirty="0" smtClean="0"/>
              <a:t>Cálculo LCC - Exemplo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3353428"/>
                  </p:ext>
                </p:extLst>
              </p:nvPr>
            </p:nvGraphicFramePr>
            <p:xfrm>
              <a:off x="123986" y="3217590"/>
              <a:ext cx="9020014" cy="131686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0007">
                      <a:extLst>
                        <a:ext uri="{9D8B030D-6E8A-4147-A177-3AD203B41FA5}">
                          <a16:colId xmlns:a16="http://schemas.microsoft.com/office/drawing/2014/main" val="1971811733"/>
                        </a:ext>
                      </a:extLst>
                    </a:gridCol>
                    <a:gridCol w="4510007">
                      <a:extLst>
                        <a:ext uri="{9D8B030D-6E8A-4147-A177-3AD203B41FA5}">
                          <a16:colId xmlns:a16="http://schemas.microsoft.com/office/drawing/2014/main" val="23855651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896938" indent="-896938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𝑳𝑪𝑪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𝑯𝑷𝑺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𝑰𝑪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𝑯𝑷𝑺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𝑶𝑪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𝑯𝑷𝑺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type m:val="skw"/>
                                    <m:ctrlPr>
                                      <a:rPr lang="en-GB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GB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GB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h</m:t>
                                    </m:r>
                                  </m:den>
                                </m:f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𝑴𝑪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𝑯𝑷𝑺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𝟎𝟑𝟎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𝟎𝟓𝟎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𝟏𝟗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𝟑𝟐𝟎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𝟎𝟎𝟎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𝟏𝟗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𝟖𝟗𝟎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𝟗𝟓𝟎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€</m:t>
                                </m:r>
                              </m:oMath>
                            </m:oMathPara>
                          </a14:m>
                          <a:endParaRPr lang="en-GB" sz="18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898525" indent="-898525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𝑳𝑪𝑪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𝑰𝑪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𝑶𝑪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type m:val="skw"/>
                                    <m:ctrlPr>
                                      <a:rPr lang="en-GB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GB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GB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h</m:t>
                                    </m:r>
                                  </m:den>
                                </m:f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𝑴𝑪</m:t>
                                    </m:r>
                                  </m:e>
                                  <m:sub>
                                    <m:r>
                                      <a:rPr lang="en-GB" sz="1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𝑳𝒆𝒅</m:t>
                                    </m:r>
                                  </m:sub>
                                </m:sSub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𝟎𝟓𝟎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𝟎𝟎𝟎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𝟒𝟑𝟒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𝟕𝟎𝟎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𝟏𝟗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GB" sz="1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sz="1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𝟏𝟎</m:t>
                                </m:r>
                                <m:r>
                                  <a:rPr lang="en-GB" sz="1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sz="1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𝟑𝟎𝟗</m:t>
                                </m:r>
                                <m:r>
                                  <a:rPr lang="en-GB" sz="1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GB" sz="1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𝟑𝟎𝟎</m:t>
                                </m:r>
                                <m:r>
                                  <a:rPr lang="en-GB" sz="1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€</m:t>
                                </m:r>
                              </m:oMath>
                            </m:oMathPara>
                          </a14:m>
                          <a:endParaRPr lang="en-GB" sz="1800" b="1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en-GB" sz="18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093855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3353428"/>
                  </p:ext>
                </p:extLst>
              </p:nvPr>
            </p:nvGraphicFramePr>
            <p:xfrm>
              <a:off x="123986" y="3217590"/>
              <a:ext cx="9020014" cy="131686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0007">
                      <a:extLst>
                        <a:ext uri="{9D8B030D-6E8A-4147-A177-3AD203B41FA5}">
                          <a16:colId xmlns:a16="http://schemas.microsoft.com/office/drawing/2014/main" val="1971811733"/>
                        </a:ext>
                      </a:extLst>
                    </a:gridCol>
                    <a:gridCol w="4510007">
                      <a:extLst>
                        <a:ext uri="{9D8B030D-6E8A-4147-A177-3AD203B41FA5}">
                          <a16:colId xmlns:a16="http://schemas.microsoft.com/office/drawing/2014/main" val="2385565129"/>
                        </a:ext>
                      </a:extLst>
                    </a:gridCol>
                  </a:tblGrid>
                  <a:tr h="131686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5" t="-461" r="-100405" b="-9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135" t="-461" r="-405" b="-9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938550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81433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 smtClean="0"/>
          </a:p>
          <a:p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4.Cálculo de retorno simples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1"/>
              <p:cNvSpPr txBox="1">
                <a:spLocks/>
              </p:cNvSpPr>
              <p:nvPr/>
            </p:nvSpPr>
            <p:spPr>
              <a:xfrm>
                <a:off x="457200" y="1367881"/>
                <a:ext cx="8229600" cy="48352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/>
                  <a:buNone/>
                  <a:defRPr sz="2000" kern="120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558000" indent="-270000" algn="l" defTabSz="457200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Arial"/>
                  <a:buChar char="•"/>
                  <a:defRPr sz="2000" kern="120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072800" indent="-1944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530000" indent="-2304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800" kern="120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987200" indent="-1944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1600" kern="120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b="1" dirty="0" err="1" smtClean="0"/>
                  <a:t>Retorno</a:t>
                </a:r>
                <a:r>
                  <a:rPr lang="en-GB" b="1" dirty="0" smtClean="0"/>
                  <a:t> </a:t>
                </a:r>
                <a:r>
                  <a:rPr lang="en-GB" b="1" dirty="0" smtClean="0"/>
                  <a:t>simples (payback)</a:t>
                </a:r>
                <a:endParaRPr lang="en-GB" b="1" dirty="0" smtClean="0"/>
              </a:p>
              <a:p>
                <a:pPr>
                  <a:spcBef>
                    <a:spcPts val="0"/>
                  </a:spcBef>
                </a:pPr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PT" b="1" i="1" smtClean="0">
                          <a:latin typeface="Cambria Math"/>
                        </a:rPr>
                        <m:t>𝑷𝒆𝒓</m:t>
                      </m:r>
                      <m:r>
                        <a:rPr lang="pt-PT" b="1" i="1" smtClean="0">
                          <a:latin typeface="Cambria Math"/>
                        </a:rPr>
                        <m:t>í</m:t>
                      </m:r>
                      <m:r>
                        <a:rPr lang="pt-PT" b="1" i="1" smtClean="0">
                          <a:latin typeface="Cambria Math"/>
                        </a:rPr>
                        <m:t>𝒐𝒅𝒐</m:t>
                      </m:r>
                      <m:r>
                        <a:rPr lang="pt-PT" b="1" i="1" smtClean="0">
                          <a:latin typeface="Cambria Math"/>
                        </a:rPr>
                        <m:t> </m:t>
                      </m:r>
                      <m:r>
                        <a:rPr lang="pt-PT" b="1" i="1" smtClean="0">
                          <a:latin typeface="Cambria Math"/>
                        </a:rPr>
                        <m:t>𝒅𝒆</m:t>
                      </m:r>
                      <m:r>
                        <a:rPr lang="pt-PT" b="1" i="1" smtClean="0">
                          <a:latin typeface="Cambria Math"/>
                        </a:rPr>
                        <m:t> </m:t>
                      </m:r>
                      <m:r>
                        <a:rPr lang="pt-PT" b="1" i="1" smtClean="0">
                          <a:latin typeface="Cambria Math"/>
                        </a:rPr>
                        <m:t>𝒓𝒆𝒕𝒐𝒓𝒏𝒐</m:t>
                      </m:r>
                      <m:d>
                        <m:d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b="1" i="1" smtClean="0">
                              <a:latin typeface="Cambria Math"/>
                            </a:rPr>
                            <m:t>𝒂𝒏𝒐𝒔</m:t>
                          </m:r>
                        </m:e>
                      </m:d>
                      <m:r>
                        <a:rPr lang="en-GB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𝐼𝐶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𝑂𝐶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GB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𝑀𝐶</m:t>
                              </m:r>
                            </m:num>
                            <m:den>
                              <m:f>
                                <m:fPr>
                                  <m:type m:val="skw"/>
                                  <m:ctrlPr>
                                    <a:rPr lang="en-GB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GB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  <m:sub>
                                      <m:r>
                                        <a:rPr lang="en-GB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𝑃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GB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h</m:t>
                                  </m:r>
                                </m:den>
                              </m:f>
                            </m:den>
                          </m:f>
                        </m:den>
                      </m:f>
                    </m:oMath>
                  </m:oMathPara>
                </a14:m>
                <a:endParaRPr lang="en-GB" i="1" dirty="0" smtClean="0">
                  <a:latin typeface="Cambria Math" panose="02040503050406030204" pitchFamily="18" charset="0"/>
                </a:endParaRPr>
              </a:p>
              <a:p>
                <a:pPr marL="2776538"/>
                <a:endParaRPr lang="en-GB" b="0" i="0" dirty="0" smtClean="0">
                  <a:latin typeface="Cambria Math" panose="02040503050406030204" pitchFamily="18" charset="0"/>
                </a:endParaRPr>
              </a:p>
              <a:p>
                <a:pPr marL="277653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𝐼𝐶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𝐿𝑒𝑑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𝐼𝐶</m:t>
                              </m:r>
                            </m:e>
                            <m:sub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𝐻𝑃𝑆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𝑂𝐶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𝐻</m:t>
                                      </m:r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𝑃𝑆</m:t>
                                      </m:r>
                                    </m:sub>
                                  </m:s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𝑂𝐶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𝐿𝑒𝑑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f>
                                <m:f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𝑀</m:t>
                                      </m:r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𝐻</m:t>
                                      </m:r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𝑃𝑆</m:t>
                                      </m:r>
                                    </m:sub>
                                  </m:s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𝑀</m:t>
                                      </m:r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𝐿𝑒𝑑</m:t>
                                      </m:r>
                                    </m:sub>
                                  </m:sSub>
                                </m:num>
                                <m:den>
                                  <m:f>
                                    <m:fPr>
                                      <m:type m:val="skw"/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GB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</m:e>
                                        <m:sub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h</m:t>
                                      </m:r>
                                    </m:den>
                                  </m:f>
                                </m:den>
                              </m:f>
                            </m:e>
                            <m:sub/>
                          </m:sSub>
                        </m:den>
                      </m:f>
                    </m:oMath>
                  </m:oMathPara>
                </a14:m>
                <a:endParaRPr lang="en-GB" b="0" i="1" dirty="0" smtClean="0">
                  <a:latin typeface="Cambria Math" panose="02040503050406030204" pitchFamily="18" charset="0"/>
                </a:endParaRPr>
              </a:p>
              <a:p>
                <a:pPr marL="2776538"/>
                <a:endParaRPr lang="en-GB" b="0" i="1" dirty="0" smtClean="0">
                  <a:latin typeface="Cambria Math" panose="02040503050406030204" pitchFamily="18" charset="0"/>
                </a:endParaRPr>
              </a:p>
              <a:p>
                <a:pPr marL="277653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i="1">
                              <a:latin typeface="Cambria Math"/>
                            </a:rPr>
                            <m:t>2 050 000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1 030 050−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434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e>
                              </m:d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f>
                                <m:f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20 000</m:t>
                                  </m:r>
                                </m:num>
                                <m:den>
                                  <m:f>
                                    <m:fPr>
                                      <m:type m:val="skw"/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80000</m:t>
                                      </m:r>
                                    </m:num>
                                    <m:den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4200</m:t>
                                      </m:r>
                                    </m:den>
                                  </m:f>
                                </m:den>
                              </m:f>
                            </m:e>
                            <m:sub/>
                          </m:sSub>
                        </m:den>
                      </m:f>
                    </m:oMath>
                  </m:oMathPara>
                </a14:m>
                <a:endParaRPr lang="en-GB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776538"/>
                <a:endParaRPr lang="pt-PT" b="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77653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=3,3 </m:t>
                      </m:r>
                      <m:r>
                        <a:rPr lang="pt-PT" b="0" i="1" smtClean="0">
                          <a:latin typeface="Cambria Math"/>
                          <a:ea typeface="Cambria Math" panose="02040503050406030204" pitchFamily="18" charset="0"/>
                        </a:rPr>
                        <m:t>𝑎𝑛𝑜𝑠</m:t>
                      </m:r>
                    </m:oMath>
                  </m:oMathPara>
                </a14:m>
                <a:endParaRPr lang="en-GB" dirty="0" smtClean="0"/>
              </a:p>
            </p:txBody>
          </p:sp>
        </mc:Choice>
        <mc:Fallback>
          <p:sp>
            <p:nvSpPr>
              <p:cNvPr id="4" name="Conten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367881"/>
                <a:ext cx="8229600" cy="4835209"/>
              </a:xfrm>
              <a:prstGeom prst="rect">
                <a:avLst/>
              </a:prstGeom>
              <a:blipFill>
                <a:blip r:embed="rId2"/>
                <a:stretch>
                  <a:fillRect l="-667" t="-1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5146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Há ferramentas de cálculo online, com vários graus de complexidade, que podem ajudar a realizar a comparação económica entre as opções tecnológicas.</a:t>
            </a:r>
          </a:p>
          <a:p>
            <a:endParaRPr lang="pt-PT" dirty="0" smtClean="0"/>
          </a:p>
          <a:p>
            <a:r>
              <a:rPr lang="pt-PT" dirty="0" smtClean="0"/>
              <a:t>Exemplos:</a:t>
            </a:r>
          </a:p>
          <a:p>
            <a:endParaRPr lang="en-US" dirty="0" smtClean="0"/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glamox.com/gsx/investment-analysis-calculator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hub.currentbyge.com/current-articles/simple-life-cycle-cost-estimator</a:t>
            </a:r>
            <a:endParaRPr lang="en-US" dirty="0" smtClean="0"/>
          </a:p>
          <a:p>
            <a:endParaRPr lang="en-GB" dirty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energy.gov/eere/ssl/retrofit-financial-analysis-tool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5. Ferramentas </a:t>
            </a:r>
            <a:r>
              <a:rPr lang="en-GB" i="1" dirty="0"/>
              <a:t>o</a:t>
            </a:r>
            <a:r>
              <a:rPr lang="en-GB" i="1" dirty="0" smtClean="0"/>
              <a:t>nline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56821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pt-PT" dirty="0" smtClean="0"/>
              <a:t>Economia da Iluminação</a:t>
            </a:r>
          </a:p>
          <a:p>
            <a:pPr marL="457200" indent="-457200">
              <a:buAutoNum type="arabicPeriod"/>
            </a:pPr>
            <a:r>
              <a:rPr lang="pt-PT" dirty="0" smtClean="0"/>
              <a:t>Custo do ciclo de vida (LCC)</a:t>
            </a:r>
          </a:p>
          <a:p>
            <a:pPr marL="457200" indent="-457200">
              <a:buAutoNum type="arabicPeriod"/>
            </a:pPr>
            <a:r>
              <a:rPr lang="pt-PT" dirty="0" smtClean="0"/>
              <a:t>Retorno</a:t>
            </a:r>
          </a:p>
          <a:p>
            <a:pPr marL="457200" indent="-457200">
              <a:buAutoNum type="arabicPeriod"/>
            </a:pPr>
            <a:r>
              <a:rPr lang="pt-PT" dirty="0" smtClean="0"/>
              <a:t>Cálculo LCC/Retorno – Exemplo</a:t>
            </a:r>
          </a:p>
          <a:p>
            <a:pPr marL="457200" indent="-457200">
              <a:buAutoNum type="arabicPeriod"/>
            </a:pPr>
            <a:r>
              <a:rPr lang="pt-PT" dirty="0" smtClean="0"/>
              <a:t>Ferramentas </a:t>
            </a:r>
            <a:r>
              <a:rPr lang="pt-PT" i="1" dirty="0" smtClean="0"/>
              <a:t>online</a:t>
            </a:r>
          </a:p>
          <a:p>
            <a:pPr marL="457200" indent="-457200">
              <a:buAutoNum type="arabicPeriod"/>
            </a:pPr>
            <a:r>
              <a:rPr lang="pt-PT" dirty="0" smtClean="0"/>
              <a:t>Investimentos energeticamente eficientes</a:t>
            </a:r>
          </a:p>
          <a:p>
            <a:pPr marL="457200" indent="-457200">
              <a:buAutoNum type="arabicPeriod"/>
            </a:pPr>
            <a:r>
              <a:rPr lang="pt-PT" dirty="0" smtClean="0"/>
              <a:t>Vantagens adicionais de eficiência energética</a:t>
            </a:r>
            <a:endParaRPr lang="pt-PT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Sumário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353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Economia da iluminação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Investimentos</a:t>
            </a:r>
            <a:r>
              <a:rPr lang="en-GB" dirty="0" smtClean="0"/>
              <a:t> </a:t>
            </a:r>
            <a:r>
              <a:rPr lang="en-GB" dirty="0" err="1" smtClean="0"/>
              <a:t>energeticamente</a:t>
            </a:r>
            <a:r>
              <a:rPr lang="en-GB" dirty="0" smtClean="0"/>
              <a:t> </a:t>
            </a:r>
            <a:r>
              <a:rPr lang="en-GB" dirty="0" err="1" smtClean="0"/>
              <a:t>eficientes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0200285"/>
              </p:ext>
            </p:extLst>
          </p:nvPr>
        </p:nvGraphicFramePr>
        <p:xfrm>
          <a:off x="590296" y="1473200"/>
          <a:ext cx="7859437" cy="4824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171242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smtClean="0"/>
              <a:t>Opções financeiras: </a:t>
            </a:r>
          </a:p>
          <a:p>
            <a:endParaRPr lang="pt-PT" b="1" dirty="0" smtClean="0"/>
          </a:p>
          <a:p>
            <a:pPr marL="900900" lvl="1" indent="-342900">
              <a:buClrTx/>
            </a:pPr>
            <a:r>
              <a:rPr lang="pt-PT" dirty="0" smtClean="0"/>
              <a:t>Financiamento próprio, </a:t>
            </a:r>
          </a:p>
          <a:p>
            <a:pPr marL="900900" lvl="1" indent="-342900">
              <a:buClrTx/>
            </a:pPr>
            <a:r>
              <a:rPr lang="pt-PT" dirty="0" smtClean="0"/>
              <a:t>Financiamento de terceiros, </a:t>
            </a:r>
          </a:p>
          <a:p>
            <a:pPr marL="900900" lvl="1" indent="-342900">
              <a:buClrTx/>
            </a:pPr>
            <a:r>
              <a:rPr lang="pt-PT" i="1" dirty="0" smtClean="0"/>
              <a:t>leasing</a:t>
            </a:r>
            <a:r>
              <a:rPr lang="pt-PT" dirty="0" smtClean="0"/>
              <a:t>, </a:t>
            </a:r>
          </a:p>
          <a:p>
            <a:pPr marL="900900" lvl="1" indent="-342900">
              <a:buClrTx/>
            </a:pPr>
            <a:r>
              <a:rPr lang="pt-PT" dirty="0" smtClean="0"/>
              <a:t>Financiamento ESCO, </a:t>
            </a:r>
          </a:p>
          <a:p>
            <a:pPr marL="900900" lvl="1" indent="-342900">
              <a:buClrTx/>
            </a:pPr>
            <a:r>
              <a:rPr lang="pt-PT" dirty="0" smtClean="0"/>
              <a:t>abatimentos, </a:t>
            </a:r>
          </a:p>
          <a:p>
            <a:pPr marL="900900" lvl="1" indent="-342900">
              <a:buClrTx/>
            </a:pPr>
            <a:r>
              <a:rPr lang="pt-PT" dirty="0" smtClean="0"/>
              <a:t>incentivos </a:t>
            </a:r>
          </a:p>
          <a:p>
            <a:pPr marL="900900" lvl="1" indent="-342900">
              <a:buClrTx/>
            </a:pPr>
            <a:r>
              <a:rPr lang="pt-PT" dirty="0" smtClean="0"/>
              <a:t>e outros. </a:t>
            </a:r>
            <a:endParaRPr lang="pt-PT" b="1" u="sng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6. Investimentos energeticamente eficientes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724845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7</a:t>
            </a:r>
            <a:r>
              <a:rPr lang="en-GB" dirty="0" smtClean="0"/>
              <a:t>. </a:t>
            </a:r>
            <a:r>
              <a:rPr lang="pt-PT" dirty="0" smtClean="0"/>
              <a:t>Vantagens adicionais de eficiência energética</a:t>
            </a:r>
            <a:endParaRPr lang="pt-PT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5333" y="1301252"/>
            <a:ext cx="6553200" cy="4903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6481694" y="6343134"/>
            <a:ext cx="14879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400" dirty="0" smtClean="0"/>
              <a:t>Fonte-IEA</a:t>
            </a:r>
            <a:r>
              <a:rPr lang="pt-PT" sz="1400" dirty="0"/>
              <a:t>, 2014</a:t>
            </a:r>
          </a:p>
        </p:txBody>
      </p:sp>
    </p:spTree>
    <p:extLst>
      <p:ext uri="{BB962C8B-B14F-4D97-AF65-F5344CB8AC3E}">
        <p14:creationId xmlns:p14="http://schemas.microsoft.com/office/powerpoint/2010/main" val="3487670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982517"/>
            <a:ext cx="8229600" cy="2741883"/>
          </a:xfrm>
        </p:spPr>
        <p:txBody>
          <a:bodyPr>
            <a:normAutofit/>
          </a:bodyPr>
          <a:lstStyle/>
          <a:p>
            <a:r>
              <a:rPr lang="pt-PT" sz="1800" dirty="0" smtClean="0"/>
              <a:t>Para a avaliação económica das diferentes soluções de iluminação, devem ser considerados os métodos de Custo do ciclo de vida (LCC) e o Custo total de propriedade (TCO).</a:t>
            </a:r>
          </a:p>
          <a:p>
            <a:endParaRPr lang="pt-PT" sz="1800" dirty="0" smtClean="0"/>
          </a:p>
          <a:p>
            <a:r>
              <a:rPr lang="pt-PT" sz="1800" dirty="0" smtClean="0"/>
              <a:t>Os custos totais dos sistemas de iluminação incluem: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Custo inicial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Custo de funcionamento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Custo de manutenção</a:t>
            </a:r>
            <a:r>
              <a:rPr lang="en-US" b="1" dirty="0" smtClean="0"/>
              <a:t>.</a:t>
            </a:r>
            <a:endParaRPr lang="en-US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1800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1. Economia da Iluminação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539964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2091603"/>
            <a:ext cx="7029451" cy="4146024"/>
          </a:xfrm>
          <a:prstGeom prst="rect">
            <a:avLst/>
          </a:prstGeom>
        </p:spPr>
      </p:pic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t-PT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1600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pt-PT" dirty="0" smtClean="0"/>
              <a:t>1. Economia da Iluminação</a:t>
            </a:r>
            <a:endParaRPr lang="de-DE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57199" y="1368355"/>
            <a:ext cx="8279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Custo ciclo de vida (LCC) / Custo total de propriedade (TCO) para dois tipos de lâmpadas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292699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pt-PT" b="1" dirty="0" smtClean="0"/>
                  <a:t>Custo inicial (IC): </a:t>
                </a:r>
                <a:r>
                  <a:rPr lang="pt-PT" dirty="0" smtClean="0"/>
                  <a:t>Por exemplo, custos com o </a:t>
                </a:r>
                <a:r>
                  <a:rPr lang="pt-PT" dirty="0" smtClean="0"/>
                  <a:t>projeto </a:t>
                </a:r>
                <a:r>
                  <a:rPr lang="pt-PT" dirty="0" smtClean="0"/>
                  <a:t>da iluminação, equipamento de iluminação, cablagem e dispositivos de controlo e a mão-de-obra para a instalação do sistema.</a:t>
                </a:r>
              </a:p>
              <a:p>
                <a:endParaRPr lang="pt-PT" dirty="0" smtClean="0"/>
              </a:p>
              <a:p>
                <a:r>
                  <a:rPr lang="pt-PT" b="1" dirty="0" smtClean="0"/>
                  <a:t>Custo de funcionamento (OC): </a:t>
                </a:r>
                <a:r>
                  <a:rPr lang="pt-PT" dirty="0" smtClean="0"/>
                  <a:t>Energia</a:t>
                </a:r>
                <a:endParaRPr lang="pt-PT" b="1" dirty="0" smtClean="0"/>
              </a:p>
              <a:p>
                <a:endParaRPr lang="pt-PT" b="1" dirty="0" smtClean="0"/>
              </a:p>
              <a:p>
                <a:r>
                  <a:rPr lang="pt-PT" b="1" dirty="0" smtClean="0"/>
                  <a:t>Custos de manutenção (MC): </a:t>
                </a:r>
                <a:r>
                  <a:rPr lang="pt-PT" dirty="0" smtClean="0"/>
                  <a:t>Por exemplo: substituição das lâmpadas fundidas, limpeza, substituição de </a:t>
                </a:r>
                <a:r>
                  <a:rPr lang="pt-PT" dirty="0" smtClean="0"/>
                  <a:t>outros </a:t>
                </a:r>
                <a:r>
                  <a:rPr lang="pt-PT" dirty="0" smtClean="0"/>
                  <a:t>componentes (refletores, lentes, persiana, balastros, etc)</a:t>
                </a:r>
              </a:p>
              <a:p>
                <a:endParaRPr lang="en-US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𝑳𝑪𝑪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𝑰𝑪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𝑶𝑪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𝑴𝑪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41" t="-6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2. </a:t>
            </a:r>
            <a:r>
              <a:rPr lang="en-GB" dirty="0" err="1" smtClean="0"/>
              <a:t>Custo</a:t>
            </a:r>
            <a:r>
              <a:rPr lang="en-GB" dirty="0" smtClean="0"/>
              <a:t> do </a:t>
            </a:r>
            <a:r>
              <a:rPr lang="en-GB" dirty="0" err="1" smtClean="0"/>
              <a:t>ciclo</a:t>
            </a:r>
            <a:r>
              <a:rPr lang="en-GB" dirty="0" smtClean="0"/>
              <a:t> de </a:t>
            </a:r>
            <a:r>
              <a:rPr lang="en-GB" dirty="0" err="1" smtClean="0"/>
              <a:t>vida</a:t>
            </a:r>
            <a:r>
              <a:rPr lang="en-GB" dirty="0" smtClean="0"/>
              <a:t> (LCC</a:t>
            </a:r>
            <a:r>
              <a:rPr lang="en-GB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106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pt-PT" b="1" dirty="0" smtClean="0"/>
                  <a:t>Investimento / Custo inicial (IC)</a:t>
                </a:r>
              </a:p>
              <a:p>
                <a:endParaRPr lang="pt-PT" b="1" dirty="0" smtClean="0"/>
              </a:p>
              <a:p>
                <a:r>
                  <a:rPr lang="pt-PT" dirty="0" smtClean="0"/>
                  <a:t>Dados a reunir (para cada opção tecnológica) :</a:t>
                </a:r>
              </a:p>
              <a:p>
                <a:endParaRPr lang="pt-PT" b="1" dirty="0" smtClean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Número de luminárias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Preço das luminárias incluindo a fonte de luz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pt-PT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Custo de instalação por luminária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pt-PT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GB" b="1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GB" b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b="1" i="1" smtClean="0">
                          <a:latin typeface="Cambria Math"/>
                        </a:rPr>
                        <m:t>𝑪𝒖𝒔𝒕𝒐</m:t>
                      </m:r>
                      <m:r>
                        <a:rPr lang="pt-PT" b="1" i="1" smtClean="0">
                          <a:latin typeface="Cambria Math"/>
                        </a:rPr>
                        <m:t> </m:t>
                      </m:r>
                      <m:r>
                        <a:rPr lang="pt-PT" b="1" i="1" smtClean="0">
                          <a:latin typeface="Cambria Math"/>
                        </a:rPr>
                        <m:t>𝒊𝒏𝒊𝒄𝒊𝒂𝒍</m:t>
                      </m:r>
                      <m:r>
                        <a:rPr lang="pt-PT" b="1" i="1" smtClean="0">
                          <a:latin typeface="Cambria Math"/>
                        </a:rPr>
                        <m:t> </m:t>
                      </m:r>
                      <m:d>
                        <m:d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€</m:t>
                          </m:r>
                        </m:e>
                      </m:d>
                      <m:r>
                        <a:rPr lang="en-GB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1" i="1" smtClean="0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GB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n-GB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𝑪</m:t>
                              </m:r>
                            </m:e>
                            <m:sub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𝑳</m:t>
                              </m:r>
                            </m:sub>
                          </m:sSub>
                          <m:r>
                            <a:rPr lang="en-GB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𝑪</m:t>
                              </m:r>
                            </m:e>
                            <m:sub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𝑰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526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2. </a:t>
            </a:r>
            <a:r>
              <a:rPr lang="en-GB" dirty="0" err="1" smtClean="0"/>
              <a:t>Custo</a:t>
            </a:r>
            <a:r>
              <a:rPr lang="en-GB" dirty="0" smtClean="0"/>
              <a:t> do </a:t>
            </a:r>
            <a:r>
              <a:rPr lang="en-GB" dirty="0" err="1" smtClean="0"/>
              <a:t>ciclo</a:t>
            </a:r>
            <a:r>
              <a:rPr lang="en-GB" dirty="0" smtClean="0"/>
              <a:t> de </a:t>
            </a:r>
            <a:r>
              <a:rPr lang="en-GB" dirty="0" err="1" smtClean="0"/>
              <a:t>vida</a:t>
            </a:r>
            <a:r>
              <a:rPr lang="en-GB" dirty="0" smtClean="0"/>
              <a:t> (LCC</a:t>
            </a:r>
            <a:r>
              <a:rPr lang="en-GB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932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pt-PT" b="1" dirty="0" smtClean="0"/>
                  <a:t>Custo de funcionamento (OC)</a:t>
                </a:r>
              </a:p>
              <a:p>
                <a:endParaRPr lang="pt-PT" b="1" dirty="0" smtClean="0"/>
              </a:p>
              <a:p>
                <a:r>
                  <a:rPr lang="pt-PT" dirty="0" smtClean="0"/>
                  <a:t>Dados a reunir (para cada opção tecnológica):</a:t>
                </a:r>
              </a:p>
              <a:p>
                <a:endParaRPr lang="pt-PT" b="1" dirty="0" smtClean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Número de luminárias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Potência por luminária incluindo lâmpada e balastro/</a:t>
                </a:r>
                <a:r>
                  <a:rPr lang="pt-PT" i="1" dirty="0" smtClean="0"/>
                  <a:t>driver</a:t>
                </a:r>
                <a:r>
                  <a:rPr lang="pt-PT" dirty="0" smtClean="0"/>
                  <a:t>, em Watt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pt-PT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Custo da eletricidade, €/</a:t>
                </a:r>
                <a:r>
                  <a:rPr lang="pt-PT" dirty="0" err="1" smtClean="0"/>
                  <a:t>kWh</a:t>
                </a:r>
                <a:r>
                  <a:rPr lang="pt-PT" dirty="0" smtClean="0"/>
                  <a:t>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pt-PT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Horas de funcionamento anual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GB" b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b="1" i="1" smtClean="0">
                          <a:latin typeface="Cambria Math"/>
                        </a:rPr>
                        <m:t>𝑪𝒖𝒔𝒕𝒐</m:t>
                      </m:r>
                      <m:r>
                        <a:rPr lang="pt-PT" b="1" i="1" smtClean="0">
                          <a:latin typeface="Cambria Math"/>
                        </a:rPr>
                        <m:t> </m:t>
                      </m:r>
                      <m:r>
                        <a:rPr lang="pt-PT" b="1" i="1" smtClean="0">
                          <a:latin typeface="Cambria Math"/>
                        </a:rPr>
                        <m:t>𝒅𝒆</m:t>
                      </m:r>
                      <m:r>
                        <a:rPr lang="pt-PT" b="1" i="1" smtClean="0">
                          <a:latin typeface="Cambria Math"/>
                        </a:rPr>
                        <m:t> </m:t>
                      </m:r>
                      <m:r>
                        <a:rPr lang="pt-PT" b="1" i="1" smtClean="0">
                          <a:latin typeface="Cambria Math"/>
                        </a:rPr>
                        <m:t>𝒇𝒖𝒏𝒄𝒊𝒐𝒏𝒂𝒎𝒆𝒏𝒕𝒐</m:t>
                      </m:r>
                      <m:r>
                        <a:rPr lang="pt-PT" b="1" i="1" smtClean="0">
                          <a:latin typeface="Cambria Math"/>
                        </a:rPr>
                        <m:t> </m:t>
                      </m:r>
                      <m:d>
                        <m:d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€</m:t>
                          </m:r>
                        </m:e>
                      </m:d>
                      <m:r>
                        <a:rPr lang="en-GB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GB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GB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𝒉</m:t>
                          </m:r>
                          <m:r>
                            <a:rPr lang="en-GB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𝑷</m:t>
                              </m:r>
                            </m:e>
                            <m:sub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𝑳</m:t>
                              </m:r>
                            </m:sub>
                          </m:sSub>
                          <m:r>
                            <a:rPr lang="en-GB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𝑪</m:t>
                              </m:r>
                            </m:e>
                            <m:sub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𝑬</m:t>
                              </m:r>
                            </m:sub>
                          </m:sSub>
                        </m:num>
                        <m:den>
                          <m:r>
                            <a:rPr lang="en-GB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en-GB" b="1" dirty="0" smtClean="0">
                  <a:ea typeface="Cambria Math" panose="02040503050406030204" pitchFamily="18" charset="0"/>
                </a:endParaRPr>
              </a:p>
              <a:p>
                <a:endParaRPr lang="en-US" b="1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741" t="-526" r="-44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2. </a:t>
            </a:r>
            <a:r>
              <a:rPr lang="en-GB" dirty="0" err="1" smtClean="0"/>
              <a:t>Custo</a:t>
            </a:r>
            <a:r>
              <a:rPr lang="en-GB" dirty="0" smtClean="0"/>
              <a:t> do </a:t>
            </a:r>
            <a:r>
              <a:rPr lang="en-GB" dirty="0" err="1" smtClean="0"/>
              <a:t>ciclo</a:t>
            </a:r>
            <a:r>
              <a:rPr lang="en-GB" dirty="0" smtClean="0"/>
              <a:t> de </a:t>
            </a:r>
            <a:r>
              <a:rPr lang="en-GB" dirty="0" err="1" smtClean="0"/>
              <a:t>vida</a:t>
            </a:r>
            <a:r>
              <a:rPr lang="en-GB" dirty="0" smtClean="0"/>
              <a:t> (LCC</a:t>
            </a:r>
            <a:r>
              <a:rPr lang="en-GB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131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457199" y="1491450"/>
                <a:ext cx="8517467" cy="4634714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pt-PT" b="1" dirty="0" smtClean="0"/>
                  <a:t>Custo de manute</a:t>
                </a:r>
                <a:r>
                  <a:rPr lang="pt-PT" b="1" dirty="0"/>
                  <a:t>n</a:t>
                </a:r>
                <a:r>
                  <a:rPr lang="pt-PT" b="1" dirty="0" smtClean="0"/>
                  <a:t>ção (MC)</a:t>
                </a:r>
              </a:p>
              <a:p>
                <a:endParaRPr lang="pt-PT" b="1" dirty="0" smtClean="0"/>
              </a:p>
              <a:p>
                <a:r>
                  <a:rPr lang="pt-PT" dirty="0" smtClean="0"/>
                  <a:t>Dados a reunir (para cada opção tecnológica):</a:t>
                </a:r>
                <a:endParaRPr lang="pt-PT" dirty="0"/>
              </a:p>
              <a:p>
                <a:endParaRPr lang="pt-PT" b="1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Número de luminárias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Vida útil da lâmpada, em horas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pt-PT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Vida útil do projeto, em horas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pt-PT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Custos com a substituição da lâmpada, incluindo lâmpadas e mão-de-obra 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pt-PT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m1</a:t>
                </a:r>
                <a:r>
                  <a:rPr lang="pt-PT" dirty="0" smtClean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dirty="0" smtClean="0"/>
                  <a:t>Outros custos de manutenção </a:t>
                </a:r>
                <a:r>
                  <a:rPr lang="pt-PT" dirty="0"/>
                  <a:t>(</a:t>
                </a:r>
                <a:r>
                  <a:rPr lang="pt-PT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pt-PT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m2</a:t>
                </a:r>
                <a:r>
                  <a:rPr lang="pt-PT" dirty="0" smtClean="0"/>
                  <a:t>)</a:t>
                </a:r>
                <a:endParaRPr lang="pt-PT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b="1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b="1" dirty="0" smtClean="0"/>
              </a:p>
              <a:p>
                <a:r>
                  <a:rPr lang="pt-PT" b="1" dirty="0" smtClean="0"/>
                  <a:t>  </a:t>
                </a:r>
                <a14:m>
                  <m:oMath xmlns:m="http://schemas.openxmlformats.org/officeDocument/2006/math">
                    <m:r>
                      <a:rPr lang="pt-PT" b="1" i="1" smtClean="0">
                        <a:latin typeface="Cambria Math" panose="02040503050406030204" pitchFamily="18" charset="0"/>
                      </a:rPr>
                      <m:t>𝒊𝒇</m:t>
                    </m:r>
                    <m:r>
                      <a:rPr lang="pt-PT" b="1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pt-PT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</m:e>
                      <m:sub>
                        <m:r>
                          <a:rPr lang="pt-PT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</m:sub>
                    </m:sSub>
                    <m:r>
                      <a:rPr lang="pt-PT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𝑳</m:t>
                        </m:r>
                      </m:e>
                      <m:sub>
                        <m: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𝑷</m:t>
                        </m:r>
                      </m:sub>
                    </m:sSub>
                    <m:r>
                      <a:rPr lang="pt-PT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pt-PT" b="1" i="1" smtClean="0">
                        <a:latin typeface="Cambria Math"/>
                      </a:rPr>
                      <m:t>,  </m:t>
                    </m:r>
                    <m:r>
                      <a:rPr lang="pt-PT" b="1" i="1" smtClean="0">
                        <a:latin typeface="Cambria Math"/>
                      </a:rPr>
                      <m:t>𝑪𝒖𝒔𝒕𝒐</m:t>
                    </m:r>
                    <m:r>
                      <a:rPr lang="pt-PT" b="1" i="1" smtClean="0">
                        <a:latin typeface="Cambria Math"/>
                      </a:rPr>
                      <m:t> </m:t>
                    </m:r>
                    <m:r>
                      <a:rPr lang="pt-PT" b="1" i="1" smtClean="0">
                        <a:latin typeface="Cambria Math"/>
                      </a:rPr>
                      <m:t>𝒅𝒆</m:t>
                    </m:r>
                    <m:r>
                      <a:rPr lang="pt-PT" b="1" i="1" smtClean="0">
                        <a:latin typeface="Cambria Math"/>
                      </a:rPr>
                      <m:t> </m:t>
                    </m:r>
                    <m:r>
                      <a:rPr lang="pt-PT" b="1" i="1" smtClean="0">
                        <a:latin typeface="Cambria Math"/>
                      </a:rPr>
                      <m:t>𝒎𝒂𝒏𝒖𝒕𝒆𝒏</m:t>
                    </m:r>
                    <m:r>
                      <a:rPr lang="pt-PT" b="1" i="1" smtClean="0">
                        <a:latin typeface="Cambria Math"/>
                      </a:rPr>
                      <m:t>çã</m:t>
                    </m:r>
                    <m:r>
                      <a:rPr lang="pt-PT" b="1" i="1" smtClean="0">
                        <a:latin typeface="Cambria Math"/>
                      </a:rPr>
                      <m:t>𝒐</m:t>
                    </m:r>
                    <m:d>
                      <m:dPr>
                        <m:ctrlPr>
                          <a:rPr lang="pt-PT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b="1" i="1" smtClean="0">
                            <a:latin typeface="Cambria Math" panose="02040503050406030204" pitchFamily="18" charset="0"/>
                          </a:rPr>
                          <m:t>€</m:t>
                        </m:r>
                      </m:e>
                    </m:d>
                    <m:r>
                      <a:rPr lang="pt-PT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b="1" i="1" smtClean="0">
                        <a:latin typeface="Cambria Math" panose="02040503050406030204" pitchFamily="18" charset="0"/>
                      </a:rPr>
                      <m:t>𝒏</m:t>
                    </m:r>
                    <m:r>
                      <a:rPr lang="pt-PT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pt-PT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PT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𝑳</m:t>
                            </m:r>
                          </m:e>
                          <m:sub>
                            <m:r>
                              <a:rPr lang="pt-PT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pt-PT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PT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𝑳</m:t>
                            </m:r>
                          </m:e>
                          <m:sub>
                            <m:r>
                              <a:rPr lang="pt-PT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𝑳</m:t>
                            </m:r>
                          </m:sub>
                        </m:sSub>
                      </m:den>
                    </m:f>
                    <m:r>
                      <a:rPr lang="pt-PT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𝒎</m:t>
                        </m:r>
                        <m: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pt-PT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𝒎</m:t>
                        </m:r>
                        <m:r>
                          <a:rPr lang="pt-PT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pt-PT" b="1" i="1" dirty="0" smtClean="0">
                  <a:latin typeface="Cambria Math"/>
                  <a:ea typeface="Cambria Math" panose="02040503050406030204" pitchFamily="18" charset="0"/>
                </a:endParaRPr>
              </a:p>
              <a:p>
                <a:r>
                  <a:rPr lang="pt-PT" b="1" dirty="0" smtClean="0"/>
                  <a:t>  </a:t>
                </a:r>
                <a14:m>
                  <m:oMath xmlns:m="http://schemas.openxmlformats.org/officeDocument/2006/math">
                    <m:r>
                      <a:rPr lang="pt-PT" b="1" i="0">
                        <a:latin typeface="Cambria Math" panose="02040503050406030204" pitchFamily="18" charset="0"/>
                      </a:rPr>
                      <m:t>𝐢𝐟</m:t>
                    </m:r>
                    <m:r>
                      <a:rPr lang="pt-PT" b="1" i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pt-PT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 i="0">
                            <a:latin typeface="Cambria Math" panose="02040503050406030204" pitchFamily="18" charset="0"/>
                          </a:rPr>
                          <m:t>𝐋</m:t>
                        </m:r>
                      </m:e>
                      <m:sub>
                        <m:r>
                          <a:rPr lang="pt-PT" b="1" i="0">
                            <a:latin typeface="Cambria Math" panose="02040503050406030204" pitchFamily="18" charset="0"/>
                          </a:rPr>
                          <m:t>𝐋</m:t>
                        </m:r>
                      </m:sub>
                    </m:sSub>
                    <m:r>
                      <a:rPr lang="pt-PT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𝐋</m:t>
                        </m:r>
                      </m:e>
                      <m:sub>
                        <m:r>
                          <a:rPr lang="pt-PT" b="1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𝐏</m:t>
                        </m:r>
                      </m:sub>
                    </m:sSub>
                    <m:r>
                      <a:rPr lang="pt-PT" b="1" i="0">
                        <a:latin typeface="Cambria Math" panose="02040503050406030204" pitchFamily="18" charset="0"/>
                      </a:rPr>
                      <m:t> </m:t>
                    </m:r>
                    <m:r>
                      <a:rPr lang="pt-PT" b="1" i="0" smtClean="0">
                        <a:latin typeface="Cambria Math"/>
                      </a:rPr>
                      <m:t>,     </m:t>
                    </m:r>
                    <m:r>
                      <a:rPr lang="pt-PT" b="1" i="1" smtClean="0">
                        <a:latin typeface="Cambria Math"/>
                      </a:rPr>
                      <m:t>𝑪𝒖𝒔𝒕𝒐</m:t>
                    </m:r>
                    <m:r>
                      <a:rPr lang="pt-PT" b="1" i="1" smtClean="0">
                        <a:latin typeface="Cambria Math"/>
                      </a:rPr>
                      <m:t> </m:t>
                    </m:r>
                    <m:r>
                      <a:rPr lang="pt-PT" b="1" i="1" smtClean="0">
                        <a:latin typeface="Cambria Math"/>
                      </a:rPr>
                      <m:t>𝒅𝒆</m:t>
                    </m:r>
                    <m:r>
                      <a:rPr lang="pt-PT" b="1" i="1" smtClean="0">
                        <a:latin typeface="Cambria Math"/>
                      </a:rPr>
                      <m:t> </m:t>
                    </m:r>
                    <m:r>
                      <a:rPr lang="pt-PT" b="1" i="1" smtClean="0">
                        <a:latin typeface="Cambria Math"/>
                      </a:rPr>
                      <m:t>𝒎𝒂𝒏𝒖𝒕𝒆𝒏</m:t>
                    </m:r>
                    <m:r>
                      <a:rPr lang="pt-PT" b="1" i="1" smtClean="0">
                        <a:latin typeface="Cambria Math"/>
                      </a:rPr>
                      <m:t>çã</m:t>
                    </m:r>
                    <m:r>
                      <a:rPr lang="pt-PT" b="1" i="1" smtClean="0">
                        <a:latin typeface="Cambria Math"/>
                      </a:rPr>
                      <m:t>𝒐</m:t>
                    </m:r>
                    <m:r>
                      <a:rPr lang="pt-PT" b="1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pt-PT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b="1" i="1">
                            <a:latin typeface="Cambria Math" panose="02040503050406030204" pitchFamily="18" charset="0"/>
                          </a:rPr>
                          <m:t>€</m:t>
                        </m:r>
                      </m:e>
                    </m:d>
                    <m:r>
                      <a:rPr lang="pt-PT" b="1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𝒎</m:t>
                        </m:r>
                        <m:r>
                          <a:rPr lang="pt-PT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pt-PT" sz="1900" dirty="0" smtClean="0"/>
              </a:p>
              <a:p>
                <a:pPr algn="ctr"/>
                <a:r>
                  <a:rPr lang="pt-PT" sz="1900" dirty="0" smtClean="0"/>
                  <a:t> (sem substituições)</a:t>
                </a:r>
              </a:p>
              <a:p>
                <a:endParaRPr lang="en-US" b="1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199" y="1491450"/>
                <a:ext cx="8517467" cy="4634714"/>
              </a:xfrm>
              <a:blipFill rotWithShape="1">
                <a:blip r:embed="rId2"/>
                <a:stretch>
                  <a:fillRect l="-644" t="-197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2. Custo do ciclo de vida</a:t>
            </a:r>
            <a:r>
              <a:rPr lang="en-GB" dirty="0" smtClean="0"/>
              <a:t> </a:t>
            </a:r>
            <a:r>
              <a:rPr lang="en-GB" dirty="0"/>
              <a:t>(LCC)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169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3200" b="1" baseline="-25000" dirty="0" smtClean="0"/>
          </a:p>
          <a:p>
            <a:r>
              <a:rPr lang="en-GB" sz="3200" b="1" baseline="-25000" dirty="0" err="1" smtClean="0"/>
              <a:t>Retorno</a:t>
            </a:r>
            <a:r>
              <a:rPr lang="en-GB" sz="3200" b="1" baseline="-25000" dirty="0" smtClean="0"/>
              <a:t> simples =  </a:t>
            </a:r>
            <a:r>
              <a:rPr lang="en-GB" b="1" u="sng" dirty="0" err="1" smtClean="0"/>
              <a:t>Diferença</a:t>
            </a:r>
            <a:r>
              <a:rPr lang="en-GB" b="1" u="sng" dirty="0" smtClean="0"/>
              <a:t> no </a:t>
            </a:r>
            <a:r>
              <a:rPr lang="en-GB" b="1" u="sng" dirty="0" err="1" smtClean="0"/>
              <a:t>custo</a:t>
            </a:r>
            <a:r>
              <a:rPr lang="en-GB" b="1" u="sng" dirty="0" smtClean="0"/>
              <a:t> de </a:t>
            </a:r>
            <a:r>
              <a:rPr lang="en-GB" b="1" u="sng" dirty="0" err="1" smtClean="0"/>
              <a:t>investimento</a:t>
            </a:r>
            <a:r>
              <a:rPr lang="en-GB" b="1" u="sng" dirty="0" smtClean="0"/>
              <a:t>  ( IC )</a:t>
            </a:r>
            <a:r>
              <a:rPr lang="en-GB" b="1" dirty="0" smtClean="0"/>
              <a:t> </a:t>
            </a:r>
          </a:p>
          <a:p>
            <a:r>
              <a:rPr lang="en-GB" b="1" dirty="0"/>
              <a:t> </a:t>
            </a:r>
            <a:r>
              <a:rPr lang="en-GB" b="1" dirty="0" smtClean="0"/>
              <a:t>                                  </a:t>
            </a:r>
            <a:r>
              <a:rPr lang="en-GB" b="1" dirty="0" err="1" smtClean="0"/>
              <a:t>Diferença</a:t>
            </a:r>
            <a:r>
              <a:rPr lang="en-GB" b="1" dirty="0" smtClean="0"/>
              <a:t> </a:t>
            </a:r>
            <a:r>
              <a:rPr lang="en-GB" b="1" dirty="0" err="1" smtClean="0"/>
              <a:t>em</a:t>
            </a:r>
            <a:r>
              <a:rPr lang="en-GB" b="1" dirty="0" smtClean="0"/>
              <a:t> </a:t>
            </a:r>
            <a:r>
              <a:rPr lang="en-GB" b="1" dirty="0" err="1" smtClean="0"/>
              <a:t>poupanças</a:t>
            </a:r>
            <a:r>
              <a:rPr lang="en-GB" b="1" dirty="0" smtClean="0"/>
              <a:t> </a:t>
            </a:r>
            <a:r>
              <a:rPr lang="en-GB" b="1" dirty="0" err="1" smtClean="0"/>
              <a:t>anuais</a:t>
            </a:r>
            <a:r>
              <a:rPr lang="en-GB" b="1" dirty="0" smtClean="0"/>
              <a:t> ( OC+MC )</a:t>
            </a:r>
          </a:p>
          <a:p>
            <a:endParaRPr lang="en-GB" b="1" dirty="0" smtClean="0"/>
          </a:p>
          <a:p>
            <a:endParaRPr lang="en-US" dirty="0" smtClean="0"/>
          </a:p>
          <a:p>
            <a:r>
              <a:rPr lang="pt-PT" dirty="0" smtClean="0"/>
              <a:t>O período de retorno simples não tem em conta o valor temporal do dinheiro, o que é uma desvantagem séria uma vez que pode levar a decisões erradas em projetos com períodos de retorno longos (&gt;5 anos), e/ou taxas de desconto elevadas.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Economia da iluminação</a:t>
            </a:r>
            <a:br>
              <a:rPr lang="pt-PT" dirty="0" smtClean="0"/>
            </a:br>
            <a:r>
              <a:rPr lang="pt-PT" dirty="0" smtClean="0"/>
              <a:t>3. Retorno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798815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Präsenation 160225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7E91"/>
        </a:solidFill>
        <a:ln w="952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1300</Words>
  <Application>Microsoft Office PowerPoint</Application>
  <PresentationFormat>On-screen Show (4:3)</PresentationFormat>
  <Paragraphs>272</Paragraphs>
  <Slides>22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Calibri</vt:lpstr>
      <vt:lpstr>Arial</vt:lpstr>
      <vt:lpstr>Cambria Math</vt:lpstr>
      <vt:lpstr>Times New Roman</vt:lpstr>
      <vt:lpstr>Master_Präsenation 160225</vt:lpstr>
      <vt:lpstr>PowerPoint Presentation</vt:lpstr>
      <vt:lpstr>Sumário</vt:lpstr>
      <vt:lpstr>1. Economia da Iluminação</vt:lpstr>
      <vt:lpstr>1. Economia da Iluminação</vt:lpstr>
      <vt:lpstr>Economia da Iluminação 2. Custo do ciclo de vida (LCC)</vt:lpstr>
      <vt:lpstr>Economia da Iluminação 2. Custo do ciclo de vida (LCC)</vt:lpstr>
      <vt:lpstr>Economia da Iluminação 2. Custo do ciclo de vida (LCC)</vt:lpstr>
      <vt:lpstr>Economia da Iluminação 2. Custo do ciclo de vida (LCC)</vt:lpstr>
      <vt:lpstr>Economia da iluminação 3. Retorno</vt:lpstr>
      <vt:lpstr>Economia da iluminação 3. Retorno</vt:lpstr>
      <vt:lpstr>Economia da iluminação 3. Retorno</vt:lpstr>
      <vt:lpstr>Economia da iluminação 4. Cálculo LCC - Exemplo</vt:lpstr>
      <vt:lpstr>Economia da iluminação 4. Cálculo LCC - Exemplo</vt:lpstr>
      <vt:lpstr>Economia da iluminação 4. Cálculo LCC - Exemplo</vt:lpstr>
      <vt:lpstr>Economia da Iluminação 4. Cálculo LCC - Exemplo</vt:lpstr>
      <vt:lpstr>Economia da iluminação 4. Cálculo LCC - Exemplo</vt:lpstr>
      <vt:lpstr>Economia da iluminação 4. Cálculo LCC - Exemplo</vt:lpstr>
      <vt:lpstr>Economia da iluminação 4.Cálculo de retorno simples </vt:lpstr>
      <vt:lpstr>Economia da iluminação 5. Ferramentas online</vt:lpstr>
      <vt:lpstr>Economia da iluminação Investimentos energeticamente eficientes</vt:lpstr>
      <vt:lpstr>Economia da Iluminação 6. Investimentos energeticamente eficientes</vt:lpstr>
      <vt:lpstr>7. Vantagens adicionais de eficiência energética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2017-08-02T14:52:55Z</dcterms:created>
  <dcterms:modified xsi:type="dcterms:W3CDTF">2017-11-27T22:07:53Z</dcterms:modified>
</cp:coreProperties>
</file>