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7"/>
  </p:notesMasterIdLst>
  <p:sldIdLst>
    <p:sldId id="374" r:id="rId2"/>
    <p:sldId id="382" r:id="rId3"/>
    <p:sldId id="340" r:id="rId4"/>
    <p:sldId id="377" r:id="rId5"/>
    <p:sldId id="362" r:id="rId6"/>
    <p:sldId id="328" r:id="rId7"/>
    <p:sldId id="329" r:id="rId8"/>
    <p:sldId id="360" r:id="rId9"/>
    <p:sldId id="330" r:id="rId10"/>
    <p:sldId id="381" r:id="rId11"/>
    <p:sldId id="367" r:id="rId12"/>
    <p:sldId id="366" r:id="rId13"/>
    <p:sldId id="378" r:id="rId14"/>
    <p:sldId id="344" r:id="rId15"/>
    <p:sldId id="364" r:id="rId16"/>
    <p:sldId id="365" r:id="rId17"/>
    <p:sldId id="345" r:id="rId18"/>
    <p:sldId id="379" r:id="rId19"/>
    <p:sldId id="380" r:id="rId20"/>
    <p:sldId id="368" r:id="rId21"/>
    <p:sldId id="369" r:id="rId22"/>
    <p:sldId id="370" r:id="rId23"/>
    <p:sldId id="371" r:id="rId24"/>
    <p:sldId id="372" r:id="rId25"/>
    <p:sldId id="373" r:id="rId26"/>
  </p:sldIdLst>
  <p:sldSz cx="9144000" cy="6858000" type="screen4x3"/>
  <p:notesSz cx="6858000" cy="9144000"/>
  <p:embeddedFontLst>
    <p:embeddedFont>
      <p:font typeface="Calibri" panose="020F0502020204030204" pitchFamily="34" charset="0"/>
      <p:regular r:id="rId28"/>
      <p:bold r:id="rId29"/>
      <p:italic r:id="rId30"/>
      <p:boldItalic r:id="rId31"/>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go Silva" initials="HS"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0510"/>
    <a:srgbClr val="FDEA29"/>
    <a:srgbClr val="187E9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unkle Formatvorlage 2 - Akzent 5/Akz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Designformatvorlage 2 - Akz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Designformatvorlage 2 - Akz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66" autoAdjust="0"/>
    <p:restoredTop sz="84080" autoAdjust="0"/>
  </p:normalViewPr>
  <p:slideViewPr>
    <p:cSldViewPr snapToGrid="0" snapToObjects="1">
      <p:cViewPr varScale="1">
        <p:scale>
          <a:sx n="58" d="100"/>
          <a:sy n="58" d="100"/>
        </p:scale>
        <p:origin x="1806" y="66"/>
      </p:cViewPr>
      <p:guideLst>
        <p:guide orient="horz" pos="2160"/>
        <p:guide pos="2880"/>
      </p:guideLst>
    </p:cSldViewPr>
  </p:slideViewPr>
  <p:outlineViewPr>
    <p:cViewPr>
      <p:scale>
        <a:sx n="33" d="100"/>
        <a:sy n="33" d="100"/>
      </p:scale>
      <p:origin x="0" y="-1572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Folha1!$B$1</c:f>
              <c:strCache>
                <c:ptCount val="1"/>
                <c:pt idx="0">
                  <c:v>Coluna1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A380-43F9-A790-8BFB6B224F1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8-A380-43F9-A790-8BFB6B224F1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7-A380-43F9-A790-8BFB6B224F1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6-A380-43F9-A790-8BFB6B224F1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5-A380-43F9-A790-8BFB6B224F1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4-A380-43F9-A790-8BFB6B224F1A}"/>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3-A380-43F9-A790-8BFB6B224F1A}"/>
              </c:ext>
            </c:extLst>
          </c:dPt>
          <c:dLbls>
            <c:delete val="1"/>
          </c:dLbls>
          <c:cat>
            <c:strRef>
              <c:f>Folha1!$A$2:$A$8</c:f>
              <c:strCache>
                <c:ptCount val="6"/>
                <c:pt idx="0">
                  <c:v>1° Trim.</c:v>
                </c:pt>
                <c:pt idx="2">
                  <c:v>3° Trim.</c:v>
                </c:pt>
                <c:pt idx="4">
                  <c:v>4° Trim.</c:v>
                </c:pt>
                <c:pt idx="5">
                  <c:v>2° Trim.</c:v>
                </c:pt>
              </c:strCache>
            </c:strRef>
          </c:cat>
          <c:val>
            <c:numRef>
              <c:f>Folha1!$B$2:$B$8</c:f>
              <c:numCache>
                <c:formatCode>0%</c:formatCode>
                <c:ptCount val="7"/>
                <c:pt idx="0">
                  <c:v>0.36</c:v>
                </c:pt>
                <c:pt idx="1">
                  <c:v>0.32</c:v>
                </c:pt>
                <c:pt idx="2">
                  <c:v>0.04</c:v>
                </c:pt>
                <c:pt idx="3">
                  <c:v>0.05</c:v>
                </c:pt>
                <c:pt idx="4">
                  <c:v>0.04</c:v>
                </c:pt>
                <c:pt idx="5">
                  <c:v>0.09</c:v>
                </c:pt>
                <c:pt idx="6">
                  <c:v>0.1</c:v>
                </c:pt>
              </c:numCache>
            </c:numRef>
          </c:val>
          <c:extLst>
            <c:ext xmlns:c16="http://schemas.microsoft.com/office/drawing/2014/chart" uri="{C3380CC4-5D6E-409C-BE32-E72D297353CC}">
              <c16:uniqueId val="{00000000-A380-43F9-A790-8BFB6B224F1A}"/>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4.png"/></Relationships>
</file>

<file path=ppt/drawings/drawing1.xml><?xml version="1.0" encoding="utf-8"?>
<c:userShapes xmlns:c="http://schemas.openxmlformats.org/drawingml/2006/chart">
  <cdr:relSizeAnchor xmlns:cdr="http://schemas.openxmlformats.org/drawingml/2006/chartDrawing">
    <cdr:from>
      <cdr:x>0.15368</cdr:x>
      <cdr:y>0.02424</cdr:y>
    </cdr:from>
    <cdr:to>
      <cdr:x>0.34808</cdr:x>
      <cdr:y>0.02424</cdr:y>
    </cdr:to>
    <cdr:cxnSp macro="">
      <cdr:nvCxnSpPr>
        <cdr:cNvPr id="11" name="Conexão reta 10">
          <a:extLst xmlns:a="http://schemas.openxmlformats.org/drawingml/2006/main">
            <a:ext uri="{FF2B5EF4-FFF2-40B4-BE49-F238E27FC236}">
              <a16:creationId xmlns:a16="http://schemas.microsoft.com/office/drawing/2014/main" id="{1091C049-EDF4-4D65-A998-E02899433946}"/>
            </a:ext>
          </a:extLst>
        </cdr:cNvPr>
        <cdr:cNvCxnSpPr/>
      </cdr:nvCxnSpPr>
      <cdr:spPr>
        <a:xfrm xmlns:a="http://schemas.openxmlformats.org/drawingml/2006/main">
          <a:off x="1264722" y="112359"/>
          <a:ext cx="1599834" cy="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0.34808</cdr:x>
      <cdr:y>0.02424</cdr:y>
    </cdr:from>
    <cdr:to>
      <cdr:x>0.3714</cdr:x>
      <cdr:y>0.08756</cdr:y>
    </cdr:to>
    <cdr:cxnSp macro="">
      <cdr:nvCxnSpPr>
        <cdr:cNvPr id="12" name="Conexão reta 11">
          <a:extLst xmlns:a="http://schemas.openxmlformats.org/drawingml/2006/main">
            <a:ext uri="{FF2B5EF4-FFF2-40B4-BE49-F238E27FC236}">
              <a16:creationId xmlns:a16="http://schemas.microsoft.com/office/drawing/2014/main" id="{9742A19D-0FB2-4691-BF26-759DC7C948FC}"/>
            </a:ext>
          </a:extLst>
        </cdr:cNvPr>
        <cdr:cNvCxnSpPr/>
      </cdr:nvCxnSpPr>
      <cdr:spPr>
        <a:xfrm xmlns:a="http://schemas.openxmlformats.org/drawingml/2006/main">
          <a:off x="1448812" y="106078"/>
          <a:ext cx="97063" cy="277105"/>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0.15512</cdr:x>
      <cdr:y>0.13889</cdr:y>
    </cdr:from>
    <cdr:to>
      <cdr:x>0.27606</cdr:x>
      <cdr:y>0.13889</cdr:y>
    </cdr:to>
    <cdr:cxnSp macro="">
      <cdr:nvCxnSpPr>
        <cdr:cNvPr id="16" name="Conexão reta 15">
          <a:extLst xmlns:a="http://schemas.openxmlformats.org/drawingml/2006/main">
            <a:ext uri="{FF2B5EF4-FFF2-40B4-BE49-F238E27FC236}">
              <a16:creationId xmlns:a16="http://schemas.microsoft.com/office/drawing/2014/main" id="{D4A7D5D7-FE1F-4F5B-9CEA-B1E3B94E8CEE}"/>
            </a:ext>
          </a:extLst>
        </cdr:cNvPr>
        <cdr:cNvCxnSpPr/>
      </cdr:nvCxnSpPr>
      <cdr:spPr>
        <a:xfrm xmlns:a="http://schemas.openxmlformats.org/drawingml/2006/main">
          <a:off x="1276597" y="643835"/>
          <a:ext cx="995290" cy="1"/>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0.27606</cdr:x>
      <cdr:y>0.13889</cdr:y>
    </cdr:from>
    <cdr:to>
      <cdr:x>0.29938</cdr:x>
      <cdr:y>0.20221</cdr:y>
    </cdr:to>
    <cdr:cxnSp macro="">
      <cdr:nvCxnSpPr>
        <cdr:cNvPr id="17" name="Conexão reta 16">
          <a:extLst xmlns:a="http://schemas.openxmlformats.org/drawingml/2006/main">
            <a:ext uri="{FF2B5EF4-FFF2-40B4-BE49-F238E27FC236}">
              <a16:creationId xmlns:a16="http://schemas.microsoft.com/office/drawing/2014/main" id="{E18E0F03-1541-47E9-9229-B1A2F006B4C0}"/>
            </a:ext>
          </a:extLst>
        </cdr:cNvPr>
        <cdr:cNvCxnSpPr/>
      </cdr:nvCxnSpPr>
      <cdr:spPr>
        <a:xfrm xmlns:a="http://schemas.openxmlformats.org/drawingml/2006/main">
          <a:off x="1149058" y="607847"/>
          <a:ext cx="97063" cy="277104"/>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0.16089</cdr:x>
      <cdr:y>0.31526</cdr:y>
    </cdr:from>
    <cdr:to>
      <cdr:x>0.22257</cdr:x>
      <cdr:y>0.31526</cdr:y>
    </cdr:to>
    <cdr:cxnSp macro="">
      <cdr:nvCxnSpPr>
        <cdr:cNvPr id="18" name="Conexão reta 17">
          <a:extLst xmlns:a="http://schemas.openxmlformats.org/drawingml/2006/main">
            <a:ext uri="{FF2B5EF4-FFF2-40B4-BE49-F238E27FC236}">
              <a16:creationId xmlns:a16="http://schemas.microsoft.com/office/drawing/2014/main" id="{D4A7D5D7-FE1F-4F5B-9CEA-B1E3B94E8CEE}"/>
            </a:ext>
          </a:extLst>
        </cdr:cNvPr>
        <cdr:cNvCxnSpPr/>
      </cdr:nvCxnSpPr>
      <cdr:spPr>
        <a:xfrm xmlns:a="http://schemas.openxmlformats.org/drawingml/2006/main">
          <a:off x="1324099" y="1461381"/>
          <a:ext cx="507522" cy="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0.22257</cdr:x>
      <cdr:y>0.31526</cdr:y>
    </cdr:from>
    <cdr:to>
      <cdr:x>0.24588</cdr:x>
      <cdr:y>0.37858</cdr:y>
    </cdr:to>
    <cdr:cxnSp macro="">
      <cdr:nvCxnSpPr>
        <cdr:cNvPr id="19" name="Conexão reta 18">
          <a:extLst xmlns:a="http://schemas.openxmlformats.org/drawingml/2006/main">
            <a:ext uri="{FF2B5EF4-FFF2-40B4-BE49-F238E27FC236}">
              <a16:creationId xmlns:a16="http://schemas.microsoft.com/office/drawing/2014/main" id="{E18E0F03-1541-47E9-9229-B1A2F006B4C0}"/>
            </a:ext>
          </a:extLst>
        </cdr:cNvPr>
        <cdr:cNvCxnSpPr/>
      </cdr:nvCxnSpPr>
      <cdr:spPr>
        <a:xfrm xmlns:a="http://schemas.openxmlformats.org/drawingml/2006/main">
          <a:off x="1831622" y="1461381"/>
          <a:ext cx="191911" cy="293511"/>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0.16089</cdr:x>
      <cdr:y>0.51579</cdr:y>
    </cdr:from>
    <cdr:to>
      <cdr:x>0.23451</cdr:x>
      <cdr:y>0.51579</cdr:y>
    </cdr:to>
    <cdr:cxnSp macro="">
      <cdr:nvCxnSpPr>
        <cdr:cNvPr id="25" name="Conexão reta 24">
          <a:extLst xmlns:a="http://schemas.openxmlformats.org/drawingml/2006/main">
            <a:ext uri="{FF2B5EF4-FFF2-40B4-BE49-F238E27FC236}">
              <a16:creationId xmlns:a16="http://schemas.microsoft.com/office/drawing/2014/main" id="{D8D1CB23-1521-4DF1-B921-5F017F535B0B}"/>
            </a:ext>
          </a:extLst>
        </cdr:cNvPr>
        <cdr:cNvCxnSpPr/>
      </cdr:nvCxnSpPr>
      <cdr:spPr>
        <a:xfrm xmlns:a="http://schemas.openxmlformats.org/drawingml/2006/main">
          <a:off x="1324099" y="2390955"/>
          <a:ext cx="605823" cy="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0.15801</cdr:x>
      <cdr:y>0.65413</cdr:y>
    </cdr:from>
    <cdr:to>
      <cdr:x>0.24894</cdr:x>
      <cdr:y>0.65413</cdr:y>
    </cdr:to>
    <cdr:cxnSp macro="">
      <cdr:nvCxnSpPr>
        <cdr:cNvPr id="26" name="Conexão reta 25">
          <a:extLst xmlns:a="http://schemas.openxmlformats.org/drawingml/2006/main">
            <a:ext uri="{FF2B5EF4-FFF2-40B4-BE49-F238E27FC236}">
              <a16:creationId xmlns:a16="http://schemas.microsoft.com/office/drawing/2014/main" id="{D8D1CB23-1521-4DF1-B921-5F017F535B0B}"/>
            </a:ext>
          </a:extLst>
        </cdr:cNvPr>
        <cdr:cNvCxnSpPr/>
      </cdr:nvCxnSpPr>
      <cdr:spPr>
        <a:xfrm xmlns:a="http://schemas.openxmlformats.org/drawingml/2006/main">
          <a:off x="1300348" y="3032223"/>
          <a:ext cx="748327" cy="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0.16941</cdr:x>
      <cdr:y>0.87993</cdr:y>
    </cdr:from>
    <cdr:to>
      <cdr:x>0.34568</cdr:x>
      <cdr:y>0.87993</cdr:y>
    </cdr:to>
    <cdr:cxnSp macro="">
      <cdr:nvCxnSpPr>
        <cdr:cNvPr id="32" name="Conexão reta 31">
          <a:extLst xmlns:a="http://schemas.openxmlformats.org/drawingml/2006/main">
            <a:ext uri="{FF2B5EF4-FFF2-40B4-BE49-F238E27FC236}">
              <a16:creationId xmlns:a16="http://schemas.microsoft.com/office/drawing/2014/main" id="{8D2A821D-2D0E-4F04-8516-7A4DB7471362}"/>
            </a:ext>
          </a:extLst>
        </cdr:cNvPr>
        <cdr:cNvCxnSpPr/>
      </cdr:nvCxnSpPr>
      <cdr:spPr>
        <a:xfrm xmlns:a="http://schemas.openxmlformats.org/drawingml/2006/main">
          <a:off x="1394178" y="4078937"/>
          <a:ext cx="1450657" cy="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cdr:x>
      <cdr:y>0.09905</cdr:y>
    </cdr:from>
    <cdr:to>
      <cdr:x>0.16392</cdr:x>
      <cdr:y>0.24555</cdr:y>
    </cdr:to>
    <cdr:sp macro="" textlink="">
      <cdr:nvSpPr>
        <cdr:cNvPr id="41" name="CaixaDeTexto 15">
          <a:extLst xmlns:a="http://schemas.openxmlformats.org/drawingml/2006/main">
            <a:ext uri="{FF2B5EF4-FFF2-40B4-BE49-F238E27FC236}">
              <a16:creationId xmlns:a16="http://schemas.microsoft.com/office/drawing/2014/main" id="{4E8C9412-FDFE-4934-AB03-9A9427F3941C}"/>
            </a:ext>
          </a:extLst>
        </cdr:cNvPr>
        <cdr:cNvSpPr txBox="1"/>
      </cdr:nvSpPr>
      <cdr:spPr>
        <a:xfrm xmlns:a="http://schemas.openxmlformats.org/drawingml/2006/main">
          <a:off x="0" y="395374"/>
          <a:ext cx="1250992" cy="58477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pPr algn="ctr"/>
          <a:r>
            <a:rPr lang="pt-PT" dirty="0"/>
            <a:t>10% </a:t>
          </a:r>
          <a:r>
            <a:rPr lang="pt-PT" sz="1400" dirty="0"/>
            <a:t>Lazer e desporto</a:t>
          </a:r>
        </a:p>
      </cdr:txBody>
    </cdr:sp>
  </cdr:relSizeAnchor>
  <cdr:relSizeAnchor xmlns:cdr="http://schemas.openxmlformats.org/drawingml/2006/chartDrawing">
    <cdr:from>
      <cdr:x>0</cdr:x>
      <cdr:y>0.26831</cdr:y>
    </cdr:from>
    <cdr:to>
      <cdr:x>0.16392</cdr:x>
      <cdr:y>0.36084</cdr:y>
    </cdr:to>
    <cdr:sp macro="" textlink="">
      <cdr:nvSpPr>
        <cdr:cNvPr id="42" name="CaixaDeTexto 15">
          <a:extLst xmlns:a="http://schemas.openxmlformats.org/drawingml/2006/main">
            <a:ext uri="{FF2B5EF4-FFF2-40B4-BE49-F238E27FC236}">
              <a16:creationId xmlns:a16="http://schemas.microsoft.com/office/drawing/2014/main" id="{86A22F00-C45A-48EB-8317-4B3D3B42B13B}"/>
            </a:ext>
          </a:extLst>
        </cdr:cNvPr>
        <cdr:cNvSpPr txBox="1"/>
      </cdr:nvSpPr>
      <cdr:spPr>
        <a:xfrm xmlns:a="http://schemas.openxmlformats.org/drawingml/2006/main">
          <a:off x="0" y="1071003"/>
          <a:ext cx="125099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pt-PT" sz="1800" dirty="0"/>
            <a:t>4% </a:t>
          </a:r>
          <a:r>
            <a:rPr lang="pt-PT" sz="1400" dirty="0"/>
            <a:t>Comer</a:t>
          </a:r>
        </a:p>
      </cdr:txBody>
    </cdr:sp>
  </cdr:relSizeAnchor>
  <cdr:relSizeAnchor xmlns:cdr="http://schemas.openxmlformats.org/drawingml/2006/chartDrawing">
    <cdr:from>
      <cdr:x>0</cdr:x>
      <cdr:y>0.44787</cdr:y>
    </cdr:from>
    <cdr:to>
      <cdr:x>0.16392</cdr:x>
      <cdr:y>0.59437</cdr:y>
    </cdr:to>
    <cdr:sp macro="" textlink="">
      <cdr:nvSpPr>
        <cdr:cNvPr id="43" name="CaixaDeTexto 15">
          <a:extLst xmlns:a="http://schemas.openxmlformats.org/drawingml/2006/main">
            <a:ext uri="{FF2B5EF4-FFF2-40B4-BE49-F238E27FC236}">
              <a16:creationId xmlns:a16="http://schemas.microsoft.com/office/drawing/2014/main" id="{13E44EC2-0116-4C0E-BFCF-71F886F28FE4}"/>
            </a:ext>
          </a:extLst>
        </cdr:cNvPr>
        <cdr:cNvSpPr txBox="1"/>
      </cdr:nvSpPr>
      <cdr:spPr>
        <a:xfrm xmlns:a="http://schemas.openxmlformats.org/drawingml/2006/main">
          <a:off x="0" y="1787747"/>
          <a:ext cx="1250992" cy="58477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pt-PT" sz="1800" dirty="0"/>
            <a:t>5% </a:t>
          </a:r>
          <a:r>
            <a:rPr lang="pt-PT" sz="1400" dirty="0"/>
            <a:t>Cuidar dos outros</a:t>
          </a:r>
        </a:p>
      </cdr:txBody>
    </cdr:sp>
  </cdr:relSizeAnchor>
  <cdr:relSizeAnchor xmlns:cdr="http://schemas.openxmlformats.org/drawingml/2006/chartDrawing">
    <cdr:from>
      <cdr:x>0</cdr:x>
      <cdr:y>0.60682</cdr:y>
    </cdr:from>
    <cdr:to>
      <cdr:x>0.16392</cdr:x>
      <cdr:y>0.80729</cdr:y>
    </cdr:to>
    <cdr:sp macro="" textlink="">
      <cdr:nvSpPr>
        <cdr:cNvPr id="44" name="CaixaDeTexto 15">
          <a:extLst xmlns:a="http://schemas.openxmlformats.org/drawingml/2006/main">
            <a:ext uri="{FF2B5EF4-FFF2-40B4-BE49-F238E27FC236}">
              <a16:creationId xmlns:a16="http://schemas.microsoft.com/office/drawing/2014/main" id="{13E44EC2-0116-4C0E-BFCF-71F886F28FE4}"/>
            </a:ext>
          </a:extLst>
        </cdr:cNvPr>
        <cdr:cNvSpPr txBox="1"/>
      </cdr:nvSpPr>
      <cdr:spPr>
        <a:xfrm xmlns:a="http://schemas.openxmlformats.org/drawingml/2006/main">
          <a:off x="0" y="2422222"/>
          <a:ext cx="1250992" cy="80021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pt-PT" sz="1800" dirty="0"/>
            <a:t>4% </a:t>
          </a:r>
          <a:r>
            <a:rPr lang="pt-PT" sz="1400" dirty="0" err="1"/>
            <a:t>Actividades</a:t>
          </a:r>
          <a:r>
            <a:rPr lang="pt-PT" sz="1400" dirty="0"/>
            <a:t> domésticas</a:t>
          </a:r>
        </a:p>
      </cdr:txBody>
    </cdr:sp>
  </cdr:relSizeAnchor>
  <cdr:relSizeAnchor xmlns:cdr="http://schemas.openxmlformats.org/drawingml/2006/chartDrawing">
    <cdr:from>
      <cdr:x>0.03361</cdr:x>
      <cdr:y>0.81625</cdr:y>
    </cdr:from>
    <cdr:to>
      <cdr:x>0.19753</cdr:x>
      <cdr:y>0.90878</cdr:y>
    </cdr:to>
    <cdr:sp macro="" textlink="">
      <cdr:nvSpPr>
        <cdr:cNvPr id="45" name="CaixaDeTexto 15">
          <a:extLst xmlns:a="http://schemas.openxmlformats.org/drawingml/2006/main">
            <a:ext uri="{FF2B5EF4-FFF2-40B4-BE49-F238E27FC236}">
              <a16:creationId xmlns:a16="http://schemas.microsoft.com/office/drawing/2014/main" id="{13E44EC2-0116-4C0E-BFCF-71F886F28FE4}"/>
            </a:ext>
          </a:extLst>
        </cdr:cNvPr>
        <cdr:cNvSpPr txBox="1"/>
      </cdr:nvSpPr>
      <cdr:spPr>
        <a:xfrm xmlns:a="http://schemas.openxmlformats.org/drawingml/2006/main">
          <a:off x="256502" y="3258196"/>
          <a:ext cx="125099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pt-PT" sz="1800" dirty="0"/>
            <a:t>32% </a:t>
          </a:r>
          <a:r>
            <a:rPr lang="pt-PT" sz="1400" dirty="0"/>
            <a:t>Dormir</a:t>
          </a:r>
        </a:p>
      </cdr:txBody>
    </cdr:sp>
  </cdr:relSizeAnchor>
  <cdr:relSizeAnchor xmlns:cdr="http://schemas.openxmlformats.org/drawingml/2006/chartDrawing">
    <cdr:from>
      <cdr:x>0.76612</cdr:x>
      <cdr:y>0.5333</cdr:y>
    </cdr:from>
    <cdr:to>
      <cdr:x>0.83745</cdr:x>
      <cdr:y>1</cdr:y>
    </cdr:to>
    <cdr:pic>
      <cdr:nvPicPr>
        <cdr:cNvPr id="46" name="chart">
          <a:extLst xmlns:a="http://schemas.openxmlformats.org/drawingml/2006/main">
            <a:ext uri="{FF2B5EF4-FFF2-40B4-BE49-F238E27FC236}">
              <a16:creationId xmlns:a16="http://schemas.microsoft.com/office/drawing/2014/main" id="{105B43FF-CF85-4C1E-B2EA-48CA439D02A9}"/>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grayscl/>
        </a:blip>
        <a:stretch xmlns:a="http://schemas.openxmlformats.org/drawingml/2006/main">
          <a:fillRect/>
        </a:stretch>
      </cdr:blipFill>
      <cdr:spPr>
        <a:xfrm xmlns:a="http://schemas.openxmlformats.org/drawingml/2006/main">
          <a:off x="6304844" y="2472093"/>
          <a:ext cx="587022" cy="2163407"/>
        </a:xfrm>
        <a:prstGeom xmlns:a="http://schemas.openxmlformats.org/drawingml/2006/main" prst="rect">
          <a:avLst/>
        </a:prstGeom>
      </cdr:spPr>
    </cdr:pic>
  </cdr:relSizeAnchor>
  <cdr:relSizeAnchor xmlns:cdr="http://schemas.openxmlformats.org/drawingml/2006/chartDrawing">
    <cdr:from>
      <cdr:x>0.83196</cdr:x>
      <cdr:y>0.64012</cdr:y>
    </cdr:from>
    <cdr:to>
      <cdr:x>1</cdr:x>
      <cdr:y>0.75578</cdr:y>
    </cdr:to>
    <cdr:sp macro="" textlink="">
      <cdr:nvSpPr>
        <cdr:cNvPr id="47" name="CaixaDeTexto 17">
          <a:extLst xmlns:a="http://schemas.openxmlformats.org/drawingml/2006/main">
            <a:ext uri="{FF2B5EF4-FFF2-40B4-BE49-F238E27FC236}">
              <a16:creationId xmlns:a16="http://schemas.microsoft.com/office/drawing/2014/main" id="{EE661377-B435-401F-ADCB-6B209CC7EE61}"/>
            </a:ext>
          </a:extLst>
        </cdr:cNvPr>
        <cdr:cNvSpPr txBox="1"/>
      </cdr:nvSpPr>
      <cdr:spPr>
        <a:xfrm xmlns:a="http://schemas.openxmlformats.org/drawingml/2006/main">
          <a:off x="6349288" y="2555144"/>
          <a:ext cx="1282435" cy="46166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pt-PT" sz="1200" dirty="0"/>
            <a:t>Dia com nuvens </a:t>
          </a:r>
          <a:br>
            <a:rPr lang="pt-PT" sz="1200" dirty="0"/>
          </a:br>
          <a:r>
            <a:rPr lang="pt-PT" sz="1200" dirty="0"/>
            <a:t>10 000 lux </a:t>
          </a:r>
        </a:p>
      </cdr:txBody>
    </cdr:sp>
  </cdr:relSizeAnchor>
  <cdr:relSizeAnchor xmlns:cdr="http://schemas.openxmlformats.org/drawingml/2006/chartDrawing">
    <cdr:from>
      <cdr:x>0.83249</cdr:x>
      <cdr:y>0.73899</cdr:y>
    </cdr:from>
    <cdr:to>
      <cdr:x>1</cdr:x>
      <cdr:y>0.90091</cdr:y>
    </cdr:to>
    <cdr:sp macro="" textlink="">
      <cdr:nvSpPr>
        <cdr:cNvPr id="48" name="CaixaDeTexto 17">
          <a:extLst xmlns:a="http://schemas.openxmlformats.org/drawingml/2006/main">
            <a:ext uri="{FF2B5EF4-FFF2-40B4-BE49-F238E27FC236}">
              <a16:creationId xmlns:a16="http://schemas.microsoft.com/office/drawing/2014/main" id="{EE661377-B435-401F-ADCB-6B209CC7EE61}"/>
            </a:ext>
          </a:extLst>
        </cdr:cNvPr>
        <cdr:cNvSpPr txBox="1"/>
      </cdr:nvSpPr>
      <cdr:spPr>
        <a:xfrm xmlns:a="http://schemas.openxmlformats.org/drawingml/2006/main">
          <a:off x="6353364" y="2949799"/>
          <a:ext cx="1278359" cy="64633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pt-PT" sz="1200" dirty="0"/>
            <a:t>Dentro de edifícios</a:t>
          </a:r>
          <a:br>
            <a:rPr lang="pt-PT" sz="1200" dirty="0"/>
          </a:br>
          <a:r>
            <a:rPr lang="pt-PT" sz="1200" dirty="0"/>
            <a:t>500 lux </a:t>
          </a:r>
        </a:p>
      </cdr:txBody>
    </cdr:sp>
  </cdr:relSizeAnchor>
  <cdr:relSizeAnchor xmlns:cdr="http://schemas.openxmlformats.org/drawingml/2006/chartDrawing">
    <cdr:from>
      <cdr:x>0.83196</cdr:x>
      <cdr:y>0.8828</cdr:y>
    </cdr:from>
    <cdr:to>
      <cdr:x>1</cdr:x>
      <cdr:y>0.99846</cdr:y>
    </cdr:to>
    <cdr:sp macro="" textlink="">
      <cdr:nvSpPr>
        <cdr:cNvPr id="49" name="CaixaDeTexto 17">
          <a:extLst xmlns:a="http://schemas.openxmlformats.org/drawingml/2006/main">
            <a:ext uri="{FF2B5EF4-FFF2-40B4-BE49-F238E27FC236}">
              <a16:creationId xmlns:a16="http://schemas.microsoft.com/office/drawing/2014/main" id="{EE661377-B435-401F-ADCB-6B209CC7EE61}"/>
            </a:ext>
          </a:extLst>
        </cdr:cNvPr>
        <cdr:cNvSpPr txBox="1"/>
      </cdr:nvSpPr>
      <cdr:spPr>
        <a:xfrm xmlns:a="http://schemas.openxmlformats.org/drawingml/2006/main">
          <a:off x="6349288" y="3523841"/>
          <a:ext cx="1282435" cy="46166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r>
            <a:rPr lang="pt-PT" sz="1200" dirty="0"/>
            <a:t>Escola</a:t>
          </a:r>
          <a:br>
            <a:rPr lang="pt-PT" sz="1200" dirty="0"/>
          </a:br>
          <a:r>
            <a:rPr lang="pt-PT" sz="1200" dirty="0"/>
            <a:t>300 lux </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7AEF5-6E75-441F-A05B-709AA6AE4DA1}" type="datetimeFigureOut">
              <a:rPr lang="de-DE" smtClean="0"/>
              <a:t>28.11.2017</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CAD7BD-4AAB-4403-961C-FC6CB7614E21}" type="slidenum">
              <a:rPr lang="de-DE" smtClean="0"/>
              <a:t>‹#›</a:t>
            </a:fld>
            <a:endParaRPr lang="de-DE"/>
          </a:p>
        </p:txBody>
      </p:sp>
    </p:spTree>
    <p:extLst>
      <p:ext uri="{BB962C8B-B14F-4D97-AF65-F5344CB8AC3E}">
        <p14:creationId xmlns:p14="http://schemas.microsoft.com/office/powerpoint/2010/main" val="748576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D3CAD7BD-4AAB-4403-961C-FC6CB7614E21}" type="slidenum">
              <a:rPr lang="de-DE" smtClean="0"/>
              <a:t>1</a:t>
            </a:fld>
            <a:endParaRPr lang="de-DE"/>
          </a:p>
        </p:txBody>
      </p:sp>
    </p:spTree>
    <p:extLst>
      <p:ext uri="{BB962C8B-B14F-4D97-AF65-F5344CB8AC3E}">
        <p14:creationId xmlns:p14="http://schemas.microsoft.com/office/powerpoint/2010/main" val="850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13</a:t>
            </a:fld>
            <a:endParaRPr lang="de-DE"/>
          </a:p>
        </p:txBody>
      </p:sp>
    </p:spTree>
    <p:extLst>
      <p:ext uri="{BB962C8B-B14F-4D97-AF65-F5344CB8AC3E}">
        <p14:creationId xmlns:p14="http://schemas.microsoft.com/office/powerpoint/2010/main" val="3837761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14</a:t>
            </a:fld>
            <a:endParaRPr lang="de-DE"/>
          </a:p>
        </p:txBody>
      </p:sp>
    </p:spTree>
    <p:extLst>
      <p:ext uri="{BB962C8B-B14F-4D97-AF65-F5344CB8AC3E}">
        <p14:creationId xmlns:p14="http://schemas.microsoft.com/office/powerpoint/2010/main" val="2398103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http</a:t>
            </a:r>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15</a:t>
            </a:fld>
            <a:endParaRPr lang="de-DE"/>
          </a:p>
        </p:txBody>
      </p:sp>
    </p:spTree>
    <p:extLst>
      <p:ext uri="{BB962C8B-B14F-4D97-AF65-F5344CB8AC3E}">
        <p14:creationId xmlns:p14="http://schemas.microsoft.com/office/powerpoint/2010/main" val="2692075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triangles</a:t>
            </a:r>
            <a:r>
              <a:rPr lang="pt-PT" dirty="0"/>
              <a:t> </a:t>
            </a:r>
            <a:r>
              <a:rPr lang="pt-PT" dirty="0" err="1"/>
              <a:t>represent</a:t>
            </a:r>
            <a:r>
              <a:rPr lang="pt-PT" dirty="0"/>
              <a:t> </a:t>
            </a:r>
            <a:r>
              <a:rPr lang="pt-PT" dirty="0" err="1"/>
              <a:t>the</a:t>
            </a:r>
            <a:r>
              <a:rPr lang="pt-PT" dirty="0"/>
              <a:t> </a:t>
            </a:r>
            <a:r>
              <a:rPr lang="pt-PT" dirty="0" err="1"/>
              <a:t>colors</a:t>
            </a:r>
            <a:r>
              <a:rPr lang="pt-PT" dirty="0"/>
              <a:t> in </a:t>
            </a:r>
            <a:r>
              <a:rPr lang="pt-PT" dirty="0" err="1"/>
              <a:t>the</a:t>
            </a:r>
            <a:r>
              <a:rPr lang="pt-PT" dirty="0"/>
              <a:t> </a:t>
            </a:r>
            <a:r>
              <a:rPr lang="pt-PT" dirty="0" err="1"/>
              <a:t>right</a:t>
            </a:r>
            <a:r>
              <a:rPr lang="pt-PT" dirty="0"/>
              <a:t> </a:t>
            </a:r>
            <a:r>
              <a:rPr lang="pt-PT" dirty="0" err="1"/>
              <a:t>points</a:t>
            </a:r>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16</a:t>
            </a:fld>
            <a:endParaRPr lang="de-DE"/>
          </a:p>
        </p:txBody>
      </p:sp>
    </p:spTree>
    <p:extLst>
      <p:ext uri="{BB962C8B-B14F-4D97-AF65-F5344CB8AC3E}">
        <p14:creationId xmlns:p14="http://schemas.microsoft.com/office/powerpoint/2010/main" val="1390558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17</a:t>
            </a:fld>
            <a:endParaRPr lang="de-DE"/>
          </a:p>
        </p:txBody>
      </p:sp>
    </p:spTree>
    <p:extLst>
      <p:ext uri="{BB962C8B-B14F-4D97-AF65-F5344CB8AC3E}">
        <p14:creationId xmlns:p14="http://schemas.microsoft.com/office/powerpoint/2010/main" val="2360593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AD7BD-4AAB-4403-961C-FC6CB7614E21}" type="slidenum">
              <a:rPr lang="de-DE" smtClean="0"/>
              <a:t>20</a:t>
            </a:fld>
            <a:endParaRPr lang="de-DE"/>
          </a:p>
        </p:txBody>
      </p:sp>
    </p:spTree>
    <p:extLst>
      <p:ext uri="{BB962C8B-B14F-4D97-AF65-F5344CB8AC3E}">
        <p14:creationId xmlns:p14="http://schemas.microsoft.com/office/powerpoint/2010/main" val="31274568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AD7BD-4AAB-4403-961C-FC6CB7614E21}" type="slidenum">
              <a:rPr lang="de-DE" smtClean="0"/>
              <a:t>21</a:t>
            </a:fld>
            <a:endParaRPr lang="de-DE"/>
          </a:p>
        </p:txBody>
      </p:sp>
    </p:spTree>
    <p:extLst>
      <p:ext uri="{BB962C8B-B14F-4D97-AF65-F5344CB8AC3E}">
        <p14:creationId xmlns:p14="http://schemas.microsoft.com/office/powerpoint/2010/main" val="1388387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http://glamox.com</a:t>
            </a:r>
          </a:p>
        </p:txBody>
      </p:sp>
      <p:sp>
        <p:nvSpPr>
          <p:cNvPr id="4" name="Slide Number Placeholder 3"/>
          <p:cNvSpPr>
            <a:spLocks noGrp="1"/>
          </p:cNvSpPr>
          <p:nvPr>
            <p:ph type="sldNum" sz="quarter" idx="10"/>
          </p:nvPr>
        </p:nvSpPr>
        <p:spPr/>
        <p:txBody>
          <a:bodyPr/>
          <a:lstStyle/>
          <a:p>
            <a:fld id="{D3CAD7BD-4AAB-4403-961C-FC6CB7614E21}" type="slidenum">
              <a:rPr lang="de-DE" smtClean="0"/>
              <a:t>22</a:t>
            </a:fld>
            <a:endParaRPr lang="de-DE"/>
          </a:p>
        </p:txBody>
      </p:sp>
    </p:spTree>
    <p:extLst>
      <p:ext uri="{BB962C8B-B14F-4D97-AF65-F5344CB8AC3E}">
        <p14:creationId xmlns:p14="http://schemas.microsoft.com/office/powerpoint/2010/main" val="3628428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http://glamox.com</a:t>
            </a:r>
          </a:p>
        </p:txBody>
      </p:sp>
      <p:sp>
        <p:nvSpPr>
          <p:cNvPr id="4" name="Slide Number Placeholder 3"/>
          <p:cNvSpPr>
            <a:spLocks noGrp="1"/>
          </p:cNvSpPr>
          <p:nvPr>
            <p:ph type="sldNum" sz="quarter" idx="10"/>
          </p:nvPr>
        </p:nvSpPr>
        <p:spPr/>
        <p:txBody>
          <a:bodyPr/>
          <a:lstStyle/>
          <a:p>
            <a:fld id="{D3CAD7BD-4AAB-4403-961C-FC6CB7614E21}" type="slidenum">
              <a:rPr lang="de-DE" smtClean="0"/>
              <a:t>23</a:t>
            </a:fld>
            <a:endParaRPr lang="de-DE"/>
          </a:p>
        </p:txBody>
      </p:sp>
    </p:spTree>
    <p:extLst>
      <p:ext uri="{BB962C8B-B14F-4D97-AF65-F5344CB8AC3E}">
        <p14:creationId xmlns:p14="http://schemas.microsoft.com/office/powerpoint/2010/main" val="119303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http://glamox.com</a:t>
            </a:r>
          </a:p>
        </p:txBody>
      </p:sp>
      <p:sp>
        <p:nvSpPr>
          <p:cNvPr id="4" name="Slide Number Placeholder 3"/>
          <p:cNvSpPr>
            <a:spLocks noGrp="1"/>
          </p:cNvSpPr>
          <p:nvPr>
            <p:ph type="sldNum" sz="quarter" idx="10"/>
          </p:nvPr>
        </p:nvSpPr>
        <p:spPr/>
        <p:txBody>
          <a:bodyPr/>
          <a:lstStyle/>
          <a:p>
            <a:fld id="{D3CAD7BD-4AAB-4403-961C-FC6CB7614E21}" type="slidenum">
              <a:rPr lang="de-DE" smtClean="0"/>
              <a:t>24</a:t>
            </a:fld>
            <a:endParaRPr lang="de-DE"/>
          </a:p>
        </p:txBody>
      </p:sp>
    </p:spTree>
    <p:extLst>
      <p:ext uri="{BB962C8B-B14F-4D97-AF65-F5344CB8AC3E}">
        <p14:creationId xmlns:p14="http://schemas.microsoft.com/office/powerpoint/2010/main" val="1493384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3</a:t>
            </a:fld>
            <a:endParaRPr lang="de-DE"/>
          </a:p>
        </p:txBody>
      </p:sp>
    </p:spTree>
    <p:extLst>
      <p:ext uri="{BB962C8B-B14F-4D97-AF65-F5344CB8AC3E}">
        <p14:creationId xmlns:p14="http://schemas.microsoft.com/office/powerpoint/2010/main" val="13023675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http://glamox.com</a:t>
            </a:r>
          </a:p>
        </p:txBody>
      </p:sp>
      <p:sp>
        <p:nvSpPr>
          <p:cNvPr id="4" name="Slide Number Placeholder 3"/>
          <p:cNvSpPr>
            <a:spLocks noGrp="1"/>
          </p:cNvSpPr>
          <p:nvPr>
            <p:ph type="sldNum" sz="quarter" idx="10"/>
          </p:nvPr>
        </p:nvSpPr>
        <p:spPr/>
        <p:txBody>
          <a:bodyPr/>
          <a:lstStyle/>
          <a:p>
            <a:fld id="{D3CAD7BD-4AAB-4403-961C-FC6CB7614E21}" type="slidenum">
              <a:rPr lang="de-DE" smtClean="0"/>
              <a:t>25</a:t>
            </a:fld>
            <a:endParaRPr lang="de-DE"/>
          </a:p>
        </p:txBody>
      </p:sp>
    </p:spTree>
    <p:extLst>
      <p:ext uri="{BB962C8B-B14F-4D97-AF65-F5344CB8AC3E}">
        <p14:creationId xmlns:p14="http://schemas.microsoft.com/office/powerpoint/2010/main" val="719875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4</a:t>
            </a:fld>
            <a:endParaRPr lang="de-DE"/>
          </a:p>
        </p:txBody>
      </p:sp>
    </p:spTree>
    <p:extLst>
      <p:ext uri="{BB962C8B-B14F-4D97-AF65-F5344CB8AC3E}">
        <p14:creationId xmlns:p14="http://schemas.microsoft.com/office/powerpoint/2010/main" val="2190778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Although</a:t>
            </a:r>
            <a:r>
              <a:rPr lang="pt-PT" dirty="0"/>
              <a:t> light </a:t>
            </a:r>
            <a:r>
              <a:rPr lang="pt-PT" dirty="0" err="1"/>
              <a:t>is</a:t>
            </a:r>
            <a:r>
              <a:rPr lang="pt-PT" dirty="0"/>
              <a:t> </a:t>
            </a:r>
            <a:r>
              <a:rPr lang="pt-PT" dirty="0" err="1"/>
              <a:t>so</a:t>
            </a:r>
            <a:r>
              <a:rPr lang="pt-PT" dirty="0"/>
              <a:t> importante to </a:t>
            </a:r>
            <a:r>
              <a:rPr lang="pt-PT" dirty="0" err="1"/>
              <a:t>humans</a:t>
            </a:r>
            <a:r>
              <a:rPr lang="pt-PT" dirty="0"/>
              <a:t>, </a:t>
            </a:r>
            <a:r>
              <a:rPr lang="pt-PT" dirty="0" err="1"/>
              <a:t>nowadays</a:t>
            </a:r>
            <a:r>
              <a:rPr lang="pt-PT" dirty="0"/>
              <a:t> </a:t>
            </a:r>
            <a:r>
              <a:rPr lang="pt-PT" dirty="0" err="1"/>
              <a:t>we</a:t>
            </a:r>
            <a:r>
              <a:rPr lang="pt-PT" dirty="0"/>
              <a:t> </a:t>
            </a:r>
            <a:r>
              <a:rPr lang="pt-PT" dirty="0" err="1"/>
              <a:t>spend</a:t>
            </a:r>
            <a:r>
              <a:rPr lang="pt-PT" dirty="0"/>
              <a:t> 90% </a:t>
            </a:r>
            <a:r>
              <a:rPr lang="pt-PT" dirty="0" err="1"/>
              <a:t>of</a:t>
            </a:r>
            <a:r>
              <a:rPr lang="pt-PT" dirty="0"/>
              <a:t> </a:t>
            </a:r>
            <a:r>
              <a:rPr lang="pt-PT" dirty="0" err="1"/>
              <a:t>our</a:t>
            </a:r>
            <a:r>
              <a:rPr lang="pt-PT" dirty="0"/>
              <a:t> times indoor, </a:t>
            </a:r>
            <a:r>
              <a:rPr lang="pt-PT" dirty="0" err="1"/>
              <a:t>even</a:t>
            </a:r>
            <a:r>
              <a:rPr lang="pt-PT" dirty="0"/>
              <a:t> </a:t>
            </a:r>
            <a:r>
              <a:rPr lang="pt-PT" dirty="0" err="1"/>
              <a:t>children</a:t>
            </a:r>
            <a:r>
              <a:rPr lang="pt-PT" dirty="0"/>
              <a:t>. </a:t>
            </a:r>
            <a:r>
              <a:rPr lang="pt-PT" dirty="0" err="1"/>
              <a:t>That</a:t>
            </a:r>
            <a:r>
              <a:rPr lang="pt-PT" dirty="0"/>
              <a:t> </a:t>
            </a:r>
            <a:r>
              <a:rPr lang="pt-PT" dirty="0" err="1"/>
              <a:t>makes</a:t>
            </a:r>
            <a:r>
              <a:rPr lang="pt-PT" dirty="0"/>
              <a:t> </a:t>
            </a:r>
            <a:r>
              <a:rPr lang="pt-PT" dirty="0" err="1"/>
              <a:t>that</a:t>
            </a:r>
            <a:r>
              <a:rPr lang="pt-PT" dirty="0"/>
              <a:t> </a:t>
            </a:r>
            <a:r>
              <a:rPr lang="pt-PT" dirty="0" err="1"/>
              <a:t>the</a:t>
            </a:r>
            <a:r>
              <a:rPr lang="pt-PT" dirty="0"/>
              <a:t> indoor </a:t>
            </a:r>
            <a:r>
              <a:rPr lang="pt-PT" dirty="0" err="1"/>
              <a:t>environmental</a:t>
            </a:r>
            <a:r>
              <a:rPr lang="pt-PT" dirty="0"/>
              <a:t> </a:t>
            </a:r>
            <a:r>
              <a:rPr lang="pt-PT" dirty="0" err="1"/>
              <a:t>becomes</a:t>
            </a:r>
            <a:r>
              <a:rPr lang="pt-PT" dirty="0"/>
              <a:t>  </a:t>
            </a:r>
            <a:r>
              <a:rPr lang="pt-PT" dirty="0" err="1"/>
              <a:t>paramount</a:t>
            </a:r>
            <a:r>
              <a:rPr lang="pt-PT" dirty="0"/>
              <a:t> </a:t>
            </a:r>
            <a:r>
              <a:rPr lang="pt-PT" dirty="0" err="1"/>
              <a:t>of</a:t>
            </a:r>
            <a:r>
              <a:rPr lang="pt-PT" dirty="0"/>
              <a:t> </a:t>
            </a:r>
            <a:r>
              <a:rPr lang="pt-PT" dirty="0" err="1"/>
              <a:t>our</a:t>
            </a:r>
            <a:r>
              <a:rPr lang="pt-PT" dirty="0"/>
              <a:t> general </a:t>
            </a:r>
            <a:r>
              <a:rPr lang="pt-PT" dirty="0" err="1"/>
              <a:t>sense</a:t>
            </a:r>
            <a:r>
              <a:rPr lang="pt-PT" dirty="0"/>
              <a:t> </a:t>
            </a:r>
            <a:r>
              <a:rPr lang="pt-PT" dirty="0" err="1"/>
              <a:t>of</a:t>
            </a:r>
            <a:r>
              <a:rPr lang="pt-PT" dirty="0"/>
              <a:t> </a:t>
            </a:r>
            <a:r>
              <a:rPr lang="pt-PT" dirty="0" err="1"/>
              <a:t>well-being</a:t>
            </a:r>
            <a:r>
              <a:rPr lang="pt-PT" dirty="0"/>
              <a:t> </a:t>
            </a:r>
            <a:r>
              <a:rPr lang="pt-PT" dirty="0" err="1"/>
              <a:t>and</a:t>
            </a:r>
            <a:r>
              <a:rPr lang="pt-PT" dirty="0"/>
              <a:t> </a:t>
            </a:r>
            <a:r>
              <a:rPr lang="pt-PT" dirty="0" err="1"/>
              <a:t>health</a:t>
            </a:r>
            <a:r>
              <a:rPr lang="pt-PT" dirty="0"/>
              <a:t>. </a:t>
            </a:r>
          </a:p>
          <a:p>
            <a:r>
              <a:rPr lang="pt-PT" dirty="0" err="1"/>
              <a:t>The</a:t>
            </a:r>
            <a:r>
              <a:rPr lang="pt-PT" dirty="0"/>
              <a:t> indoor light </a:t>
            </a:r>
            <a:r>
              <a:rPr lang="pt-PT" dirty="0" err="1"/>
              <a:t>conditions</a:t>
            </a:r>
            <a:r>
              <a:rPr lang="pt-PT" dirty="0"/>
              <a:t> </a:t>
            </a:r>
            <a:r>
              <a:rPr lang="pt-PT" dirty="0" err="1"/>
              <a:t>however</a:t>
            </a:r>
            <a:r>
              <a:rPr lang="pt-PT" dirty="0"/>
              <a:t> do </a:t>
            </a:r>
            <a:r>
              <a:rPr lang="pt-PT" dirty="0" err="1"/>
              <a:t>not</a:t>
            </a:r>
            <a:r>
              <a:rPr lang="pt-PT" dirty="0"/>
              <a:t> </a:t>
            </a:r>
            <a:r>
              <a:rPr lang="pt-PT" dirty="0" err="1"/>
              <a:t>deliver</a:t>
            </a:r>
            <a:r>
              <a:rPr lang="pt-PT" dirty="0"/>
              <a:t> </a:t>
            </a:r>
            <a:r>
              <a:rPr lang="pt-PT" dirty="0" err="1"/>
              <a:t>the</a:t>
            </a:r>
            <a:r>
              <a:rPr lang="pt-PT" dirty="0"/>
              <a:t> light </a:t>
            </a:r>
            <a:r>
              <a:rPr lang="pt-PT" dirty="0" err="1"/>
              <a:t>nutrition</a:t>
            </a:r>
            <a:r>
              <a:rPr lang="pt-PT" dirty="0"/>
              <a:t> </a:t>
            </a:r>
            <a:r>
              <a:rPr lang="pt-PT" dirty="0" err="1"/>
              <a:t>that</a:t>
            </a:r>
            <a:r>
              <a:rPr lang="pt-PT" dirty="0"/>
              <a:t> </a:t>
            </a:r>
            <a:r>
              <a:rPr lang="pt-PT" dirty="0" err="1"/>
              <a:t>people</a:t>
            </a:r>
            <a:r>
              <a:rPr lang="pt-PT" dirty="0"/>
              <a:t> </a:t>
            </a:r>
            <a:r>
              <a:rPr lang="pt-PT" dirty="0" err="1"/>
              <a:t>need</a:t>
            </a:r>
            <a:r>
              <a:rPr lang="pt-PT" dirty="0"/>
              <a:t> to </a:t>
            </a:r>
            <a:r>
              <a:rPr lang="pt-PT" dirty="0" err="1"/>
              <a:t>stay</a:t>
            </a:r>
            <a:r>
              <a:rPr lang="pt-PT" dirty="0"/>
              <a:t> </a:t>
            </a:r>
            <a:r>
              <a:rPr lang="pt-PT" dirty="0" err="1"/>
              <a:t>healthy</a:t>
            </a:r>
            <a:r>
              <a:rPr lang="pt-PT" dirty="0"/>
              <a:t> in </a:t>
            </a:r>
            <a:r>
              <a:rPr lang="pt-PT" dirty="0" err="1"/>
              <a:t>life</a:t>
            </a:r>
            <a:r>
              <a:rPr lang="pt-PT" dirty="0"/>
              <a:t> time. A </a:t>
            </a:r>
            <a:r>
              <a:rPr lang="pt-PT" dirty="0" err="1"/>
              <a:t>sunny</a:t>
            </a:r>
            <a:r>
              <a:rPr lang="pt-PT" dirty="0"/>
              <a:t> outdoor </a:t>
            </a:r>
            <a:r>
              <a:rPr lang="pt-PT" dirty="0" err="1"/>
              <a:t>day</a:t>
            </a:r>
            <a:r>
              <a:rPr lang="pt-PT" dirty="0"/>
              <a:t> </a:t>
            </a:r>
            <a:r>
              <a:rPr lang="pt-PT" dirty="0" err="1"/>
              <a:t>provides</a:t>
            </a:r>
            <a:r>
              <a:rPr lang="pt-PT" dirty="0"/>
              <a:t> 100,000 lux </a:t>
            </a:r>
            <a:r>
              <a:rPr lang="pt-PT" dirty="0" err="1"/>
              <a:t>and</a:t>
            </a:r>
            <a:r>
              <a:rPr lang="pt-PT" dirty="0"/>
              <a:t> a </a:t>
            </a:r>
            <a:r>
              <a:rPr lang="pt-PT" dirty="0" err="1"/>
              <a:t>cloudy</a:t>
            </a:r>
            <a:r>
              <a:rPr lang="pt-PT" dirty="0"/>
              <a:t> </a:t>
            </a:r>
            <a:r>
              <a:rPr lang="pt-PT" dirty="0" err="1"/>
              <a:t>day</a:t>
            </a:r>
            <a:r>
              <a:rPr lang="pt-PT" dirty="0"/>
              <a:t> </a:t>
            </a:r>
            <a:r>
              <a:rPr lang="pt-PT" dirty="0" err="1"/>
              <a:t>still</a:t>
            </a:r>
            <a:r>
              <a:rPr lang="pt-PT" dirty="0"/>
              <a:t> </a:t>
            </a:r>
            <a:r>
              <a:rPr lang="pt-PT" dirty="0" err="1"/>
              <a:t>provides</a:t>
            </a:r>
            <a:r>
              <a:rPr lang="pt-PT" dirty="0"/>
              <a:t> 10,000 lux.</a:t>
            </a:r>
          </a:p>
          <a:p>
            <a:r>
              <a:rPr lang="pt-PT" dirty="0"/>
              <a:t>Indoors light </a:t>
            </a:r>
            <a:r>
              <a:rPr lang="pt-PT" dirty="0" err="1"/>
              <a:t>levels</a:t>
            </a:r>
            <a:r>
              <a:rPr lang="pt-PT" dirty="0"/>
              <a:t> are no </a:t>
            </a:r>
            <a:r>
              <a:rPr lang="pt-PT" dirty="0" err="1"/>
              <a:t>even</a:t>
            </a:r>
            <a:r>
              <a:rPr lang="pt-PT" dirty="0"/>
              <a:t> a </a:t>
            </a:r>
            <a:r>
              <a:rPr lang="pt-PT" dirty="0" err="1"/>
              <a:t>half</a:t>
            </a:r>
            <a:r>
              <a:rPr lang="pt-PT" dirty="0"/>
              <a:t> </a:t>
            </a:r>
            <a:r>
              <a:rPr lang="pt-PT" dirty="0" err="1"/>
              <a:t>of</a:t>
            </a:r>
            <a:r>
              <a:rPr lang="pt-PT" dirty="0"/>
              <a:t> </a:t>
            </a:r>
            <a:r>
              <a:rPr lang="pt-PT" dirty="0" err="1"/>
              <a:t>that</a:t>
            </a:r>
            <a:r>
              <a:rPr lang="pt-PT" dirty="0"/>
              <a:t>.</a:t>
            </a:r>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6</a:t>
            </a:fld>
            <a:endParaRPr lang="de-DE"/>
          </a:p>
        </p:txBody>
      </p:sp>
    </p:spTree>
    <p:extLst>
      <p:ext uri="{BB962C8B-B14F-4D97-AF65-F5344CB8AC3E}">
        <p14:creationId xmlns:p14="http://schemas.microsoft.com/office/powerpoint/2010/main" val="378032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err="1"/>
              <a:t>Besides</a:t>
            </a:r>
            <a:r>
              <a:rPr lang="pt-PT" dirty="0"/>
              <a:t> </a:t>
            </a:r>
            <a:r>
              <a:rPr lang="pt-PT" dirty="0" err="1"/>
              <a:t>receiving</a:t>
            </a:r>
            <a:r>
              <a:rPr lang="pt-PT" dirty="0"/>
              <a:t> too </a:t>
            </a:r>
            <a:r>
              <a:rPr lang="pt-PT" dirty="0" err="1"/>
              <a:t>little</a:t>
            </a:r>
            <a:r>
              <a:rPr lang="pt-PT" dirty="0"/>
              <a:t> light </a:t>
            </a:r>
            <a:r>
              <a:rPr lang="pt-PT" dirty="0" err="1"/>
              <a:t>during</a:t>
            </a:r>
            <a:r>
              <a:rPr lang="pt-PT" dirty="0"/>
              <a:t> </a:t>
            </a:r>
            <a:r>
              <a:rPr lang="pt-PT" dirty="0" err="1"/>
              <a:t>the</a:t>
            </a:r>
            <a:r>
              <a:rPr lang="pt-PT" dirty="0"/>
              <a:t> </a:t>
            </a:r>
            <a:r>
              <a:rPr lang="pt-PT" dirty="0" err="1"/>
              <a:t>day</a:t>
            </a:r>
            <a:r>
              <a:rPr lang="pt-PT" dirty="0"/>
              <a:t>, </a:t>
            </a:r>
            <a:r>
              <a:rPr lang="pt-PT" dirty="0" err="1"/>
              <a:t>we</a:t>
            </a:r>
            <a:r>
              <a:rPr lang="pt-PT" dirty="0"/>
              <a:t> </a:t>
            </a:r>
            <a:r>
              <a:rPr lang="pt-PT" dirty="0" err="1"/>
              <a:t>receive</a:t>
            </a:r>
            <a:r>
              <a:rPr lang="pt-PT" dirty="0"/>
              <a:t> too </a:t>
            </a:r>
            <a:r>
              <a:rPr lang="pt-PT" dirty="0" err="1"/>
              <a:t>much</a:t>
            </a:r>
            <a:r>
              <a:rPr lang="pt-PT" dirty="0"/>
              <a:t> light in </a:t>
            </a:r>
            <a:r>
              <a:rPr lang="pt-PT" dirty="0" err="1"/>
              <a:t>the</a:t>
            </a:r>
            <a:r>
              <a:rPr lang="pt-PT" dirty="0"/>
              <a:t> </a:t>
            </a:r>
            <a:r>
              <a:rPr lang="pt-PT" dirty="0" err="1"/>
              <a:t>evening</a:t>
            </a:r>
            <a:r>
              <a:rPr lang="pt-PT" dirty="0"/>
              <a:t> </a:t>
            </a:r>
            <a:r>
              <a:rPr lang="pt-PT" dirty="0" err="1"/>
              <a:t>and</a:t>
            </a:r>
            <a:r>
              <a:rPr lang="pt-PT" dirty="0"/>
              <a:t> </a:t>
            </a:r>
            <a:r>
              <a:rPr lang="pt-PT" dirty="0" err="1"/>
              <a:t>night</a:t>
            </a:r>
            <a:r>
              <a:rPr lang="pt-PT" dirty="0"/>
              <a:t>. </a:t>
            </a:r>
            <a:r>
              <a:rPr lang="pt-PT" dirty="0" err="1"/>
              <a:t>The</a:t>
            </a:r>
            <a:r>
              <a:rPr lang="pt-PT" dirty="0"/>
              <a:t> </a:t>
            </a:r>
            <a:r>
              <a:rPr lang="pt-PT" dirty="0" err="1"/>
              <a:t>presence</a:t>
            </a:r>
            <a:r>
              <a:rPr lang="pt-PT" dirty="0"/>
              <a:t> os light </a:t>
            </a:r>
            <a:r>
              <a:rPr lang="pt-PT" dirty="0" err="1"/>
              <a:t>during</a:t>
            </a:r>
            <a:r>
              <a:rPr lang="pt-PT" dirty="0"/>
              <a:t> </a:t>
            </a:r>
            <a:r>
              <a:rPr lang="pt-PT" dirty="0" err="1"/>
              <a:t>the</a:t>
            </a:r>
            <a:r>
              <a:rPr lang="pt-PT" dirty="0"/>
              <a:t> </a:t>
            </a:r>
            <a:r>
              <a:rPr lang="pt-PT" dirty="0" err="1"/>
              <a:t>evening</a:t>
            </a:r>
            <a:r>
              <a:rPr lang="pt-PT" dirty="0"/>
              <a:t> </a:t>
            </a:r>
            <a:r>
              <a:rPr lang="pt-PT" dirty="0" err="1"/>
              <a:t>and</a:t>
            </a:r>
            <a:r>
              <a:rPr lang="pt-PT" dirty="0"/>
              <a:t> </a:t>
            </a:r>
            <a:r>
              <a:rPr lang="pt-PT" dirty="0" err="1"/>
              <a:t>night</a:t>
            </a:r>
            <a:r>
              <a:rPr lang="pt-PT" dirty="0"/>
              <a:t> </a:t>
            </a:r>
            <a:r>
              <a:rPr lang="pt-PT" dirty="0" err="1"/>
              <a:t>delays</a:t>
            </a:r>
            <a:r>
              <a:rPr lang="pt-PT" dirty="0"/>
              <a:t> </a:t>
            </a:r>
            <a:r>
              <a:rPr lang="pt-PT" dirty="0" err="1"/>
              <a:t>our</a:t>
            </a:r>
            <a:r>
              <a:rPr lang="pt-PT" dirty="0"/>
              <a:t> </a:t>
            </a:r>
            <a:r>
              <a:rPr lang="pt-PT" dirty="0" err="1"/>
              <a:t>sleep</a:t>
            </a:r>
            <a:r>
              <a:rPr lang="pt-PT" dirty="0"/>
              <a:t> </a:t>
            </a:r>
            <a:r>
              <a:rPr lang="pt-PT" dirty="0" err="1"/>
              <a:t>onset</a:t>
            </a:r>
            <a:r>
              <a:rPr lang="pt-PT" dirty="0"/>
              <a:t>. </a:t>
            </a:r>
            <a:r>
              <a:rPr lang="pt-PT" dirty="0" err="1"/>
              <a:t>The</a:t>
            </a:r>
            <a:r>
              <a:rPr lang="pt-PT" dirty="0"/>
              <a:t> </a:t>
            </a:r>
            <a:r>
              <a:rPr lang="pt-PT" dirty="0" err="1"/>
              <a:t>lack</a:t>
            </a:r>
            <a:r>
              <a:rPr lang="pt-PT" dirty="0"/>
              <a:t> </a:t>
            </a:r>
            <a:r>
              <a:rPr lang="pt-PT" dirty="0" err="1"/>
              <a:t>of</a:t>
            </a:r>
            <a:r>
              <a:rPr lang="pt-PT" dirty="0"/>
              <a:t> light </a:t>
            </a:r>
            <a:r>
              <a:rPr lang="pt-PT" dirty="0" err="1"/>
              <a:t>during</a:t>
            </a:r>
            <a:r>
              <a:rPr lang="pt-PT" dirty="0"/>
              <a:t> </a:t>
            </a:r>
            <a:r>
              <a:rPr lang="pt-PT" dirty="0" err="1"/>
              <a:t>the</a:t>
            </a:r>
            <a:r>
              <a:rPr lang="pt-PT" dirty="0"/>
              <a:t> </a:t>
            </a:r>
            <a:r>
              <a:rPr lang="pt-PT" dirty="0" err="1"/>
              <a:t>day</a:t>
            </a:r>
            <a:r>
              <a:rPr lang="pt-PT" dirty="0"/>
              <a:t> </a:t>
            </a:r>
            <a:r>
              <a:rPr lang="pt-PT" dirty="0" err="1"/>
              <a:t>combined</a:t>
            </a:r>
            <a:r>
              <a:rPr lang="pt-PT" dirty="0"/>
              <a:t> </a:t>
            </a:r>
            <a:r>
              <a:rPr lang="pt-PT" dirty="0" err="1"/>
              <a:t>with</a:t>
            </a:r>
            <a:r>
              <a:rPr lang="pt-PT" dirty="0"/>
              <a:t> too </a:t>
            </a:r>
            <a:r>
              <a:rPr lang="pt-PT" dirty="0" err="1"/>
              <a:t>much</a:t>
            </a:r>
            <a:r>
              <a:rPr lang="pt-PT" dirty="0"/>
              <a:t> light </a:t>
            </a:r>
            <a:r>
              <a:rPr lang="pt-PT" dirty="0" err="1"/>
              <a:t>during</a:t>
            </a:r>
            <a:r>
              <a:rPr lang="pt-PT" dirty="0"/>
              <a:t> </a:t>
            </a:r>
            <a:r>
              <a:rPr lang="pt-PT" dirty="0" err="1"/>
              <a:t>the</a:t>
            </a:r>
            <a:r>
              <a:rPr lang="pt-PT" dirty="0"/>
              <a:t> </a:t>
            </a:r>
            <a:r>
              <a:rPr lang="pt-PT" dirty="0" err="1"/>
              <a:t>evening</a:t>
            </a:r>
            <a:r>
              <a:rPr lang="pt-PT" dirty="0"/>
              <a:t> causes some </a:t>
            </a:r>
            <a:r>
              <a:rPr lang="pt-PT" dirty="0" err="1"/>
              <a:t>consequences</a:t>
            </a:r>
            <a:r>
              <a:rPr lang="pt-PT" dirty="0"/>
              <a:t>. </a:t>
            </a:r>
            <a:r>
              <a:rPr lang="pt-PT" dirty="0" err="1"/>
              <a:t>One</a:t>
            </a:r>
            <a:r>
              <a:rPr lang="pt-PT" dirty="0"/>
              <a:t> </a:t>
            </a:r>
            <a:r>
              <a:rPr lang="pt-PT" dirty="0" err="1"/>
              <a:t>of</a:t>
            </a:r>
            <a:r>
              <a:rPr lang="pt-PT" dirty="0"/>
              <a:t> </a:t>
            </a:r>
            <a:r>
              <a:rPr lang="pt-PT" dirty="0" err="1"/>
              <a:t>them</a:t>
            </a:r>
            <a:r>
              <a:rPr lang="pt-PT" dirty="0"/>
              <a:t> </a:t>
            </a:r>
            <a:r>
              <a:rPr lang="pt-PT" dirty="0" err="1"/>
              <a:t>is</a:t>
            </a:r>
            <a:r>
              <a:rPr lang="pt-PT" dirty="0"/>
              <a:t> </a:t>
            </a:r>
            <a:r>
              <a:rPr lang="pt-PT" dirty="0" err="1"/>
              <a:t>sleep</a:t>
            </a:r>
            <a:r>
              <a:rPr lang="pt-PT" dirty="0"/>
              <a:t> </a:t>
            </a:r>
            <a:r>
              <a:rPr lang="pt-PT" dirty="0" err="1"/>
              <a:t>deprivation</a:t>
            </a:r>
            <a:r>
              <a:rPr lang="pt-PT" dirty="0"/>
              <a:t>. </a:t>
            </a:r>
            <a:r>
              <a:rPr lang="pt-PT" dirty="0" err="1"/>
              <a:t>Instead</a:t>
            </a:r>
            <a:r>
              <a:rPr lang="pt-PT" dirty="0"/>
              <a:t> </a:t>
            </a:r>
            <a:r>
              <a:rPr lang="pt-PT" dirty="0" err="1"/>
              <a:t>of</a:t>
            </a:r>
            <a:r>
              <a:rPr lang="pt-PT" dirty="0"/>
              <a:t> 8 </a:t>
            </a:r>
            <a:r>
              <a:rPr lang="pt-PT" dirty="0" err="1"/>
              <a:t>hours</a:t>
            </a:r>
            <a:r>
              <a:rPr lang="pt-PT" dirty="0"/>
              <a:t> </a:t>
            </a:r>
            <a:r>
              <a:rPr lang="pt-PT" dirty="0" err="1"/>
              <a:t>sleep</a:t>
            </a:r>
            <a:r>
              <a:rPr lang="pt-PT" dirty="0"/>
              <a:t> </a:t>
            </a:r>
            <a:r>
              <a:rPr lang="pt-PT" dirty="0" err="1"/>
              <a:t>at</a:t>
            </a:r>
            <a:r>
              <a:rPr lang="pt-PT" dirty="0"/>
              <a:t> </a:t>
            </a:r>
            <a:r>
              <a:rPr lang="pt-PT" dirty="0" err="1"/>
              <a:t>night</a:t>
            </a:r>
            <a:r>
              <a:rPr lang="pt-PT" dirty="0"/>
              <a:t> </a:t>
            </a:r>
            <a:r>
              <a:rPr lang="pt-PT" dirty="0" err="1"/>
              <a:t>that</a:t>
            </a:r>
            <a:r>
              <a:rPr lang="pt-PT" dirty="0"/>
              <a:t> a </a:t>
            </a:r>
            <a:r>
              <a:rPr lang="pt-PT" dirty="0" err="1"/>
              <a:t>lot</a:t>
            </a:r>
            <a:r>
              <a:rPr lang="pt-PT" dirty="0"/>
              <a:t> </a:t>
            </a:r>
            <a:r>
              <a:rPr lang="pt-PT" dirty="0" err="1"/>
              <a:t>of</a:t>
            </a:r>
            <a:r>
              <a:rPr lang="pt-PT" dirty="0"/>
              <a:t> </a:t>
            </a:r>
            <a:r>
              <a:rPr lang="pt-PT" dirty="0" err="1"/>
              <a:t>us</a:t>
            </a:r>
            <a:r>
              <a:rPr lang="pt-PT" dirty="0"/>
              <a:t> </a:t>
            </a:r>
            <a:r>
              <a:rPr lang="pt-PT" dirty="0" err="1"/>
              <a:t>need</a:t>
            </a:r>
            <a:r>
              <a:rPr lang="pt-PT" dirty="0"/>
              <a:t>, </a:t>
            </a:r>
            <a:r>
              <a:rPr lang="pt-PT" dirty="0" err="1"/>
              <a:t>we</a:t>
            </a:r>
            <a:r>
              <a:rPr lang="pt-PT" dirty="0"/>
              <a:t> </a:t>
            </a:r>
            <a:r>
              <a:rPr lang="pt-PT" dirty="0" err="1"/>
              <a:t>now</a:t>
            </a:r>
            <a:r>
              <a:rPr lang="pt-PT" dirty="0"/>
              <a:t> </a:t>
            </a:r>
            <a:r>
              <a:rPr lang="pt-PT" dirty="0" err="1"/>
              <a:t>get</a:t>
            </a:r>
            <a:r>
              <a:rPr lang="pt-PT" dirty="0"/>
              <a:t> </a:t>
            </a:r>
            <a:r>
              <a:rPr lang="pt-PT" dirty="0" err="1"/>
              <a:t>an</a:t>
            </a:r>
            <a:r>
              <a:rPr lang="pt-PT" dirty="0"/>
              <a:t> </a:t>
            </a:r>
            <a:r>
              <a:rPr lang="pt-PT" dirty="0" err="1"/>
              <a:t>average</a:t>
            </a:r>
            <a:r>
              <a:rPr lang="pt-PT" dirty="0"/>
              <a:t> </a:t>
            </a:r>
            <a:r>
              <a:rPr lang="pt-PT" dirty="0" err="1"/>
              <a:t>of</a:t>
            </a:r>
            <a:r>
              <a:rPr lang="pt-PT" dirty="0"/>
              <a:t> </a:t>
            </a:r>
            <a:r>
              <a:rPr lang="pt-PT" dirty="0" err="1"/>
              <a:t>around</a:t>
            </a:r>
            <a:r>
              <a:rPr lang="pt-PT" dirty="0"/>
              <a:t> 6,5 </a:t>
            </a:r>
            <a:r>
              <a:rPr lang="pt-PT" dirty="0" err="1"/>
              <a:t>hours</a:t>
            </a:r>
            <a:r>
              <a:rPr lang="pt-PT" dirty="0"/>
              <a:t> </a:t>
            </a:r>
            <a:r>
              <a:rPr lang="pt-PT" dirty="0" err="1"/>
              <a:t>that</a:t>
            </a:r>
            <a:r>
              <a:rPr lang="pt-PT" dirty="0"/>
              <a:t> </a:t>
            </a:r>
            <a:r>
              <a:rPr lang="pt-PT" dirty="0" err="1"/>
              <a:t>is</a:t>
            </a:r>
            <a:r>
              <a:rPr lang="pt-PT" dirty="0"/>
              <a:t> </a:t>
            </a:r>
            <a:r>
              <a:rPr lang="pt-PT" dirty="0" err="1"/>
              <a:t>not</a:t>
            </a:r>
            <a:r>
              <a:rPr lang="pt-PT" dirty="0"/>
              <a:t> </a:t>
            </a:r>
            <a:r>
              <a:rPr lang="pt-PT" dirty="0" err="1"/>
              <a:t>enought</a:t>
            </a:r>
            <a:r>
              <a:rPr lang="pt-PT" dirty="0"/>
              <a:t>. </a:t>
            </a:r>
            <a:r>
              <a:rPr lang="pt-PT" dirty="0" err="1"/>
              <a:t>Diseases</a:t>
            </a:r>
            <a:r>
              <a:rPr lang="pt-PT" dirty="0"/>
              <a:t> </a:t>
            </a:r>
            <a:r>
              <a:rPr lang="pt-PT" dirty="0" err="1"/>
              <a:t>and</a:t>
            </a:r>
            <a:r>
              <a:rPr lang="pt-PT" dirty="0"/>
              <a:t> a </a:t>
            </a:r>
            <a:r>
              <a:rPr lang="pt-PT" dirty="0" err="1"/>
              <a:t>lot</a:t>
            </a:r>
            <a:r>
              <a:rPr lang="pt-PT" dirty="0"/>
              <a:t> </a:t>
            </a:r>
            <a:r>
              <a:rPr lang="pt-PT" dirty="0" err="1"/>
              <a:t>of</a:t>
            </a:r>
            <a:r>
              <a:rPr lang="pt-PT" dirty="0"/>
              <a:t> </a:t>
            </a:r>
            <a:r>
              <a:rPr lang="pt-PT" dirty="0" err="1"/>
              <a:t>information</a:t>
            </a:r>
            <a:r>
              <a:rPr lang="pt-PT" dirty="0"/>
              <a:t> can </a:t>
            </a:r>
            <a:r>
              <a:rPr lang="pt-PT" dirty="0" err="1"/>
              <a:t>be</a:t>
            </a:r>
            <a:r>
              <a:rPr lang="pt-PT" dirty="0"/>
              <a:t> </a:t>
            </a:r>
            <a:r>
              <a:rPr lang="pt-PT" dirty="0" err="1"/>
              <a:t>foud</a:t>
            </a:r>
            <a:r>
              <a:rPr lang="pt-PT" dirty="0"/>
              <a:t> </a:t>
            </a:r>
            <a:r>
              <a:rPr lang="pt-PT" dirty="0" err="1"/>
              <a:t>on</a:t>
            </a:r>
            <a:r>
              <a:rPr lang="pt-PT" dirty="0"/>
              <a:t> </a:t>
            </a:r>
            <a:r>
              <a:rPr lang="pt-PT" dirty="0" err="1"/>
              <a:t>the</a:t>
            </a:r>
            <a:r>
              <a:rPr lang="pt-PT" dirty="0"/>
              <a:t> negative </a:t>
            </a:r>
            <a:r>
              <a:rPr lang="pt-PT" dirty="0" err="1"/>
              <a:t>effects</a:t>
            </a:r>
            <a:r>
              <a:rPr lang="pt-PT" dirty="0"/>
              <a:t> </a:t>
            </a:r>
            <a:r>
              <a:rPr lang="pt-PT" dirty="0" err="1"/>
              <a:t>of</a:t>
            </a:r>
            <a:r>
              <a:rPr lang="pt-PT" dirty="0"/>
              <a:t> </a:t>
            </a:r>
            <a:r>
              <a:rPr lang="pt-PT" dirty="0" err="1"/>
              <a:t>sleep</a:t>
            </a:r>
            <a:r>
              <a:rPr lang="pt-PT" dirty="0"/>
              <a:t> </a:t>
            </a:r>
            <a:r>
              <a:rPr lang="pt-PT" dirty="0" err="1"/>
              <a:t>deprivation</a:t>
            </a:r>
            <a:r>
              <a:rPr lang="pt-PT" dirty="0"/>
              <a:t>, </a:t>
            </a:r>
            <a:r>
              <a:rPr lang="pt-PT" dirty="0" err="1"/>
              <a:t>on</a:t>
            </a:r>
            <a:r>
              <a:rPr lang="pt-PT" dirty="0"/>
              <a:t> </a:t>
            </a:r>
            <a:r>
              <a:rPr lang="pt-PT" dirty="0" err="1"/>
              <a:t>emotion</a:t>
            </a:r>
            <a:r>
              <a:rPr lang="pt-PT" dirty="0"/>
              <a:t> </a:t>
            </a:r>
            <a:r>
              <a:rPr lang="pt-PT" dirty="0" err="1"/>
              <a:t>cognitive</a:t>
            </a:r>
            <a:r>
              <a:rPr lang="pt-PT" dirty="0"/>
              <a:t> </a:t>
            </a:r>
            <a:r>
              <a:rPr lang="pt-PT" dirty="0" err="1"/>
              <a:t>and</a:t>
            </a:r>
            <a:r>
              <a:rPr lang="pt-PT" dirty="0"/>
              <a:t> social responses.</a:t>
            </a:r>
          </a:p>
          <a:p>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7</a:t>
            </a:fld>
            <a:endParaRPr lang="de-DE"/>
          </a:p>
        </p:txBody>
      </p:sp>
    </p:spTree>
    <p:extLst>
      <p:ext uri="{BB962C8B-B14F-4D97-AF65-F5344CB8AC3E}">
        <p14:creationId xmlns:p14="http://schemas.microsoft.com/office/powerpoint/2010/main" val="1827816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retina of the human eye is not only made up of rods and cones which predominantly serve visual perception but also intrinsic photosensitive retinal </a:t>
            </a:r>
            <a:r>
              <a:rPr lang="en-US" sz="1200" b="0" i="0" kern="1200" dirty="0" err="1">
                <a:solidFill>
                  <a:schemeClr val="tx1"/>
                </a:solidFill>
                <a:effectLst/>
                <a:latin typeface="+mn-lt"/>
                <a:ea typeface="+mn-ea"/>
                <a:cs typeface="+mn-cs"/>
              </a:rPr>
              <a:t>ganglian</a:t>
            </a:r>
            <a:r>
              <a:rPr lang="en-US" sz="1200" b="0" i="0" kern="1200" dirty="0">
                <a:solidFill>
                  <a:schemeClr val="tx1"/>
                </a:solidFill>
                <a:effectLst/>
                <a:latin typeface="+mn-lt"/>
                <a:ea typeface="+mn-ea"/>
                <a:cs typeface="+mn-cs"/>
              </a:rPr>
              <a:t> cells (</a:t>
            </a:r>
            <a:r>
              <a:rPr lang="en-US" sz="1200" b="0" i="0" kern="1200" dirty="0" err="1">
                <a:solidFill>
                  <a:schemeClr val="tx1"/>
                </a:solidFill>
                <a:effectLst/>
                <a:latin typeface="+mn-lt"/>
                <a:ea typeface="+mn-ea"/>
                <a:cs typeface="+mn-cs"/>
              </a:rPr>
              <a:t>ipRGC</a:t>
            </a:r>
            <a:r>
              <a:rPr lang="en-US" sz="1200" b="0" i="0" kern="1200" dirty="0">
                <a:solidFill>
                  <a:schemeClr val="tx1"/>
                </a:solidFill>
                <a:effectLst/>
                <a:latin typeface="+mn-lt"/>
                <a:ea typeface="+mn-ea"/>
                <a:cs typeface="+mn-cs"/>
              </a:rPr>
              <a:t>). In 2007 it was discovered that these cells contain </a:t>
            </a:r>
            <a:r>
              <a:rPr lang="en-US" sz="1200" b="0" i="0" kern="1200" dirty="0" err="1">
                <a:solidFill>
                  <a:schemeClr val="tx1"/>
                </a:solidFill>
                <a:effectLst/>
                <a:latin typeface="+mn-lt"/>
                <a:ea typeface="+mn-ea"/>
                <a:cs typeface="+mn-cs"/>
              </a:rPr>
              <a:t>melanopsin</a:t>
            </a:r>
            <a:r>
              <a:rPr lang="en-US" sz="1200" b="0" i="0" kern="1200" dirty="0">
                <a:solidFill>
                  <a:schemeClr val="tx1"/>
                </a:solidFill>
                <a:effectLst/>
                <a:latin typeface="+mn-lt"/>
                <a:ea typeface="+mn-ea"/>
                <a:cs typeface="+mn-cs"/>
              </a:rPr>
              <a:t> and are therefore sensitive to light. The maximum sensitivity for the </a:t>
            </a:r>
            <a:r>
              <a:rPr lang="en-US" sz="1200" b="0" i="0" kern="1200" dirty="0" err="1">
                <a:solidFill>
                  <a:schemeClr val="tx1"/>
                </a:solidFill>
                <a:effectLst/>
                <a:latin typeface="+mn-lt"/>
                <a:ea typeface="+mn-ea"/>
                <a:cs typeface="+mn-cs"/>
              </a:rPr>
              <a:t>melanopic</a:t>
            </a:r>
            <a:r>
              <a:rPr lang="en-US" sz="1200" b="0" i="0" kern="1200" dirty="0">
                <a:solidFill>
                  <a:schemeClr val="tx1"/>
                </a:solidFill>
                <a:effectLst/>
                <a:latin typeface="+mn-lt"/>
                <a:ea typeface="+mn-ea"/>
                <a:cs typeface="+mn-cs"/>
              </a:rPr>
              <a:t> effect of light is at a wavelength of 490 nm (blue). That means that </a:t>
            </a:r>
            <a:r>
              <a:rPr lang="en-US" sz="1200" b="0" i="0" kern="1200" dirty="0" err="1">
                <a:solidFill>
                  <a:schemeClr val="tx1"/>
                </a:solidFill>
                <a:effectLst/>
                <a:latin typeface="+mn-lt"/>
                <a:ea typeface="+mn-ea"/>
                <a:cs typeface="+mn-cs"/>
              </a:rPr>
              <a:t>melanopsin</a:t>
            </a:r>
            <a:r>
              <a:rPr lang="en-US" sz="1200" b="0" i="0" kern="1200" dirty="0">
                <a:solidFill>
                  <a:schemeClr val="tx1"/>
                </a:solidFill>
                <a:effectLst/>
                <a:latin typeface="+mn-lt"/>
                <a:ea typeface="+mn-ea"/>
                <a:cs typeface="+mn-cs"/>
              </a:rPr>
              <a:t> is especially well stimulated at this wavelength.</a:t>
            </a:r>
            <a:endParaRPr lang="pt-PT"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effect of this stimulation is that a suppression of the production of the hormone melatonin takes place in the pineal gland. The hormone melatonin plays a central role in the </a:t>
            </a:r>
            <a:r>
              <a:rPr lang="en-US" sz="1200" b="0" i="0" kern="1200" dirty="0" err="1">
                <a:solidFill>
                  <a:schemeClr val="tx1"/>
                </a:solidFill>
                <a:effectLst/>
                <a:latin typeface="+mn-lt"/>
                <a:ea typeface="+mn-ea"/>
                <a:cs typeface="+mn-cs"/>
              </a:rPr>
              <a:t>Ciclo</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Circadiano</a:t>
            </a:r>
            <a:r>
              <a:rPr lang="en-US" sz="1200" b="0" i="0" kern="1200" dirty="0">
                <a:solidFill>
                  <a:schemeClr val="tx1"/>
                </a:solidFill>
                <a:effectLst/>
                <a:latin typeface="+mn-lt"/>
                <a:ea typeface="+mn-ea"/>
                <a:cs typeface="+mn-cs"/>
              </a:rPr>
              <a:t> of man. Especially in the evening, when we are tired, our blood has a high concentration of melatonin which drops as we sleep so that the melatonin level is considerably lower in the morning. Daylight, with its high proportion of blue light (especially in the morning), also contributes to the suppression of melatonin.</a:t>
            </a:r>
            <a:endParaRPr lang="pt-PT" dirty="0"/>
          </a:p>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9</a:t>
            </a:fld>
            <a:endParaRPr lang="de-DE"/>
          </a:p>
        </p:txBody>
      </p:sp>
    </p:spTree>
    <p:extLst>
      <p:ext uri="{BB962C8B-B14F-4D97-AF65-F5344CB8AC3E}">
        <p14:creationId xmlns:p14="http://schemas.microsoft.com/office/powerpoint/2010/main" val="3381536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10</a:t>
            </a:fld>
            <a:endParaRPr lang="de-DE"/>
          </a:p>
        </p:txBody>
      </p:sp>
    </p:spTree>
    <p:extLst>
      <p:ext uri="{BB962C8B-B14F-4D97-AF65-F5344CB8AC3E}">
        <p14:creationId xmlns:p14="http://schemas.microsoft.com/office/powerpoint/2010/main" val="3381536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11</a:t>
            </a:fld>
            <a:endParaRPr lang="de-DE"/>
          </a:p>
        </p:txBody>
      </p:sp>
    </p:spTree>
    <p:extLst>
      <p:ext uri="{BB962C8B-B14F-4D97-AF65-F5344CB8AC3E}">
        <p14:creationId xmlns:p14="http://schemas.microsoft.com/office/powerpoint/2010/main" val="1244757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12</a:t>
            </a:fld>
            <a:endParaRPr lang="de-DE"/>
          </a:p>
        </p:txBody>
      </p:sp>
    </p:spTree>
    <p:extLst>
      <p:ext uri="{BB962C8B-B14F-4D97-AF65-F5344CB8AC3E}">
        <p14:creationId xmlns:p14="http://schemas.microsoft.com/office/powerpoint/2010/main" val="2959746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57200" y="2130425"/>
            <a:ext cx="8001000" cy="1470025"/>
          </a:xfrm>
        </p:spPr>
        <p:txBody>
          <a:bodyPr>
            <a:normAutofit/>
          </a:bodyPr>
          <a:lstStyle>
            <a:lvl1pPr algn="l">
              <a:defRPr sz="3200" b="1">
                <a:solidFill>
                  <a:schemeClr val="tx2"/>
                </a:solidFill>
              </a:defRPr>
            </a:lvl1pPr>
          </a:lstStyle>
          <a:p>
            <a:r>
              <a:rPr lang="de-DE" dirty="0"/>
              <a:t>Titelmasterformat durch Klicken bearbeiten</a:t>
            </a:r>
          </a:p>
        </p:txBody>
      </p:sp>
      <p:sp>
        <p:nvSpPr>
          <p:cNvPr id="3" name="Untertitel 2"/>
          <p:cNvSpPr>
            <a:spLocks noGrp="1"/>
          </p:cNvSpPr>
          <p:nvPr>
            <p:ph type="subTitle" idx="1"/>
          </p:nvPr>
        </p:nvSpPr>
        <p:spPr>
          <a:xfrm>
            <a:off x="457200" y="3680268"/>
            <a:ext cx="8001000" cy="1020075"/>
          </a:xfrm>
        </p:spPr>
        <p:txBody>
          <a:bodyPr>
            <a:normAutofit/>
          </a:bodyPr>
          <a:lstStyle>
            <a:lvl1pPr marL="0" indent="0" algn="l">
              <a:buNone/>
              <a:defRPr sz="20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cxnSp>
        <p:nvCxnSpPr>
          <p:cNvPr id="5" name="Gerade Verbindung 4"/>
          <p:cNvCxnSpPr/>
          <p:nvPr userDrawn="1"/>
        </p:nvCxnSpPr>
        <p:spPr>
          <a:xfrm>
            <a:off x="0" y="1260630"/>
            <a:ext cx="9144000" cy="0"/>
          </a:xfrm>
          <a:prstGeom prst="line">
            <a:avLst/>
          </a:prstGeom>
          <a:ln w="19050">
            <a:solidFill>
              <a:schemeClr val="bg1"/>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34571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00528"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a:extLst>
              <a:ext uri="{28A0092B-C50C-407E-A947-70E740481C1C}">
                <a14:useLocalDpi xmlns:a14="http://schemas.microsoft.com/office/drawing/2010/main" val="0"/>
              </a:ext>
            </a:extLst>
          </a:blip>
          <a:stretch>
            <a:fillRect/>
          </a:stretch>
        </p:blipFill>
        <p:spPr>
          <a:xfrm>
            <a:off x="457200" y="6274756"/>
            <a:ext cx="1108856" cy="406400"/>
          </a:xfrm>
          <a:prstGeom prst="rect">
            <a:avLst/>
          </a:prstGeom>
        </p:spPr>
      </p:pic>
    </p:spTree>
    <p:extLst>
      <p:ext uri="{BB962C8B-B14F-4D97-AF65-F5344CB8AC3E}">
        <p14:creationId xmlns:p14="http://schemas.microsoft.com/office/powerpoint/2010/main" val="170139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9" name="Titel 1"/>
          <p:cNvSpPr>
            <a:spLocks noGrp="1"/>
          </p:cNvSpPr>
          <p:nvPr>
            <p:ph type="title"/>
          </p:nvPr>
        </p:nvSpPr>
        <p:spPr>
          <a:xfrm>
            <a:off x="457200" y="274638"/>
            <a:ext cx="8229600" cy="985992"/>
          </a:xfrm>
        </p:spPr>
        <p:txBody>
          <a:bodyPr/>
          <a:lstStyle/>
          <a:p>
            <a:r>
              <a:rPr lang="de-DE"/>
              <a:t>Titelmasterformat durch Klicken bearbeiten</a:t>
            </a:r>
          </a:p>
        </p:txBody>
      </p:sp>
    </p:spTree>
    <p:extLst>
      <p:ext uri="{BB962C8B-B14F-4D97-AF65-F5344CB8AC3E}">
        <p14:creationId xmlns:p14="http://schemas.microsoft.com/office/powerpoint/2010/main" val="4056761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153569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p:cNvSpPr>
            <a:spLocks noGrp="1"/>
          </p:cNvSpPr>
          <p:nvPr>
            <p:ph type="body" sz="quarter" idx="3"/>
          </p:nvPr>
        </p:nvSpPr>
        <p:spPr>
          <a:xfrm>
            <a:off x="4645025" y="1535113"/>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087678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114300"/>
            <a:ext cx="8229600" cy="985992"/>
          </a:xfrm>
        </p:spPr>
        <p:txBody>
          <a:bodyPr/>
          <a:lstStyle/>
          <a:p>
            <a:r>
              <a:rPr lang="de-DE" dirty="0"/>
              <a:t>Titelmasterformat durch Klicken bearbeiten</a:t>
            </a:r>
          </a:p>
        </p:txBody>
      </p:sp>
      <p:sp>
        <p:nvSpPr>
          <p:cNvPr id="6"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990637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228529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686300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879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2" r:id="rId4"/>
    <p:sldLayoutId id="2147483653" r:id="rId5"/>
    <p:sldLayoutId id="2147483654" r:id="rId6"/>
    <p:sldLayoutId id="2147483655" r:id="rId7"/>
    <p:sldLayoutId id="2147483657" r:id="rId8"/>
  </p:sldLayoutIdLst>
  <p:txStyles>
    <p:titleStyle>
      <a:lvl1pPr algn="l" defTabSz="457200" rtl="0" eaLnBrk="1" latinLnBrk="0" hangingPunct="1">
        <a:spcBef>
          <a:spcPct val="0"/>
        </a:spcBef>
        <a:buNone/>
        <a:defRPr sz="2400" b="1" kern="1200">
          <a:solidFill>
            <a:schemeClr val="accent1"/>
          </a:solidFill>
          <a:latin typeface="+mj-lt"/>
          <a:ea typeface="+mj-ea"/>
          <a:cs typeface="+mj-cs"/>
        </a:defRPr>
      </a:lvl1pPr>
    </p:titleStyle>
    <p:body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5"/>
          <p:cNvSpPr>
            <a:spLocks noGrp="1"/>
          </p:cNvSpPr>
          <p:nvPr>
            <p:ph type="subTitle" idx="1"/>
          </p:nvPr>
        </p:nvSpPr>
        <p:spPr>
          <a:xfrm>
            <a:off x="457200" y="3915141"/>
            <a:ext cx="8001000" cy="1404083"/>
          </a:xfrm>
        </p:spPr>
        <p:txBody>
          <a:bodyPr>
            <a:noAutofit/>
          </a:bodyPr>
          <a:lstStyle/>
          <a:p>
            <a:pPr lvl="0" algn="r"/>
            <a:r>
              <a:rPr lang="pt-PT" sz="3600" b="1" dirty="0" smtClean="0"/>
              <a:t>Iluminação </a:t>
            </a:r>
            <a:r>
              <a:rPr lang="pt-PT" sz="3600" b="1" dirty="0"/>
              <a:t>centrada no ser humano</a:t>
            </a:r>
            <a:endParaRPr lang="pt-PT" sz="3600" b="1" dirty="0"/>
          </a:p>
        </p:txBody>
      </p:sp>
      <p:sp>
        <p:nvSpPr>
          <p:cNvPr id="7" name="Untertitel 2"/>
          <p:cNvSpPr txBox="1">
            <a:spLocks/>
          </p:cNvSpPr>
          <p:nvPr/>
        </p:nvSpPr>
        <p:spPr>
          <a:xfrm>
            <a:off x="457200" y="5319224"/>
            <a:ext cx="8001000" cy="1057481"/>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de-DE" sz="1400" dirty="0">
                <a:solidFill>
                  <a:srgbClr val="595959"/>
                </a:solidFill>
                <a:latin typeface="Arial"/>
              </a:rPr>
              <a:t>Prepared by ISR – University of Coimbra</a:t>
            </a:r>
            <a:endParaRPr kumimoji="0" lang="de-DE" sz="1400" b="0" i="0" u="none" strike="noStrike" kern="1200" cap="none" spc="0" normalizeH="0" baseline="0" noProof="0" dirty="0">
              <a:ln>
                <a:noFill/>
              </a:ln>
              <a:solidFill>
                <a:srgbClr val="595959"/>
              </a:solidFill>
              <a:effectLst/>
              <a:uLnTx/>
              <a:uFillTx/>
              <a:latin typeface="Arial"/>
              <a:ea typeface="+mn-ea"/>
              <a:cs typeface="+mn-cs"/>
            </a:endParaRPr>
          </a:p>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de-DE" sz="1400" b="0" i="0" u="none" strike="noStrike" kern="1200" cap="none" spc="0" normalizeH="0" baseline="0" noProof="0" dirty="0">
                <a:ln>
                  <a:noFill/>
                </a:ln>
                <a:solidFill>
                  <a:srgbClr val="595959"/>
                </a:solidFill>
                <a:effectLst/>
                <a:uLnTx/>
                <a:uFillTx/>
                <a:latin typeface="Arial"/>
                <a:ea typeface="+mn-ea"/>
                <a:cs typeface="+mn-cs"/>
              </a:rPr>
              <a:t>July 2017</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de-DE" sz="1400" b="0" i="0" u="none" strike="noStrike" kern="1200" cap="none" spc="0" normalizeH="0" baseline="0" noProof="0" dirty="0">
              <a:ln>
                <a:noFill/>
              </a:ln>
              <a:solidFill>
                <a:prstClr val="black"/>
              </a:solidFill>
              <a:effectLst/>
              <a:uLnTx/>
              <a:uFillTx/>
              <a:latin typeface="Arial"/>
              <a:ea typeface="+mn-ea"/>
              <a:cs typeface="+mn-cs"/>
            </a:endParaRPr>
          </a:p>
        </p:txBody>
      </p:sp>
      <p:pic>
        <p:nvPicPr>
          <p:cNvPr id="8" name="Picture 2" descr="C:\Users\boris\Desktop\premiumlightpro_logo_rgb_b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799" y="1247228"/>
            <a:ext cx="5095875" cy="196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722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8AF92F8D-199D-4C6F-87AB-0963484FC5FF}"/>
              </a:ext>
            </a:extLst>
          </p:cNvPr>
          <p:cNvSpPr>
            <a:spLocks noGrp="1"/>
          </p:cNvSpPr>
          <p:nvPr>
            <p:ph idx="1"/>
          </p:nvPr>
        </p:nvSpPr>
        <p:spPr>
          <a:xfrm>
            <a:off x="303028" y="1704102"/>
            <a:ext cx="8537944" cy="4634714"/>
          </a:xfrm>
        </p:spPr>
        <p:txBody>
          <a:bodyPr>
            <a:normAutofit/>
          </a:bodyPr>
          <a:lstStyle/>
          <a:p>
            <a:pPr lvl="0" defTabSz="914400">
              <a:spcBef>
                <a:spcPts val="0"/>
              </a:spcBef>
              <a:defRPr/>
            </a:pPr>
            <a:r>
              <a:rPr lang="en-US" sz="1800" dirty="0">
                <a:solidFill>
                  <a:schemeClr val="tx1"/>
                </a:solidFill>
              </a:rPr>
              <a:t>-</a:t>
            </a:r>
            <a:r>
              <a:rPr lang="pt-PT" sz="1800" dirty="0">
                <a:solidFill>
                  <a:schemeClr val="tx1"/>
                </a:solidFill>
              </a:rPr>
              <a:t>A retina do olho humano não é apenas constituída por hastes e cones que servem, predominantemente, para a perceção visual, mas também por células ganglionares retinianas fotossensíveis intrínsecas (</a:t>
            </a:r>
            <a:r>
              <a:rPr lang="pt-PT" sz="1800" dirty="0" err="1">
                <a:solidFill>
                  <a:schemeClr val="tx1"/>
                </a:solidFill>
              </a:rPr>
              <a:t>ipRGC</a:t>
            </a:r>
            <a:r>
              <a:rPr lang="pt-PT" sz="1800" dirty="0">
                <a:solidFill>
                  <a:schemeClr val="tx1"/>
                </a:solidFill>
              </a:rPr>
              <a:t>).</a:t>
            </a:r>
          </a:p>
          <a:p>
            <a:pPr lvl="0" defTabSz="914400">
              <a:spcBef>
                <a:spcPts val="0"/>
              </a:spcBef>
              <a:defRPr/>
            </a:pPr>
            <a:endParaRPr lang="en-US" sz="1800" dirty="0">
              <a:solidFill>
                <a:schemeClr val="tx1"/>
              </a:solidFill>
            </a:endParaRPr>
          </a:p>
          <a:p>
            <a:pPr lvl="0" defTabSz="914400">
              <a:spcBef>
                <a:spcPts val="0"/>
              </a:spcBef>
              <a:defRPr/>
            </a:pPr>
            <a:r>
              <a:rPr lang="en-US" sz="1800" dirty="0">
                <a:solidFill>
                  <a:schemeClr val="tx1"/>
                </a:solidFill>
              </a:rPr>
              <a:t>-</a:t>
            </a:r>
            <a:r>
              <a:rPr lang="pt-PT" sz="1800" dirty="0">
                <a:solidFill>
                  <a:schemeClr val="tx1"/>
                </a:solidFill>
              </a:rPr>
              <a:t> Em 2007 descobriu-se que estas células contêm </a:t>
            </a:r>
            <a:r>
              <a:rPr lang="pt-PT" sz="1800" dirty="0" err="1">
                <a:solidFill>
                  <a:schemeClr val="tx1"/>
                </a:solidFill>
              </a:rPr>
              <a:t>melanopsina</a:t>
            </a:r>
            <a:r>
              <a:rPr lang="pt-PT" sz="1800" dirty="0">
                <a:solidFill>
                  <a:schemeClr val="tx1"/>
                </a:solidFill>
              </a:rPr>
              <a:t> e, portanto, são sensíveis à luz. </a:t>
            </a:r>
            <a:r>
              <a:rPr lang="pt-PT" sz="1800" b="1" dirty="0">
                <a:solidFill>
                  <a:schemeClr val="tx1"/>
                </a:solidFill>
              </a:rPr>
              <a:t>A sensibilidade máxima para o efeito melanótico da luz é de um comprimento de onda de 490 </a:t>
            </a:r>
            <a:r>
              <a:rPr lang="pt-PT" sz="1800" b="1" dirty="0" err="1">
                <a:solidFill>
                  <a:schemeClr val="tx1"/>
                </a:solidFill>
              </a:rPr>
              <a:t>nm</a:t>
            </a:r>
            <a:r>
              <a:rPr lang="pt-PT" sz="1800" b="1" dirty="0">
                <a:solidFill>
                  <a:schemeClr val="tx1"/>
                </a:solidFill>
              </a:rPr>
              <a:t> (azul). </a:t>
            </a:r>
            <a:r>
              <a:rPr lang="pt-PT" sz="1800" dirty="0">
                <a:solidFill>
                  <a:schemeClr val="tx1"/>
                </a:solidFill>
              </a:rPr>
              <a:t>Isso significa que a </a:t>
            </a:r>
            <a:r>
              <a:rPr lang="pt-PT" sz="1800" dirty="0" err="1">
                <a:solidFill>
                  <a:schemeClr val="tx1"/>
                </a:solidFill>
              </a:rPr>
              <a:t>melanopsina</a:t>
            </a:r>
            <a:r>
              <a:rPr lang="pt-PT" sz="1800" dirty="0">
                <a:solidFill>
                  <a:schemeClr val="tx1"/>
                </a:solidFill>
              </a:rPr>
              <a:t> é especialmente bem estimulada nesse comprimento de onda.</a:t>
            </a:r>
            <a:endParaRPr lang="pt-PT" sz="1800" dirty="0"/>
          </a:p>
          <a:p>
            <a:pPr lvl="0" defTabSz="914400">
              <a:spcBef>
                <a:spcPts val="0"/>
              </a:spcBef>
              <a:defRPr/>
            </a:pPr>
            <a:endParaRPr lang="en-US" sz="1800" dirty="0">
              <a:solidFill>
                <a:schemeClr val="tx1"/>
              </a:solidFill>
            </a:endParaRPr>
          </a:p>
          <a:p>
            <a:pPr lvl="0" defTabSz="914400">
              <a:spcBef>
                <a:spcPts val="0"/>
              </a:spcBef>
              <a:defRPr/>
            </a:pPr>
            <a:r>
              <a:rPr lang="en-US" sz="1800" dirty="0">
                <a:solidFill>
                  <a:schemeClr val="tx1"/>
                </a:solidFill>
              </a:rPr>
              <a:t>-</a:t>
            </a:r>
            <a:r>
              <a:rPr lang="pt-PT" sz="1800" dirty="0">
                <a:solidFill>
                  <a:schemeClr val="tx1"/>
                </a:solidFill>
              </a:rPr>
              <a:t>O efeito desta estimulação é que não ocorra a produção da melatonina hormonal na glândula pineal. A melatonina desempenha um papel central no Ciclo Circadiano do homem. Especialmente à noite, quando estamos cansados, o nosso sangue tem uma alta concentração de melatonina que cai quando dormimos, de modo a que o nível de melatonina seja consideravelmente mais baixo pela manhã. A luz do dia, com sua alta proporção de luz azul (especialmente pela manhã), também contribui para a supressão da melatonina.</a:t>
            </a:r>
            <a:endParaRPr lang="pt-PT" sz="1800" dirty="0"/>
          </a:p>
          <a:p>
            <a:endParaRPr lang="en-US" sz="1800" dirty="0"/>
          </a:p>
        </p:txBody>
      </p:sp>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rmAutofit/>
          </a:bodyPr>
          <a:lstStyle/>
          <a:p>
            <a:r>
              <a:rPr lang="pt-PT" dirty="0"/>
              <a:t>1. Ciclo Circadiano</a:t>
            </a:r>
          </a:p>
        </p:txBody>
      </p:sp>
      <p:sp>
        <p:nvSpPr>
          <p:cNvPr id="4" name="Retângulo 3">
            <a:extLst>
              <a:ext uri="{FF2B5EF4-FFF2-40B4-BE49-F238E27FC236}">
                <a16:creationId xmlns:a16="http://schemas.microsoft.com/office/drawing/2014/main" id="{B96222AB-0F8D-48A9-8FFD-0997BD58B743}"/>
              </a:ext>
            </a:extLst>
          </p:cNvPr>
          <p:cNvSpPr/>
          <p:nvPr/>
        </p:nvSpPr>
        <p:spPr>
          <a:xfrm>
            <a:off x="303028" y="1260630"/>
            <a:ext cx="2980303" cy="369332"/>
          </a:xfrm>
          <a:prstGeom prst="rect">
            <a:avLst/>
          </a:prstGeom>
        </p:spPr>
        <p:txBody>
          <a:bodyPr wrap="none">
            <a:spAutoFit/>
          </a:bodyPr>
          <a:lstStyle/>
          <a:p>
            <a:r>
              <a:rPr lang="pt-PT" b="1" dirty="0"/>
              <a:t>Supressão de melatonina</a:t>
            </a:r>
          </a:p>
        </p:txBody>
      </p:sp>
    </p:spTree>
    <p:extLst>
      <p:ext uri="{BB962C8B-B14F-4D97-AF65-F5344CB8AC3E}">
        <p14:creationId xmlns:p14="http://schemas.microsoft.com/office/powerpoint/2010/main" val="3560945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8FDBCD78-B6B2-486D-90DE-6297B9DC49B5}"/>
              </a:ext>
            </a:extLst>
          </p:cNvPr>
          <p:cNvSpPr>
            <a:spLocks noGrp="1"/>
          </p:cNvSpPr>
          <p:nvPr>
            <p:ph idx="1"/>
          </p:nvPr>
        </p:nvSpPr>
        <p:spPr>
          <a:xfrm>
            <a:off x="265814" y="1884855"/>
            <a:ext cx="8229600" cy="4634714"/>
          </a:xfrm>
        </p:spPr>
        <p:txBody>
          <a:bodyPr>
            <a:normAutofit fontScale="92500" lnSpcReduction="10000"/>
          </a:bodyPr>
          <a:lstStyle/>
          <a:p>
            <a:pPr marL="342900" indent="-342900" fontAlgn="base">
              <a:buFont typeface="Arial" panose="020B0604020202020204" pitchFamily="34" charset="0"/>
              <a:buChar char="•"/>
            </a:pPr>
            <a:r>
              <a:rPr lang="pt-PT" sz="1900" dirty="0"/>
              <a:t>As células ganglionares enviam sinais para o cérebro e regulam a produção hormonal. Os quatro hormônios mais importantes que controlam o ritmo biológico são </a:t>
            </a:r>
            <a:r>
              <a:rPr lang="en-US" sz="1900" dirty="0"/>
              <a:t>:</a:t>
            </a:r>
          </a:p>
          <a:p>
            <a:pPr marL="900900" lvl="1" indent="-342900" fontAlgn="base">
              <a:buFont typeface="Arial" panose="020B0604020202020204" pitchFamily="34" charset="0"/>
              <a:buChar char="•"/>
            </a:pPr>
            <a:r>
              <a:rPr lang="en-US" sz="1900" b="1" dirty="0" err="1"/>
              <a:t>Melatonina</a:t>
            </a:r>
            <a:r>
              <a:rPr lang="en-US" sz="1900" dirty="0"/>
              <a:t> </a:t>
            </a:r>
            <a:r>
              <a:rPr lang="pt-PT" sz="1900" dirty="0"/>
              <a:t>torna a pessoa cansada, retarda as funções do corpo e diminui a atividade em favor do descanso.</a:t>
            </a:r>
            <a:r>
              <a:rPr lang="en-US" sz="1900" dirty="0"/>
              <a:t/>
            </a:r>
            <a:br>
              <a:rPr lang="en-US" sz="1900" dirty="0"/>
            </a:br>
            <a:endParaRPr lang="en-US" sz="1900" dirty="0"/>
          </a:p>
          <a:p>
            <a:pPr marL="900900" lvl="1" indent="-342900" fontAlgn="base">
              <a:buFont typeface="Arial" panose="020B0604020202020204" pitchFamily="34" charset="0"/>
              <a:buChar char="•"/>
            </a:pPr>
            <a:r>
              <a:rPr lang="en-US" sz="1900" b="1" dirty="0"/>
              <a:t>Cortisol</a:t>
            </a:r>
            <a:r>
              <a:rPr lang="en-US" sz="1900" dirty="0"/>
              <a:t> </a:t>
            </a:r>
            <a:r>
              <a:rPr lang="pt-PT" sz="1900" dirty="0"/>
              <a:t>,por outro lado, é uma hormona do “despertar”, produzida a partir de cerca de 3 da manhã. Estimula o metabolismo e programa o corpo para o modo dia.</a:t>
            </a:r>
            <a:r>
              <a:rPr lang="en-US" sz="1900" dirty="0"/>
              <a:t/>
            </a:r>
            <a:br>
              <a:rPr lang="en-US" sz="1900" dirty="0"/>
            </a:br>
            <a:endParaRPr lang="en-US" sz="1900" dirty="0"/>
          </a:p>
          <a:p>
            <a:pPr marL="900900" lvl="1" indent="-342900" fontAlgn="base">
              <a:buFont typeface="Arial" panose="020B0604020202020204" pitchFamily="34" charset="0"/>
              <a:buChar char="•"/>
            </a:pPr>
            <a:r>
              <a:rPr lang="en-US" sz="1900" b="1" dirty="0" err="1"/>
              <a:t>Serotonina</a:t>
            </a:r>
            <a:r>
              <a:rPr lang="en-US" sz="1900" dirty="0"/>
              <a:t> </a:t>
            </a:r>
            <a:r>
              <a:rPr lang="pt-PT" sz="1900" dirty="0"/>
              <a:t>funciona como estimulante e motivador. Enquanto o nível de cortisol no sangue cai ao longo do dia e, desse modo, atua </a:t>
            </a:r>
            <a:r>
              <a:rPr lang="pt-PT" sz="1900" dirty="0" err="1"/>
              <a:t>contra-cíclico</a:t>
            </a:r>
            <a:r>
              <a:rPr lang="pt-PT" sz="1900" dirty="0"/>
              <a:t> para o nível de melatonina, a serotonina ajuda a elevar os níveis de energia.</a:t>
            </a:r>
            <a:endParaRPr lang="en-GB" sz="1900" dirty="0"/>
          </a:p>
          <a:p>
            <a:pPr marL="900900" lvl="1" indent="-342900" fontAlgn="base">
              <a:buFont typeface="Arial" panose="020B0604020202020204" pitchFamily="34" charset="0"/>
              <a:buChar char="•"/>
            </a:pPr>
            <a:r>
              <a:rPr lang="en-GB" sz="1900" b="1" dirty="0" err="1"/>
              <a:t>Dopamina</a:t>
            </a:r>
            <a:r>
              <a:rPr lang="en-GB" sz="1900" b="1" dirty="0"/>
              <a:t> </a:t>
            </a:r>
            <a:r>
              <a:rPr lang="pt-PT" sz="1900" dirty="0"/>
              <a:t>desempenha um papel importante na coordenação muscular, alerta e prazer</a:t>
            </a:r>
            <a:endParaRPr lang="pt-PT" dirty="0"/>
          </a:p>
        </p:txBody>
      </p:sp>
      <p:sp>
        <p:nvSpPr>
          <p:cNvPr id="3" name="Título 2">
            <a:extLst>
              <a:ext uri="{FF2B5EF4-FFF2-40B4-BE49-F238E27FC236}">
                <a16:creationId xmlns:a16="http://schemas.microsoft.com/office/drawing/2014/main" id="{68AC3F97-BAD0-474A-877D-33EE29AE8F74}"/>
              </a:ext>
            </a:extLst>
          </p:cNvPr>
          <p:cNvSpPr>
            <a:spLocks noGrp="1"/>
          </p:cNvSpPr>
          <p:nvPr>
            <p:ph type="title"/>
          </p:nvPr>
        </p:nvSpPr>
        <p:spPr/>
        <p:txBody>
          <a:bodyPr/>
          <a:lstStyle/>
          <a:p>
            <a:r>
              <a:rPr lang="pt-PT" dirty="0"/>
              <a:t>1. Ciclo Circadiano</a:t>
            </a:r>
          </a:p>
        </p:txBody>
      </p:sp>
      <p:sp>
        <p:nvSpPr>
          <p:cNvPr id="4" name="CaixaDeTexto 3">
            <a:extLst>
              <a:ext uri="{FF2B5EF4-FFF2-40B4-BE49-F238E27FC236}">
                <a16:creationId xmlns:a16="http://schemas.microsoft.com/office/drawing/2014/main" id="{690B4624-294C-472A-ABCD-671FDCE0E2A5}"/>
              </a:ext>
            </a:extLst>
          </p:cNvPr>
          <p:cNvSpPr txBox="1"/>
          <p:nvPr/>
        </p:nvSpPr>
        <p:spPr>
          <a:xfrm>
            <a:off x="457200" y="1300353"/>
            <a:ext cx="5114260" cy="369332"/>
          </a:xfrm>
          <a:prstGeom prst="rect">
            <a:avLst/>
          </a:prstGeom>
          <a:noFill/>
        </p:spPr>
        <p:txBody>
          <a:bodyPr wrap="square" rtlCol="0">
            <a:spAutoFit/>
          </a:bodyPr>
          <a:lstStyle/>
          <a:p>
            <a:r>
              <a:rPr lang="pt-PT" b="1" dirty="0"/>
              <a:t>Hormonas que controlam o ritmo biológico</a:t>
            </a:r>
          </a:p>
        </p:txBody>
      </p:sp>
    </p:spTree>
    <p:extLst>
      <p:ext uri="{BB962C8B-B14F-4D97-AF65-F5344CB8AC3E}">
        <p14:creationId xmlns:p14="http://schemas.microsoft.com/office/powerpoint/2010/main" val="1105369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BECB3799-A4EF-4712-A35D-5F90A3CE2374}"/>
              </a:ext>
            </a:extLst>
          </p:cNvPr>
          <p:cNvSpPr>
            <a:spLocks noGrp="1"/>
          </p:cNvSpPr>
          <p:nvPr>
            <p:ph type="title"/>
          </p:nvPr>
        </p:nvSpPr>
        <p:spPr/>
        <p:txBody>
          <a:bodyPr/>
          <a:lstStyle/>
          <a:p>
            <a:r>
              <a:rPr lang="pt-PT" dirty="0">
                <a:solidFill>
                  <a:schemeClr val="tx1"/>
                </a:solidFill>
              </a:rPr>
              <a:t>2. Vantagens para a saúde e desempenho humano</a:t>
            </a:r>
          </a:p>
        </p:txBody>
      </p:sp>
      <p:pic>
        <p:nvPicPr>
          <p:cNvPr id="7" name="Picture 6"/>
          <p:cNvPicPr>
            <a:picLocks noChangeAspect="1"/>
          </p:cNvPicPr>
          <p:nvPr/>
        </p:nvPicPr>
        <p:blipFill>
          <a:blip r:embed="rId3"/>
          <a:stretch>
            <a:fillRect/>
          </a:stretch>
        </p:blipFill>
        <p:spPr>
          <a:xfrm>
            <a:off x="2002448" y="1260630"/>
            <a:ext cx="5139104" cy="5082542"/>
          </a:xfrm>
          <a:prstGeom prst="rect">
            <a:avLst/>
          </a:prstGeom>
        </p:spPr>
      </p:pic>
      <p:sp>
        <p:nvSpPr>
          <p:cNvPr id="9" name="TextBox 8"/>
          <p:cNvSpPr txBox="1"/>
          <p:nvPr/>
        </p:nvSpPr>
        <p:spPr>
          <a:xfrm>
            <a:off x="7369155" y="5973840"/>
            <a:ext cx="1418978" cy="307777"/>
          </a:xfrm>
          <a:prstGeom prst="rect">
            <a:avLst/>
          </a:prstGeom>
          <a:noFill/>
        </p:spPr>
        <p:txBody>
          <a:bodyPr wrap="none" rtlCol="0">
            <a:spAutoFit/>
          </a:bodyPr>
          <a:lstStyle/>
          <a:p>
            <a:r>
              <a:rPr lang="en-GB" sz="1400" dirty="0"/>
              <a:t>Source: licht.de</a:t>
            </a:r>
          </a:p>
        </p:txBody>
      </p:sp>
    </p:spTree>
    <p:extLst>
      <p:ext uri="{BB962C8B-B14F-4D97-AF65-F5344CB8AC3E}">
        <p14:creationId xmlns:p14="http://schemas.microsoft.com/office/powerpoint/2010/main" val="903159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1EEA103B-3A67-4FD6-8C66-D7F25B126D3F}"/>
              </a:ext>
            </a:extLst>
          </p:cNvPr>
          <p:cNvSpPr>
            <a:spLocks noGrp="1"/>
          </p:cNvSpPr>
          <p:nvPr>
            <p:ph idx="1"/>
          </p:nvPr>
        </p:nvSpPr>
        <p:spPr>
          <a:xfrm>
            <a:off x="457200" y="1491450"/>
            <a:ext cx="4272844" cy="4634714"/>
          </a:xfrm>
        </p:spPr>
        <p:txBody>
          <a:bodyPr>
            <a:normAutofit/>
          </a:bodyPr>
          <a:lstStyle/>
          <a:p>
            <a:r>
              <a:rPr lang="pt-PT" b="1" dirty="0"/>
              <a:t>Iluminância</a:t>
            </a:r>
          </a:p>
          <a:p>
            <a:pPr marL="342900" indent="-342900">
              <a:buFont typeface="Arial" panose="020B0604020202020204" pitchFamily="34" charset="0"/>
              <a:buChar char="•"/>
            </a:pPr>
            <a:r>
              <a:rPr lang="pt-PT" sz="1800" dirty="0"/>
              <a:t>Aumentar a iluminância no desempenho de uma tarefa, produz uma melhoria do desempenho.</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A acuidade visual depende da intensidade da luz: aumento  de cerca de 40% de ao passar de 50 lux a 500 lux.</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Melhora a concentração e o estado de alerta</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Baixar a iluminância aumenta a fadiga ocular</a:t>
            </a:r>
          </a:p>
        </p:txBody>
      </p:sp>
      <p:sp>
        <p:nvSpPr>
          <p:cNvPr id="3" name="Título 2">
            <a:extLst>
              <a:ext uri="{FF2B5EF4-FFF2-40B4-BE49-F238E27FC236}">
                <a16:creationId xmlns:a16="http://schemas.microsoft.com/office/drawing/2014/main" id="{BECB3799-A4EF-4712-A35D-5F90A3CE2374}"/>
              </a:ext>
            </a:extLst>
          </p:cNvPr>
          <p:cNvSpPr>
            <a:spLocks noGrp="1"/>
          </p:cNvSpPr>
          <p:nvPr>
            <p:ph type="title"/>
          </p:nvPr>
        </p:nvSpPr>
        <p:spPr/>
        <p:txBody>
          <a:bodyPr/>
          <a:lstStyle/>
          <a:p>
            <a:r>
              <a:rPr lang="pt-PT" dirty="0">
                <a:solidFill>
                  <a:schemeClr val="tx1"/>
                </a:solidFill>
              </a:rPr>
              <a:t>2. Vantagens para a saúde e desempenho humano</a:t>
            </a:r>
          </a:p>
        </p:txBody>
      </p:sp>
      <p:pic>
        <p:nvPicPr>
          <p:cNvPr id="6" name="Picture 2" descr="hcl_intensity">
            <a:extLst>
              <a:ext uri="{FF2B5EF4-FFF2-40B4-BE49-F238E27FC236}">
                <a16:creationId xmlns:a16="http://schemas.microsoft.com/office/drawing/2014/main" id="{034FF71B-451C-486E-BCCA-537E6A8C54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703" y="1758068"/>
            <a:ext cx="4169170" cy="2291095"/>
          </a:xfrm>
          <a:prstGeom prst="rect">
            <a:avLst/>
          </a:prstGeom>
          <a:noFill/>
          <a:extLst>
            <a:ext uri="{909E8E84-426E-40DD-AFC4-6F175D3DCCD1}">
              <a14:hiddenFill xmlns:a14="http://schemas.microsoft.com/office/drawing/2010/main">
                <a:solidFill>
                  <a:srgbClr val="FFFFFF"/>
                </a:solidFill>
              </a14:hiddenFill>
            </a:ext>
          </a:extLst>
        </p:spPr>
      </p:pic>
      <p:sp>
        <p:nvSpPr>
          <p:cNvPr id="8" name="Retângulo 7">
            <a:extLst>
              <a:ext uri="{FF2B5EF4-FFF2-40B4-BE49-F238E27FC236}">
                <a16:creationId xmlns:a16="http://schemas.microsoft.com/office/drawing/2014/main" id="{1D4F026F-3195-4CD1-955D-77B84BF6FB58}"/>
              </a:ext>
            </a:extLst>
          </p:cNvPr>
          <p:cNvSpPr/>
          <p:nvPr/>
        </p:nvSpPr>
        <p:spPr>
          <a:xfrm>
            <a:off x="5215467" y="4279983"/>
            <a:ext cx="3680177" cy="1754326"/>
          </a:xfrm>
          <a:prstGeom prst="rect">
            <a:avLst/>
          </a:prstGeom>
        </p:spPr>
        <p:txBody>
          <a:bodyPr wrap="square">
            <a:spAutoFit/>
          </a:bodyPr>
          <a:lstStyle/>
          <a:p>
            <a:pPr marL="285750" indent="-285750">
              <a:buFont typeface="Arial" panose="020B0604020202020204" pitchFamily="34" charset="0"/>
              <a:buChar char="•"/>
            </a:pPr>
            <a:r>
              <a:rPr lang="pt-PT" dirty="0"/>
              <a:t>Estudos sugerem que mesmo níveis de iluminância relativamente baixos (~ 150 lx nos olhos) são suficientes para induzir o estado de alerta e mudar o Ciclo Circadiano.</a:t>
            </a:r>
            <a:endParaRPr lang="en-US" dirty="0"/>
          </a:p>
        </p:txBody>
      </p:sp>
    </p:spTree>
    <p:extLst>
      <p:ext uri="{BB962C8B-B14F-4D97-AF65-F5344CB8AC3E}">
        <p14:creationId xmlns:p14="http://schemas.microsoft.com/office/powerpoint/2010/main" val="3205062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1EEA103B-3A67-4FD6-8C66-D7F25B126D3F}"/>
              </a:ext>
            </a:extLst>
          </p:cNvPr>
          <p:cNvSpPr>
            <a:spLocks noGrp="1"/>
          </p:cNvSpPr>
          <p:nvPr>
            <p:ph idx="1"/>
          </p:nvPr>
        </p:nvSpPr>
        <p:spPr>
          <a:xfrm>
            <a:off x="457200" y="1491450"/>
            <a:ext cx="4272844" cy="4634714"/>
          </a:xfrm>
        </p:spPr>
        <p:txBody>
          <a:bodyPr>
            <a:normAutofit/>
          </a:bodyPr>
          <a:lstStyle/>
          <a:p>
            <a:r>
              <a:rPr lang="pt-PT" b="1" dirty="0"/>
              <a:t>Temperatura da cor</a:t>
            </a:r>
          </a:p>
          <a:p>
            <a:endParaRPr lang="pt-PT" dirty="0"/>
          </a:p>
          <a:p>
            <a:pPr marL="342900" indent="-342900">
              <a:buFont typeface="Arial" panose="020B0604020202020204" pitchFamily="34" charset="0"/>
              <a:buChar char="•"/>
            </a:pPr>
            <a:r>
              <a:rPr lang="pt-PT" sz="1800" dirty="0"/>
              <a:t>Temperaturas de cor mais altas (mais de 5300K) ativam o cérebro e promovem a concentração</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Menores temperaturas de cores induzem relaxamento e calma.</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Menos fadiga a temperaturas mais elevadas (o olho fica cansado menos rapidamente a 6000K do que a 2700K)</a:t>
            </a:r>
          </a:p>
          <a:p>
            <a:pPr marL="342900" indent="-342900">
              <a:buFont typeface="Arial" panose="020B0604020202020204" pitchFamily="34" charset="0"/>
              <a:buChar char="•"/>
            </a:pPr>
            <a:endParaRPr lang="pt-PT" sz="1800" dirty="0"/>
          </a:p>
        </p:txBody>
      </p:sp>
      <p:sp>
        <p:nvSpPr>
          <p:cNvPr id="3" name="Título 2">
            <a:extLst>
              <a:ext uri="{FF2B5EF4-FFF2-40B4-BE49-F238E27FC236}">
                <a16:creationId xmlns:a16="http://schemas.microsoft.com/office/drawing/2014/main" id="{BECB3799-A4EF-4712-A35D-5F90A3CE2374}"/>
              </a:ext>
            </a:extLst>
          </p:cNvPr>
          <p:cNvSpPr>
            <a:spLocks noGrp="1"/>
          </p:cNvSpPr>
          <p:nvPr>
            <p:ph type="title"/>
          </p:nvPr>
        </p:nvSpPr>
        <p:spPr/>
        <p:txBody>
          <a:bodyPr/>
          <a:lstStyle/>
          <a:p>
            <a:r>
              <a:rPr lang="pt-PT" dirty="0">
                <a:solidFill>
                  <a:schemeClr val="tx1"/>
                </a:solidFill>
              </a:rPr>
              <a:t>2. Vantagens para a saúde e desempenho humano</a:t>
            </a:r>
          </a:p>
        </p:txBody>
      </p:sp>
      <p:pic>
        <p:nvPicPr>
          <p:cNvPr id="2052" name="Picture 4" descr="panel led light different color temperature effect">
            <a:extLst>
              <a:ext uri="{FF2B5EF4-FFF2-40B4-BE49-F238E27FC236}">
                <a16:creationId xmlns:a16="http://schemas.microsoft.com/office/drawing/2014/main" id="{67B30BC7-401B-449A-8D2F-D92B0CF38AD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28" t="8950" r="2695" b="3113"/>
          <a:stretch/>
        </p:blipFill>
        <p:spPr bwMode="auto">
          <a:xfrm>
            <a:off x="4730044" y="2573080"/>
            <a:ext cx="4051006" cy="2515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9378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1EEA103B-3A67-4FD6-8C66-D7F25B126D3F}"/>
              </a:ext>
            </a:extLst>
          </p:cNvPr>
          <p:cNvSpPr>
            <a:spLocks noGrp="1"/>
          </p:cNvSpPr>
          <p:nvPr>
            <p:ph idx="1"/>
          </p:nvPr>
        </p:nvSpPr>
        <p:spPr>
          <a:xfrm>
            <a:off x="0" y="1491450"/>
            <a:ext cx="3798711" cy="702299"/>
          </a:xfrm>
        </p:spPr>
        <p:txBody>
          <a:bodyPr/>
          <a:lstStyle/>
          <a:p>
            <a:r>
              <a:rPr lang="pt-PT" dirty="0"/>
              <a:t>		</a:t>
            </a:r>
            <a:r>
              <a:rPr lang="pt-PT" b="1" dirty="0"/>
              <a:t>Temperatura da cor</a:t>
            </a:r>
          </a:p>
          <a:p>
            <a:endParaRPr lang="pt-PT" dirty="0"/>
          </a:p>
        </p:txBody>
      </p:sp>
      <p:sp>
        <p:nvSpPr>
          <p:cNvPr id="3" name="Título 2">
            <a:extLst>
              <a:ext uri="{FF2B5EF4-FFF2-40B4-BE49-F238E27FC236}">
                <a16:creationId xmlns:a16="http://schemas.microsoft.com/office/drawing/2014/main" id="{BECB3799-A4EF-4712-A35D-5F90A3CE2374}"/>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pic>
        <p:nvPicPr>
          <p:cNvPr id="5" name="Imagem 4">
            <a:extLst>
              <a:ext uri="{FF2B5EF4-FFF2-40B4-BE49-F238E27FC236}">
                <a16:creationId xmlns:a16="http://schemas.microsoft.com/office/drawing/2014/main" id="{895E470E-A6A0-482E-B53E-85CE0F2CAA9E}"/>
              </a:ext>
            </a:extLst>
          </p:cNvPr>
          <p:cNvPicPr>
            <a:picLocks noChangeAspect="1"/>
          </p:cNvPicPr>
          <p:nvPr/>
        </p:nvPicPr>
        <p:blipFill>
          <a:blip r:embed="rId3"/>
          <a:stretch>
            <a:fillRect/>
          </a:stretch>
        </p:blipFill>
        <p:spPr>
          <a:xfrm>
            <a:off x="715962" y="2307718"/>
            <a:ext cx="3476096" cy="3705010"/>
          </a:xfrm>
          <a:prstGeom prst="rect">
            <a:avLst/>
          </a:prstGeom>
        </p:spPr>
      </p:pic>
      <p:cxnSp>
        <p:nvCxnSpPr>
          <p:cNvPr id="9" name="Conexão reta 8">
            <a:extLst>
              <a:ext uri="{FF2B5EF4-FFF2-40B4-BE49-F238E27FC236}">
                <a16:creationId xmlns:a16="http://schemas.microsoft.com/office/drawing/2014/main" id="{104953FF-EB80-4E59-94CB-B1F457BCEB85}"/>
              </a:ext>
            </a:extLst>
          </p:cNvPr>
          <p:cNvCxnSpPr/>
          <p:nvPr/>
        </p:nvCxnSpPr>
        <p:spPr>
          <a:xfrm>
            <a:off x="4192058" y="4538133"/>
            <a:ext cx="4387498" cy="0"/>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 name="CaixaDeTexto 9">
            <a:extLst>
              <a:ext uri="{FF2B5EF4-FFF2-40B4-BE49-F238E27FC236}">
                <a16:creationId xmlns:a16="http://schemas.microsoft.com/office/drawing/2014/main" id="{BA0B23B1-5B46-48CC-B7ED-7A05C4602521}"/>
              </a:ext>
            </a:extLst>
          </p:cNvPr>
          <p:cNvSpPr txBox="1"/>
          <p:nvPr/>
        </p:nvSpPr>
        <p:spPr>
          <a:xfrm>
            <a:off x="4007556" y="3063539"/>
            <a:ext cx="4786488" cy="861774"/>
          </a:xfrm>
          <a:prstGeom prst="rect">
            <a:avLst/>
          </a:prstGeom>
          <a:noFill/>
        </p:spPr>
        <p:txBody>
          <a:bodyPr wrap="square" rtlCol="0">
            <a:spAutoFit/>
          </a:bodyPr>
          <a:lstStyle/>
          <a:p>
            <a:r>
              <a:rPr lang="pt-PT" b="1" dirty="0"/>
              <a:t>Temperatura de cor elevadas </a:t>
            </a:r>
            <a:r>
              <a:rPr lang="pt-PT" sz="1600" dirty="0"/>
              <a:t>(por exemplo, 5000 K ou acima) são percebidos como "branco frio" (tons azuis e verdes)</a:t>
            </a:r>
            <a:endParaRPr lang="pt-PT" dirty="0"/>
          </a:p>
        </p:txBody>
      </p:sp>
      <p:sp>
        <p:nvSpPr>
          <p:cNvPr id="11" name="CaixaDeTexto 10">
            <a:extLst>
              <a:ext uri="{FF2B5EF4-FFF2-40B4-BE49-F238E27FC236}">
                <a16:creationId xmlns:a16="http://schemas.microsoft.com/office/drawing/2014/main" id="{DC39D81D-C3AA-4BDB-905E-A2DF74BEAD2C}"/>
              </a:ext>
            </a:extLst>
          </p:cNvPr>
          <p:cNvSpPr txBox="1"/>
          <p:nvPr/>
        </p:nvSpPr>
        <p:spPr>
          <a:xfrm>
            <a:off x="4007556" y="4866448"/>
            <a:ext cx="4876800" cy="861774"/>
          </a:xfrm>
          <a:prstGeom prst="rect">
            <a:avLst/>
          </a:prstGeom>
          <a:noFill/>
        </p:spPr>
        <p:txBody>
          <a:bodyPr wrap="square" rtlCol="0">
            <a:spAutoFit/>
          </a:bodyPr>
          <a:lstStyle/>
          <a:p>
            <a:r>
              <a:rPr lang="pt-PT" b="1" dirty="0"/>
              <a:t>Temperaturas de cor baixas </a:t>
            </a:r>
            <a:r>
              <a:rPr lang="pt-PT" sz="1600" dirty="0"/>
              <a:t>(por exemplo, 2700k-3000K) parecem ser "quentes" (tons amarelos e vermelhos))</a:t>
            </a:r>
            <a:endParaRPr lang="pt-PT" dirty="0"/>
          </a:p>
        </p:txBody>
      </p:sp>
      <p:sp>
        <p:nvSpPr>
          <p:cNvPr id="12" name="CaixaDeTexto 11">
            <a:extLst>
              <a:ext uri="{FF2B5EF4-FFF2-40B4-BE49-F238E27FC236}">
                <a16:creationId xmlns:a16="http://schemas.microsoft.com/office/drawing/2014/main" id="{92DC1A26-35B6-4196-A423-C109238DC216}"/>
              </a:ext>
            </a:extLst>
          </p:cNvPr>
          <p:cNvSpPr txBox="1"/>
          <p:nvPr/>
        </p:nvSpPr>
        <p:spPr>
          <a:xfrm>
            <a:off x="2336800" y="1979690"/>
            <a:ext cx="6350000" cy="923330"/>
          </a:xfrm>
          <a:prstGeom prst="rect">
            <a:avLst/>
          </a:prstGeom>
          <a:noFill/>
        </p:spPr>
        <p:txBody>
          <a:bodyPr wrap="square" rtlCol="0">
            <a:spAutoFit/>
          </a:bodyPr>
          <a:lstStyle/>
          <a:p>
            <a:r>
              <a:rPr lang="pt-PT" dirty="0"/>
              <a:t>Como a cor está intimamente ligada à disposição humana que causa reação psicológica, a temperatura da cor da luz é crítica.</a:t>
            </a:r>
          </a:p>
        </p:txBody>
      </p:sp>
    </p:spTree>
    <p:extLst>
      <p:ext uri="{BB962C8B-B14F-4D97-AF65-F5344CB8AC3E}">
        <p14:creationId xmlns:p14="http://schemas.microsoft.com/office/powerpoint/2010/main" val="411186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FBAF1CCA-2872-494A-B6E2-9E338248ADE6}"/>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sp>
        <p:nvSpPr>
          <p:cNvPr id="4" name="Marcador de Posição de Conteúdo 1">
            <a:extLst>
              <a:ext uri="{FF2B5EF4-FFF2-40B4-BE49-F238E27FC236}">
                <a16:creationId xmlns:a16="http://schemas.microsoft.com/office/drawing/2014/main" id="{11CC764D-ED04-45D4-84A9-9E495F533BF9}"/>
              </a:ext>
            </a:extLst>
          </p:cNvPr>
          <p:cNvSpPr>
            <a:spLocks noGrp="1"/>
          </p:cNvSpPr>
          <p:nvPr>
            <p:ph idx="1"/>
          </p:nvPr>
        </p:nvSpPr>
        <p:spPr>
          <a:xfrm>
            <a:off x="0" y="1491450"/>
            <a:ext cx="3798711" cy="702299"/>
          </a:xfrm>
        </p:spPr>
        <p:txBody>
          <a:bodyPr/>
          <a:lstStyle/>
          <a:p>
            <a:r>
              <a:rPr lang="pt-PT" dirty="0"/>
              <a:t>		</a:t>
            </a:r>
            <a:r>
              <a:rPr lang="pt-PT" b="1" dirty="0"/>
              <a:t>Cor da luz</a:t>
            </a:r>
          </a:p>
          <a:p>
            <a:endParaRPr lang="pt-PT" dirty="0"/>
          </a:p>
        </p:txBody>
      </p:sp>
      <p:pic>
        <p:nvPicPr>
          <p:cNvPr id="6" name="Imagem 5">
            <a:extLst>
              <a:ext uri="{FF2B5EF4-FFF2-40B4-BE49-F238E27FC236}">
                <a16:creationId xmlns:a16="http://schemas.microsoft.com/office/drawing/2014/main" id="{0217805F-6942-4834-A2B8-B0BF4A074036}"/>
              </a:ext>
            </a:extLst>
          </p:cNvPr>
          <p:cNvPicPr>
            <a:picLocks noChangeAspect="1"/>
          </p:cNvPicPr>
          <p:nvPr/>
        </p:nvPicPr>
        <p:blipFill>
          <a:blip r:embed="rId3"/>
          <a:stretch>
            <a:fillRect/>
          </a:stretch>
        </p:blipFill>
        <p:spPr>
          <a:xfrm>
            <a:off x="558799" y="2094795"/>
            <a:ext cx="3848100" cy="4000500"/>
          </a:xfrm>
          <a:prstGeom prst="rect">
            <a:avLst/>
          </a:prstGeom>
        </p:spPr>
      </p:pic>
      <p:sp>
        <p:nvSpPr>
          <p:cNvPr id="7" name="CaixaDeTexto 6">
            <a:extLst>
              <a:ext uri="{FF2B5EF4-FFF2-40B4-BE49-F238E27FC236}">
                <a16:creationId xmlns:a16="http://schemas.microsoft.com/office/drawing/2014/main" id="{7F1C1818-3A9D-4DAA-970C-A0971E31B976}"/>
              </a:ext>
            </a:extLst>
          </p:cNvPr>
          <p:cNvSpPr txBox="1"/>
          <p:nvPr/>
        </p:nvSpPr>
        <p:spPr>
          <a:xfrm>
            <a:off x="4406898" y="1863975"/>
            <a:ext cx="4425129" cy="4555093"/>
          </a:xfrm>
          <a:prstGeom prst="rect">
            <a:avLst/>
          </a:prstGeom>
          <a:noFill/>
        </p:spPr>
        <p:txBody>
          <a:bodyPr wrap="square" rtlCol="0">
            <a:spAutoFit/>
          </a:bodyPr>
          <a:lstStyle/>
          <a:p>
            <a:pPr marL="285750" indent="-285750">
              <a:buFont typeface="Arial" panose="020B0604020202020204" pitchFamily="34" charset="0"/>
              <a:buChar char="•"/>
            </a:pPr>
            <a:r>
              <a:rPr lang="pt-PT" b="1" dirty="0"/>
              <a:t>Verde</a:t>
            </a:r>
            <a:r>
              <a:rPr lang="pt-PT" dirty="0"/>
              <a:t> </a:t>
            </a:r>
            <a:r>
              <a:rPr lang="pt-PT" sz="1600" dirty="0"/>
              <a:t>é a cor mais reconfortante. Isso cria um sentimento de estabilidade, mas somente quando usado em tons suaves.</a:t>
            </a:r>
          </a:p>
          <a:p>
            <a:pPr marL="285750" indent="-285750">
              <a:buFont typeface="Arial" panose="020B0604020202020204" pitchFamily="34" charset="0"/>
              <a:buChar char="•"/>
            </a:pPr>
            <a:r>
              <a:rPr lang="pt-PT" sz="1600" b="1" dirty="0"/>
              <a:t>Laranja</a:t>
            </a:r>
            <a:r>
              <a:rPr lang="pt-PT" sz="1600" dirty="0"/>
              <a:t> é um forte estímulo. É muito social, mas também contribui para a atividade.</a:t>
            </a:r>
          </a:p>
          <a:p>
            <a:pPr marL="285750" indent="-285750">
              <a:buFont typeface="Arial" panose="020B0604020202020204" pitchFamily="34" charset="0"/>
              <a:buChar char="•"/>
            </a:pPr>
            <a:r>
              <a:rPr lang="pt-PT" sz="1600" b="1" dirty="0"/>
              <a:t>Vermelho </a:t>
            </a:r>
            <a:r>
              <a:rPr lang="pt-PT" sz="1600" dirty="0"/>
              <a:t>simboliza atividade e paixão; também pode estimular o apetite.</a:t>
            </a:r>
          </a:p>
          <a:p>
            <a:pPr marL="285750" indent="-285750">
              <a:buFont typeface="Arial" panose="020B0604020202020204" pitchFamily="34" charset="0"/>
              <a:buChar char="•"/>
            </a:pPr>
            <a:r>
              <a:rPr lang="pt-PT" sz="1600" b="1" dirty="0"/>
              <a:t>Rosa </a:t>
            </a:r>
            <a:r>
              <a:rPr lang="pt-PT" sz="1600" dirty="0"/>
              <a:t>é a cor da </a:t>
            </a:r>
            <a:r>
              <a:rPr lang="pt-PT" sz="1600" dirty="0" err="1"/>
              <a:t>femininidade</a:t>
            </a:r>
            <a:r>
              <a:rPr lang="pt-PT" sz="1600" dirty="0"/>
              <a:t> e tem um efeito fisicamente calmante.</a:t>
            </a:r>
          </a:p>
          <a:p>
            <a:pPr marL="285750" indent="-285750">
              <a:buFont typeface="Arial" panose="020B0604020202020204" pitchFamily="34" charset="0"/>
              <a:buChar char="•"/>
            </a:pPr>
            <a:r>
              <a:rPr lang="pt-PT" sz="1600" b="1" dirty="0"/>
              <a:t>Roxo </a:t>
            </a:r>
            <a:r>
              <a:rPr lang="pt-PT" sz="1600" dirty="0"/>
              <a:t>pode provocar um sentimento de espiritualidade, mas pode ser captado de forma muito diferente - positivamente ou negativamente - por pessoas diferentes.</a:t>
            </a:r>
          </a:p>
          <a:p>
            <a:pPr marL="285750" indent="-285750">
              <a:buFont typeface="Arial" panose="020B0604020202020204" pitchFamily="34" charset="0"/>
              <a:buChar char="•"/>
            </a:pPr>
            <a:r>
              <a:rPr lang="pt-PT" sz="1600" b="1" dirty="0"/>
              <a:t>Azul </a:t>
            </a:r>
            <a:r>
              <a:rPr lang="pt-PT" sz="1600" dirty="0"/>
              <a:t> tem um efeito mentalmente calmante e serve perfeitamente para aliviar a ansiedade, especialmente quando são usados ​​tons mais quentes de azul.</a:t>
            </a:r>
          </a:p>
        </p:txBody>
      </p:sp>
    </p:spTree>
    <p:extLst>
      <p:ext uri="{BB962C8B-B14F-4D97-AF65-F5344CB8AC3E}">
        <p14:creationId xmlns:p14="http://schemas.microsoft.com/office/powerpoint/2010/main" val="1365669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1EEA103B-3A67-4FD6-8C66-D7F25B126D3F}"/>
              </a:ext>
            </a:extLst>
          </p:cNvPr>
          <p:cNvSpPr>
            <a:spLocks noGrp="1"/>
          </p:cNvSpPr>
          <p:nvPr>
            <p:ph idx="1"/>
          </p:nvPr>
        </p:nvSpPr>
        <p:spPr>
          <a:xfrm>
            <a:off x="457200" y="1491450"/>
            <a:ext cx="8229600" cy="4634714"/>
          </a:xfrm>
        </p:spPr>
        <p:txBody>
          <a:bodyPr>
            <a:normAutofit lnSpcReduction="10000"/>
          </a:bodyPr>
          <a:lstStyle/>
          <a:p>
            <a:r>
              <a:rPr lang="pt-PT" b="1" dirty="0"/>
              <a:t>Distribuição da luz</a:t>
            </a:r>
          </a:p>
          <a:p>
            <a:r>
              <a:rPr lang="pt-PT" dirty="0"/>
              <a:t>A iluminação plana brilhante na parte superior do campo visual (como um céu brilhante) estimula de forma mais eficaz as células ganglionares.</a:t>
            </a:r>
          </a:p>
          <a:p>
            <a:r>
              <a:rPr lang="en-US" dirty="0" err="1"/>
              <a:t>Isto</a:t>
            </a:r>
            <a:r>
              <a:rPr lang="en-US" dirty="0"/>
              <a:t> é </a:t>
            </a:r>
            <a:r>
              <a:rPr lang="en-US" dirty="0" err="1"/>
              <a:t>alcançado</a:t>
            </a:r>
            <a:r>
              <a:rPr lang="en-US" dirty="0"/>
              <a:t> com :</a:t>
            </a:r>
          </a:p>
          <a:p>
            <a:pPr marL="342900" indent="-342900">
              <a:buFont typeface="Arial" panose="020B0604020202020204" pitchFamily="34" charset="0"/>
              <a:buChar char="•"/>
            </a:pPr>
            <a:r>
              <a:rPr lang="pt-PT" dirty="0"/>
              <a:t>grandes janelas, </a:t>
            </a:r>
            <a:r>
              <a:rPr lang="pt-PT" dirty="0" err="1"/>
              <a:t>clarabóias</a:t>
            </a:r>
            <a:r>
              <a:rPr lang="pt-PT" dirty="0"/>
              <a:t> e sistemas de controlo de luz diurna para iluminar o teto;</a:t>
            </a:r>
          </a:p>
          <a:p>
            <a:pPr marL="342900" indent="-342900">
              <a:buFont typeface="Arial" panose="020B0604020202020204" pitchFamily="34" charset="0"/>
              <a:buChar char="•"/>
            </a:pPr>
            <a:r>
              <a:rPr lang="pt-PT" dirty="0"/>
              <a:t>luminárias de grandes área ou </a:t>
            </a:r>
            <a:r>
              <a:rPr lang="pt-PT" dirty="0" err="1"/>
              <a:t>tectos</a:t>
            </a:r>
            <a:r>
              <a:rPr lang="pt-PT" dirty="0"/>
              <a:t> luminosos;</a:t>
            </a:r>
          </a:p>
          <a:p>
            <a:pPr marL="342900" indent="-342900">
              <a:buFont typeface="Arial" panose="020B0604020202020204" pitchFamily="34" charset="0"/>
              <a:buChar char="•"/>
            </a:pPr>
            <a:r>
              <a:rPr lang="pt-PT" dirty="0"/>
              <a:t>luminárias que lançam luz indireta em grandes áreas, de modo que o </a:t>
            </a:r>
            <a:r>
              <a:rPr lang="pt-PT" dirty="0" err="1"/>
              <a:t>tecto</a:t>
            </a:r>
            <a:r>
              <a:rPr lang="pt-PT" dirty="0"/>
              <a:t> e o terço superior das paredes estejam iluminados;</a:t>
            </a:r>
          </a:p>
          <a:p>
            <a:pPr marL="342900" indent="-342900">
              <a:buFont typeface="Arial" panose="020B0604020202020204" pitchFamily="34" charset="0"/>
              <a:buChar char="•"/>
            </a:pPr>
            <a:r>
              <a:rPr lang="pt-PT" dirty="0"/>
              <a:t>materiais transparentes iluminados, tais como </a:t>
            </a:r>
            <a:r>
              <a:rPr lang="pt-PT" dirty="0" err="1"/>
              <a:t>tectos</a:t>
            </a:r>
            <a:r>
              <a:rPr lang="pt-PT" dirty="0"/>
              <a:t> luminosos, </a:t>
            </a:r>
            <a:r>
              <a:rPr lang="pt-PT" dirty="0" err="1"/>
              <a:t>clarabóias</a:t>
            </a:r>
            <a:r>
              <a:rPr lang="pt-PT" dirty="0"/>
              <a:t> com luz artificial, caixas de luz ou cortinas de rede;</a:t>
            </a:r>
          </a:p>
          <a:p>
            <a:pPr marL="342900" indent="-342900">
              <a:buFont typeface="Arial" panose="020B0604020202020204" pitchFamily="34" charset="0"/>
              <a:buChar char="•"/>
            </a:pPr>
            <a:r>
              <a:rPr lang="pt-PT" dirty="0"/>
              <a:t>iluminação com componentes de luz indiretos em elementos e mobiliário da sala.</a:t>
            </a:r>
          </a:p>
        </p:txBody>
      </p:sp>
      <p:sp>
        <p:nvSpPr>
          <p:cNvPr id="3" name="Título 2">
            <a:extLst>
              <a:ext uri="{FF2B5EF4-FFF2-40B4-BE49-F238E27FC236}">
                <a16:creationId xmlns:a16="http://schemas.microsoft.com/office/drawing/2014/main" id="{BECB3799-A4EF-4712-A35D-5F90A3CE2374}"/>
              </a:ext>
            </a:extLst>
          </p:cNvPr>
          <p:cNvSpPr>
            <a:spLocks noGrp="1"/>
          </p:cNvSpPr>
          <p:nvPr>
            <p:ph type="title"/>
          </p:nvPr>
        </p:nvSpPr>
        <p:spPr/>
        <p:txBody>
          <a:bodyPr/>
          <a:lstStyle/>
          <a:p>
            <a:r>
              <a:rPr lang="pt-PT" dirty="0">
                <a:solidFill>
                  <a:schemeClr val="tx1"/>
                </a:solidFill>
              </a:rPr>
              <a:t>2. Vantagens para a saúde e desempenho humano</a:t>
            </a:r>
          </a:p>
        </p:txBody>
      </p:sp>
    </p:spTree>
    <p:extLst>
      <p:ext uri="{BB962C8B-B14F-4D97-AF65-F5344CB8AC3E}">
        <p14:creationId xmlns:p14="http://schemas.microsoft.com/office/powerpoint/2010/main" val="3510879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B339031B-E947-4FE4-A98F-530A6ED25745}"/>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sp>
        <p:nvSpPr>
          <p:cNvPr id="4" name="Content Placeholder 3"/>
          <p:cNvSpPr>
            <a:spLocks noGrp="1"/>
          </p:cNvSpPr>
          <p:nvPr>
            <p:ph idx="1"/>
          </p:nvPr>
        </p:nvSpPr>
        <p:spPr>
          <a:xfrm>
            <a:off x="457200" y="1948650"/>
            <a:ext cx="8229600" cy="3203642"/>
          </a:xfrm>
        </p:spPr>
        <p:txBody>
          <a:bodyPr>
            <a:normAutofit/>
          </a:bodyPr>
          <a:lstStyle/>
          <a:p>
            <a:r>
              <a:rPr lang="en-US" b="1" dirty="0" err="1"/>
              <a:t>Vantagens</a:t>
            </a:r>
            <a:r>
              <a:rPr lang="en-US" b="1" dirty="0"/>
              <a:t> para o </a:t>
            </a:r>
            <a:r>
              <a:rPr lang="en-US" b="1" dirty="0" err="1"/>
              <a:t>desempenho</a:t>
            </a:r>
            <a:r>
              <a:rPr lang="en-US" b="1" dirty="0"/>
              <a:t> </a:t>
            </a:r>
            <a:r>
              <a:rPr lang="en-US" b="1" dirty="0" err="1"/>
              <a:t>humano</a:t>
            </a:r>
            <a:r>
              <a:rPr lang="en-US" b="1" dirty="0"/>
              <a:t>:</a:t>
            </a:r>
          </a:p>
          <a:p>
            <a:pPr marL="342900" indent="-342900">
              <a:buFont typeface="Arial" panose="020B0604020202020204" pitchFamily="34" charset="0"/>
              <a:buChar char="•"/>
            </a:pPr>
            <a:r>
              <a:rPr lang="pt-PT" dirty="0"/>
              <a:t>Maximização individualizada de concentração e de energia.</a:t>
            </a:r>
          </a:p>
          <a:p>
            <a:pPr marL="342900" indent="-342900">
              <a:buFont typeface="Arial" panose="020B0604020202020204" pitchFamily="34" charset="0"/>
              <a:buChar char="•"/>
            </a:pPr>
            <a:r>
              <a:rPr lang="pt-PT" dirty="0"/>
              <a:t>Melhor desempenho e produtividade das tarefas.</a:t>
            </a:r>
          </a:p>
          <a:p>
            <a:pPr marL="342900" indent="-342900">
              <a:buFont typeface="Arial" panose="020B0604020202020204" pitchFamily="34" charset="0"/>
              <a:buChar char="•"/>
            </a:pPr>
            <a:r>
              <a:rPr lang="pt-PT" dirty="0"/>
              <a:t>Taxas de erro melhoradas.</a:t>
            </a:r>
          </a:p>
          <a:p>
            <a:pPr marL="342900" indent="-342900">
              <a:buFont typeface="Arial" panose="020B0604020202020204" pitchFamily="34" charset="0"/>
              <a:buChar char="•"/>
            </a:pPr>
            <a:r>
              <a:rPr lang="pt-PT" dirty="0"/>
              <a:t>Reduz níveis de stress.</a:t>
            </a:r>
          </a:p>
          <a:p>
            <a:pPr marL="342900" indent="-342900">
              <a:buFont typeface="Arial" panose="020B0604020202020204" pitchFamily="34" charset="0"/>
              <a:buChar char="•"/>
            </a:pPr>
            <a:r>
              <a:rPr lang="pt-PT" dirty="0"/>
              <a:t>Maior motivação e compromisso dos funcionários.</a:t>
            </a:r>
          </a:p>
          <a:p>
            <a:pPr marL="342900" indent="-342900">
              <a:buFont typeface="Arial" panose="020B0604020202020204" pitchFamily="34" charset="0"/>
              <a:buChar char="•"/>
            </a:pPr>
            <a:r>
              <a:rPr lang="pt-PT" dirty="0"/>
              <a:t>Maior segurança e produtividade no local de trabalho.</a:t>
            </a:r>
          </a:p>
          <a:p>
            <a:pPr marL="342900" indent="-342900">
              <a:buFont typeface="Arial" panose="020B0604020202020204" pitchFamily="34" charset="0"/>
              <a:buChar char="•"/>
            </a:pPr>
            <a:r>
              <a:rPr lang="pt-PT" dirty="0"/>
              <a:t>Ajustes de Biorritmo para trabalhadores do turno da noite.</a:t>
            </a:r>
            <a:endParaRPr lang="en-US" dirty="0"/>
          </a:p>
        </p:txBody>
      </p:sp>
    </p:spTree>
    <p:extLst>
      <p:ext uri="{BB962C8B-B14F-4D97-AF65-F5344CB8AC3E}">
        <p14:creationId xmlns:p14="http://schemas.microsoft.com/office/powerpoint/2010/main" val="3316020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B339031B-E947-4FE4-A98F-530A6ED25745}"/>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sp>
        <p:nvSpPr>
          <p:cNvPr id="4" name="Content Placeholder 3"/>
          <p:cNvSpPr>
            <a:spLocks noGrp="1"/>
          </p:cNvSpPr>
          <p:nvPr>
            <p:ph idx="1"/>
          </p:nvPr>
        </p:nvSpPr>
        <p:spPr>
          <a:xfrm>
            <a:off x="457200" y="1948650"/>
            <a:ext cx="8229600" cy="2711273"/>
          </a:xfrm>
        </p:spPr>
        <p:txBody>
          <a:bodyPr/>
          <a:lstStyle/>
          <a:p>
            <a:r>
              <a:rPr lang="en-US" b="1" dirty="0" err="1"/>
              <a:t>Vantagens</a:t>
            </a:r>
            <a:r>
              <a:rPr lang="en-US" b="1" dirty="0"/>
              <a:t> para a </a:t>
            </a:r>
            <a:r>
              <a:rPr lang="en-US" b="1" dirty="0" err="1"/>
              <a:t>saúde</a:t>
            </a:r>
            <a:endParaRPr lang="en-US" b="1" dirty="0"/>
          </a:p>
          <a:p>
            <a:pPr marL="342900" indent="-342900">
              <a:buFont typeface="Arial" panose="020B0604020202020204" pitchFamily="34" charset="0"/>
              <a:buChar char="•"/>
            </a:pPr>
            <a:r>
              <a:rPr lang="pt-PT" dirty="0"/>
              <a:t>Ciclo Circadiano Melhorado</a:t>
            </a:r>
          </a:p>
          <a:p>
            <a:pPr marL="342900" indent="-342900">
              <a:buFont typeface="Arial" panose="020B0604020202020204" pitchFamily="34" charset="0"/>
              <a:buChar char="•"/>
            </a:pPr>
            <a:r>
              <a:rPr lang="pt-PT" dirty="0"/>
              <a:t>Melhor qualidade de sono</a:t>
            </a:r>
          </a:p>
          <a:p>
            <a:pPr marL="342900" indent="-342900">
              <a:buFont typeface="Arial" panose="020B0604020202020204" pitchFamily="34" charset="0"/>
              <a:buChar char="•"/>
            </a:pPr>
            <a:r>
              <a:rPr lang="pt-PT" dirty="0"/>
              <a:t>Aumento da estabilidade emocional e menores taxas de depressão.</a:t>
            </a:r>
          </a:p>
          <a:p>
            <a:pPr marL="342900" indent="-342900">
              <a:buFont typeface="Arial" panose="020B0604020202020204" pitchFamily="34" charset="0"/>
              <a:buChar char="•"/>
            </a:pPr>
            <a:r>
              <a:rPr lang="pt-PT" dirty="0"/>
              <a:t>Sistema imunológico melhorado</a:t>
            </a:r>
          </a:p>
          <a:p>
            <a:pPr marL="342900" indent="-342900">
              <a:buFont typeface="Arial" panose="020B0604020202020204" pitchFamily="34" charset="0"/>
              <a:buChar char="•"/>
            </a:pPr>
            <a:r>
              <a:rPr lang="pt-PT" dirty="0"/>
              <a:t>Melhoria da produtividade do pessoal</a:t>
            </a:r>
          </a:p>
          <a:p>
            <a:pPr marL="342900" indent="-342900">
              <a:buFont typeface="Arial" panose="020B0604020202020204" pitchFamily="34" charset="0"/>
              <a:buChar char="•"/>
            </a:pPr>
            <a:r>
              <a:rPr lang="pt-PT" dirty="0"/>
              <a:t>Redução da licença por doença entre funcionários</a:t>
            </a:r>
            <a:endParaRPr lang="en-US" dirty="0"/>
          </a:p>
        </p:txBody>
      </p:sp>
    </p:spTree>
    <p:extLst>
      <p:ext uri="{BB962C8B-B14F-4D97-AF65-F5344CB8AC3E}">
        <p14:creationId xmlns:p14="http://schemas.microsoft.com/office/powerpoint/2010/main" val="767300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8FEB060C-F57B-47FC-855C-C1FF64F70534}"/>
              </a:ext>
            </a:extLst>
          </p:cNvPr>
          <p:cNvSpPr>
            <a:spLocks noGrp="1"/>
          </p:cNvSpPr>
          <p:nvPr>
            <p:ph idx="1"/>
          </p:nvPr>
        </p:nvSpPr>
        <p:spPr/>
        <p:txBody>
          <a:bodyPr/>
          <a:lstStyle/>
          <a:p>
            <a:r>
              <a:rPr lang="pt-PT" b="1" dirty="0"/>
              <a:t>Conteúdo:</a:t>
            </a:r>
          </a:p>
          <a:p>
            <a:endParaRPr lang="pt-PT" b="1" dirty="0"/>
          </a:p>
          <a:p>
            <a:pPr marL="457200" indent="-457200">
              <a:buFont typeface="+mj-lt"/>
              <a:buAutoNum type="arabicPeriod"/>
            </a:pPr>
            <a:r>
              <a:rPr lang="pt-PT" dirty="0"/>
              <a:t>Ciclo Circadiano</a:t>
            </a:r>
          </a:p>
          <a:p>
            <a:pPr marL="1015200" lvl="1" indent="-457200">
              <a:buFont typeface="+mj-lt"/>
              <a:buAutoNum type="arabicPeriod"/>
            </a:pPr>
            <a:endParaRPr lang="pt-PT" dirty="0"/>
          </a:p>
          <a:p>
            <a:pPr marL="457200" indent="-457200">
              <a:buFont typeface="+mj-lt"/>
              <a:buAutoNum type="arabicPeriod"/>
            </a:pPr>
            <a:r>
              <a:rPr lang="pt-PT" dirty="0"/>
              <a:t>Vantagens para a saúde e desempenho humano</a:t>
            </a:r>
          </a:p>
          <a:p>
            <a:pPr marL="457200" indent="-457200">
              <a:buFont typeface="+mj-lt"/>
              <a:buAutoNum type="arabicPeriod"/>
            </a:pPr>
            <a:endParaRPr lang="pt-PT" dirty="0"/>
          </a:p>
        </p:txBody>
      </p:sp>
      <p:sp>
        <p:nvSpPr>
          <p:cNvPr id="3" name="Título 2">
            <a:extLst>
              <a:ext uri="{FF2B5EF4-FFF2-40B4-BE49-F238E27FC236}">
                <a16:creationId xmlns:a16="http://schemas.microsoft.com/office/drawing/2014/main" id="{07CF4937-DF79-4B83-AE03-07D8B3936812}"/>
              </a:ext>
            </a:extLst>
          </p:cNvPr>
          <p:cNvSpPr>
            <a:spLocks noGrp="1"/>
          </p:cNvSpPr>
          <p:nvPr>
            <p:ph type="title"/>
          </p:nvPr>
        </p:nvSpPr>
        <p:spPr/>
        <p:txBody>
          <a:bodyPr/>
          <a:lstStyle/>
          <a:p>
            <a:r>
              <a:rPr lang="pt-PT" dirty="0" err="1"/>
              <a:t>Human</a:t>
            </a:r>
            <a:r>
              <a:rPr lang="pt-PT" dirty="0"/>
              <a:t> </a:t>
            </a:r>
            <a:r>
              <a:rPr lang="pt-PT" dirty="0" err="1"/>
              <a:t>Centric</a:t>
            </a:r>
            <a:r>
              <a:rPr lang="pt-PT" dirty="0"/>
              <a:t> </a:t>
            </a:r>
            <a:r>
              <a:rPr lang="pt-PT" dirty="0" err="1"/>
              <a:t>Lighting</a:t>
            </a:r>
            <a:endParaRPr lang="pt-PT" dirty="0"/>
          </a:p>
        </p:txBody>
      </p:sp>
    </p:spTree>
    <p:extLst>
      <p:ext uri="{BB962C8B-B14F-4D97-AF65-F5344CB8AC3E}">
        <p14:creationId xmlns:p14="http://schemas.microsoft.com/office/powerpoint/2010/main" val="42248845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2EBC7293-C28D-46FA-A2DD-A2310A08CB09}"/>
              </a:ext>
            </a:extLst>
          </p:cNvPr>
          <p:cNvSpPr>
            <a:spLocks noGrp="1"/>
          </p:cNvSpPr>
          <p:nvPr>
            <p:ph idx="1"/>
          </p:nvPr>
        </p:nvSpPr>
        <p:spPr/>
        <p:txBody>
          <a:bodyPr>
            <a:normAutofit fontScale="92500" lnSpcReduction="10000"/>
          </a:bodyPr>
          <a:lstStyle/>
          <a:p>
            <a:r>
              <a:rPr lang="pt-PT" dirty="0"/>
              <a:t>Aplicações: </a:t>
            </a:r>
            <a:r>
              <a:rPr lang="pt-PT" b="1" dirty="0" smtClean="0"/>
              <a:t>Educação</a:t>
            </a:r>
            <a:endParaRPr lang="pt-PT" b="1" dirty="0"/>
          </a:p>
          <a:p>
            <a:endParaRPr lang="pt-PT" b="1" dirty="0"/>
          </a:p>
          <a:p>
            <a:pPr marL="285750" indent="-285750">
              <a:buFont typeface="Arial" panose="020B0604020202020204" pitchFamily="34" charset="0"/>
              <a:buChar char="•"/>
            </a:pPr>
            <a:r>
              <a:rPr lang="pt-PT" sz="1800" dirty="0"/>
              <a:t>As escolas são uma excelente aplicação para painéis de luz branca ajustáveis. Aqui, a luz é usada não só para controlar ritmos diários para alunos e funcionários, mas também para melhorar o estado de alerta durante os testes e tarefas de concentração.</a:t>
            </a:r>
          </a:p>
          <a:p>
            <a:pPr marL="285750" indent="-285750">
              <a:buFont typeface="Arial" panose="020B0604020202020204" pitchFamily="34" charset="0"/>
              <a:buChar char="•"/>
            </a:pPr>
            <a:endParaRPr lang="pt-PT" sz="1800" dirty="0"/>
          </a:p>
          <a:p>
            <a:pPr marL="285750" indent="-285750">
              <a:buFont typeface="Arial" panose="020B0604020202020204" pitchFamily="34" charset="0"/>
              <a:buChar char="•"/>
            </a:pPr>
            <a:r>
              <a:rPr lang="pt-PT" sz="1800" dirty="0"/>
              <a:t>O professor pode ativar uma luz branca intensa e fria durante essas atividades, ou uma luz branca acesa e esmaecida para relaxar e conversar em grupo.</a:t>
            </a:r>
          </a:p>
          <a:p>
            <a:pPr marL="285750" indent="-285750">
              <a:buFont typeface="Arial" panose="020B0604020202020204" pitchFamily="34" charset="0"/>
              <a:buChar char="•"/>
            </a:pPr>
            <a:endParaRPr lang="pt-PT" sz="1800" dirty="0"/>
          </a:p>
          <a:p>
            <a:pPr marL="285750" indent="-285750">
              <a:buFont typeface="Arial" panose="020B0604020202020204" pitchFamily="34" charset="0"/>
              <a:buChar char="•"/>
            </a:pPr>
            <a:r>
              <a:rPr lang="pt-PT" sz="1800" dirty="0"/>
              <a:t>A luz certa pela manhã, com brilho suficiente e azul-enriquecido, pode ajudá-lo a preparar o dia.</a:t>
            </a:r>
          </a:p>
          <a:p>
            <a:pPr marL="285750" indent="-285750">
              <a:buFont typeface="Arial" panose="020B0604020202020204" pitchFamily="34" charset="0"/>
              <a:buChar char="•"/>
            </a:pPr>
            <a:endParaRPr lang="pt-PT" sz="1800" dirty="0"/>
          </a:p>
          <a:p>
            <a:pPr marL="285750" indent="-285750">
              <a:buFont typeface="Arial" panose="020B0604020202020204" pitchFamily="34" charset="0"/>
              <a:buChar char="•"/>
            </a:pPr>
            <a:r>
              <a:rPr lang="pt-PT" sz="1800" dirty="0"/>
              <a:t>Não importa se a pessoa é um erudito elementar ou um professor. Ambos podem sair beneficiados de um ambiente de iluminação otimizado, de forma direta ou indireta.</a:t>
            </a:r>
            <a:endParaRPr lang="pt-PT" sz="1200" b="1" dirty="0"/>
          </a:p>
        </p:txBody>
      </p:sp>
      <p:sp>
        <p:nvSpPr>
          <p:cNvPr id="3" name="Título 2">
            <a:extLst>
              <a:ext uri="{FF2B5EF4-FFF2-40B4-BE49-F238E27FC236}">
                <a16:creationId xmlns:a16="http://schemas.microsoft.com/office/drawing/2014/main" id="{B339031B-E947-4FE4-A98F-530A6ED25745}"/>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spTree>
    <p:extLst>
      <p:ext uri="{BB962C8B-B14F-4D97-AF65-F5344CB8AC3E}">
        <p14:creationId xmlns:p14="http://schemas.microsoft.com/office/powerpoint/2010/main" val="746818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2EBC7293-C28D-46FA-A2DD-A2310A08CB09}"/>
              </a:ext>
            </a:extLst>
          </p:cNvPr>
          <p:cNvSpPr>
            <a:spLocks noGrp="1"/>
          </p:cNvSpPr>
          <p:nvPr>
            <p:ph idx="1"/>
          </p:nvPr>
        </p:nvSpPr>
        <p:spPr>
          <a:xfrm>
            <a:off x="457200" y="1293394"/>
            <a:ext cx="8229600" cy="4634714"/>
          </a:xfrm>
        </p:spPr>
        <p:txBody>
          <a:bodyPr>
            <a:normAutofit/>
          </a:bodyPr>
          <a:lstStyle/>
          <a:p>
            <a:pPr fontAlgn="base"/>
            <a:r>
              <a:rPr lang="en-US" b="1" dirty="0" err="1"/>
              <a:t>Benefícios</a:t>
            </a:r>
            <a:endParaRPr lang="en-US" b="1" dirty="0"/>
          </a:p>
          <a:p>
            <a:pPr marL="342900" indent="-342900" fontAlgn="base">
              <a:buFont typeface="Arial" panose="020B0604020202020204" pitchFamily="34" charset="0"/>
              <a:buChar char="•"/>
            </a:pPr>
            <a:r>
              <a:rPr lang="pt-PT" sz="1800" dirty="0"/>
              <a:t>Durante as primeiras horas da manhã, a luz certa pode ajudar a acordar com menos sonolência.</a:t>
            </a:r>
          </a:p>
          <a:p>
            <a:pPr marL="342900" indent="-342900" fontAlgn="base">
              <a:buFont typeface="Arial" panose="020B0604020202020204" pitchFamily="34" charset="0"/>
              <a:buChar char="•"/>
            </a:pPr>
            <a:r>
              <a:rPr lang="pt-PT" sz="1800" dirty="0"/>
              <a:t>Um melhor ambiente leve pode melhorar o estado de alerta e a concentração durante a aprendizagem.</a:t>
            </a:r>
          </a:p>
          <a:p>
            <a:pPr marL="342900" indent="-342900" fontAlgn="base">
              <a:buFont typeface="Arial" panose="020B0604020202020204" pitchFamily="34" charset="0"/>
              <a:buChar char="•"/>
            </a:pPr>
            <a:r>
              <a:rPr lang="pt-PT" sz="1800" dirty="0"/>
              <a:t>Os sistemas de iluminação que dão maiores intensidades de luz e temperatura de cor no momento certo podem ajudar a melhorar a duração do sono e a qualidade do sono e, assim, melhorar os efeitos de aprendizagem.</a:t>
            </a:r>
            <a:endParaRPr lang="en-US" sz="1800" dirty="0"/>
          </a:p>
        </p:txBody>
      </p:sp>
      <p:sp>
        <p:nvSpPr>
          <p:cNvPr id="3" name="Título 2">
            <a:extLst>
              <a:ext uri="{FF2B5EF4-FFF2-40B4-BE49-F238E27FC236}">
                <a16:creationId xmlns:a16="http://schemas.microsoft.com/office/drawing/2014/main" id="{B339031B-E947-4FE4-A98F-530A6ED25745}"/>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pic>
        <p:nvPicPr>
          <p:cNvPr id="2050" name="Picture 2" descr="https://www.easilume.co.uk/wp/wp-content/uploads/2017/02/1441131595_Fig-1.jpg">
            <a:extLst>
              <a:ext uri="{FF2B5EF4-FFF2-40B4-BE49-F238E27FC236}">
                <a16:creationId xmlns:a16="http://schemas.microsoft.com/office/drawing/2014/main" id="{8E8F9B42-E093-4BB5-8645-0B70F508789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841" b="7715"/>
          <a:stretch/>
        </p:blipFill>
        <p:spPr bwMode="auto">
          <a:xfrm>
            <a:off x="1409252" y="3976446"/>
            <a:ext cx="6831234" cy="2195754"/>
          </a:xfrm>
          <a:prstGeom prst="rect">
            <a:avLst/>
          </a:prstGeom>
          <a:noFill/>
          <a:extLst>
            <a:ext uri="{909E8E84-426E-40DD-AFC4-6F175D3DCCD1}">
              <a14:hiddenFill xmlns:a14="http://schemas.microsoft.com/office/drawing/2010/main">
                <a:solidFill>
                  <a:srgbClr val="FFFFFF"/>
                </a:solidFill>
              </a14:hiddenFill>
            </a:ext>
          </a:extLst>
        </p:spPr>
      </p:pic>
      <p:sp>
        <p:nvSpPr>
          <p:cNvPr id="4" name="CaixaDeTexto 3">
            <a:extLst>
              <a:ext uri="{FF2B5EF4-FFF2-40B4-BE49-F238E27FC236}">
                <a16:creationId xmlns:a16="http://schemas.microsoft.com/office/drawing/2014/main" id="{DD89EA3C-606A-40E8-B396-CFE7224EC2C2}"/>
              </a:ext>
            </a:extLst>
          </p:cNvPr>
          <p:cNvSpPr txBox="1"/>
          <p:nvPr/>
        </p:nvSpPr>
        <p:spPr>
          <a:xfrm>
            <a:off x="7246341" y="5960872"/>
            <a:ext cx="1988289" cy="261610"/>
          </a:xfrm>
          <a:prstGeom prst="rect">
            <a:avLst/>
          </a:prstGeom>
          <a:noFill/>
        </p:spPr>
        <p:txBody>
          <a:bodyPr wrap="square" rtlCol="0">
            <a:spAutoFit/>
          </a:bodyPr>
          <a:lstStyle/>
          <a:p>
            <a:r>
              <a:rPr lang="pt-PT" sz="1100" b="1" dirty="0" err="1"/>
              <a:t>source</a:t>
            </a:r>
            <a:r>
              <a:rPr lang="pt-PT" sz="1100" b="1" dirty="0"/>
              <a:t>: </a:t>
            </a:r>
            <a:r>
              <a:rPr lang="pt-PT" sz="1100" b="1" dirty="0" err="1"/>
              <a:t>easylume</a:t>
            </a:r>
            <a:endParaRPr lang="pt-PT" sz="1100" b="1" dirty="0"/>
          </a:p>
        </p:txBody>
      </p:sp>
    </p:spTree>
    <p:extLst>
      <p:ext uri="{BB962C8B-B14F-4D97-AF65-F5344CB8AC3E}">
        <p14:creationId xmlns:p14="http://schemas.microsoft.com/office/powerpoint/2010/main" val="8252352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2EBC7293-C28D-46FA-A2DD-A2310A08CB09}"/>
              </a:ext>
            </a:extLst>
          </p:cNvPr>
          <p:cNvSpPr>
            <a:spLocks noGrp="1"/>
          </p:cNvSpPr>
          <p:nvPr>
            <p:ph idx="1"/>
          </p:nvPr>
        </p:nvSpPr>
        <p:spPr>
          <a:xfrm>
            <a:off x="457200" y="1491450"/>
            <a:ext cx="8229600" cy="4634714"/>
          </a:xfrm>
        </p:spPr>
        <p:txBody>
          <a:bodyPr>
            <a:normAutofit/>
          </a:bodyPr>
          <a:lstStyle/>
          <a:p>
            <a:r>
              <a:rPr lang="pt-PT" dirty="0"/>
              <a:t>Aplicações: </a:t>
            </a:r>
            <a:r>
              <a:rPr lang="pt-PT" b="1" dirty="0"/>
              <a:t>Cuidados de saúde</a:t>
            </a:r>
          </a:p>
          <a:p>
            <a:endParaRPr lang="pt-PT" b="1" dirty="0"/>
          </a:p>
          <a:p>
            <a:pPr marL="342900" indent="-342900">
              <a:buFont typeface="Arial" panose="020B0604020202020204" pitchFamily="34" charset="0"/>
              <a:buChar char="•"/>
            </a:pPr>
            <a:r>
              <a:rPr lang="pt-PT" sz="1800" dirty="0"/>
              <a:t>Nos hospitais e lares de idosos, os pacientes geralmente têm menos acesso à luz do dia devido a doenças ou problemas de mobilidade. Passar muito tempo dentro de casa pode interromper padrões de sono.</a:t>
            </a:r>
          </a:p>
          <a:p>
            <a:pPr marL="342900" indent="-342900">
              <a:buFont typeface="Arial" panose="020B0604020202020204" pitchFamily="34" charset="0"/>
              <a:buChar char="•"/>
            </a:pPr>
            <a:r>
              <a:rPr lang="pt-PT" sz="1800" dirty="0"/>
              <a:t>Os ambientes de saúde são</a:t>
            </a:r>
            <a:br>
              <a:rPr lang="pt-PT" sz="1800" dirty="0"/>
            </a:br>
            <a:r>
              <a:rPr lang="pt-PT" sz="1800" dirty="0"/>
              <a:t>adequados para implementar ciclos</a:t>
            </a:r>
            <a:br>
              <a:rPr lang="pt-PT" sz="1800" dirty="0"/>
            </a:br>
            <a:r>
              <a:rPr lang="pt-PT" sz="1800" dirty="0"/>
              <a:t>de iluminação contendo simulações</a:t>
            </a:r>
            <a:br>
              <a:rPr lang="pt-PT" sz="1800" dirty="0"/>
            </a:br>
            <a:r>
              <a:rPr lang="pt-PT" sz="1800" dirty="0"/>
              <a:t>de nascer, pôr-do-sol e dia.</a:t>
            </a:r>
          </a:p>
          <a:p>
            <a:pPr marL="342900" indent="-342900">
              <a:buFont typeface="Arial" panose="020B0604020202020204" pitchFamily="34" charset="0"/>
              <a:buChar char="•"/>
            </a:pPr>
            <a:r>
              <a:rPr lang="pt-PT" sz="1800" dirty="0"/>
              <a:t>Os efeitos sobre os pacientes ou </a:t>
            </a:r>
            <a:br>
              <a:rPr lang="pt-PT" sz="1800" dirty="0"/>
            </a:br>
            <a:r>
              <a:rPr lang="pt-PT" sz="1800" dirty="0"/>
              <a:t>residentes são, maiores níveis de </a:t>
            </a:r>
            <a:br>
              <a:rPr lang="pt-PT" sz="1800" dirty="0"/>
            </a:br>
            <a:r>
              <a:rPr lang="pt-PT" sz="1800" dirty="0"/>
              <a:t>atividade durante o dia, melhor </a:t>
            </a:r>
            <a:br>
              <a:rPr lang="pt-PT" sz="1800" dirty="0"/>
            </a:br>
            <a:r>
              <a:rPr lang="pt-PT" sz="1800" dirty="0"/>
              <a:t>sono à noite, tempos de </a:t>
            </a:r>
            <a:br>
              <a:rPr lang="pt-PT" sz="1800" dirty="0"/>
            </a:br>
            <a:r>
              <a:rPr lang="pt-PT" sz="1800" dirty="0"/>
              <a:t>recuperação mais curtos e menor </a:t>
            </a:r>
            <a:br>
              <a:rPr lang="pt-PT" sz="1800" dirty="0"/>
            </a:br>
            <a:r>
              <a:rPr lang="pt-PT" sz="1800" dirty="0"/>
              <a:t>consumo de antidepressivos.</a:t>
            </a:r>
            <a:endParaRPr lang="pt-PT" sz="1400" dirty="0"/>
          </a:p>
        </p:txBody>
      </p:sp>
      <p:sp>
        <p:nvSpPr>
          <p:cNvPr id="3" name="Título 2">
            <a:extLst>
              <a:ext uri="{FF2B5EF4-FFF2-40B4-BE49-F238E27FC236}">
                <a16:creationId xmlns:a16="http://schemas.microsoft.com/office/drawing/2014/main" id="{B339031B-E947-4FE4-A98F-530A6ED25745}"/>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pic>
        <p:nvPicPr>
          <p:cNvPr id="4100" name="Picture 4" descr="Imagem relacionada">
            <a:extLst>
              <a:ext uri="{FF2B5EF4-FFF2-40B4-BE49-F238E27FC236}">
                <a16:creationId xmlns:a16="http://schemas.microsoft.com/office/drawing/2014/main" id="{7E60B95D-1F05-4C9C-82C1-5D726D2F4C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059289"/>
            <a:ext cx="3988635" cy="2660475"/>
          </a:xfrm>
          <a:prstGeom prst="rect">
            <a:avLst/>
          </a:prstGeom>
          <a:noFill/>
          <a:extLst>
            <a:ext uri="{909E8E84-426E-40DD-AFC4-6F175D3DCCD1}">
              <a14:hiddenFill xmlns:a14="http://schemas.microsoft.com/office/drawing/2010/main">
                <a:solidFill>
                  <a:srgbClr val="FFFFFF"/>
                </a:solidFill>
              </a14:hiddenFill>
            </a:ext>
          </a:extLst>
        </p:spPr>
      </p:pic>
      <p:sp>
        <p:nvSpPr>
          <p:cNvPr id="4" name="CaixaDeTexto 3">
            <a:extLst>
              <a:ext uri="{FF2B5EF4-FFF2-40B4-BE49-F238E27FC236}">
                <a16:creationId xmlns:a16="http://schemas.microsoft.com/office/drawing/2014/main" id="{5482CD58-33E9-4BE6-8C59-6CDED6D548EB}"/>
              </a:ext>
            </a:extLst>
          </p:cNvPr>
          <p:cNvSpPr txBox="1"/>
          <p:nvPr/>
        </p:nvSpPr>
        <p:spPr>
          <a:xfrm>
            <a:off x="6593612" y="5688974"/>
            <a:ext cx="1967023" cy="261610"/>
          </a:xfrm>
          <a:prstGeom prst="rect">
            <a:avLst/>
          </a:prstGeom>
          <a:noFill/>
        </p:spPr>
        <p:txBody>
          <a:bodyPr wrap="square" rtlCol="0">
            <a:spAutoFit/>
          </a:bodyPr>
          <a:lstStyle/>
          <a:p>
            <a:r>
              <a:rPr lang="pt-PT" sz="1100" b="1" dirty="0" err="1"/>
              <a:t>source</a:t>
            </a:r>
            <a:r>
              <a:rPr lang="pt-PT" sz="1100" b="1" dirty="0"/>
              <a:t>: </a:t>
            </a:r>
            <a:r>
              <a:rPr lang="pt-PT" sz="1100" b="1" dirty="0" err="1"/>
              <a:t>lightingforpeople</a:t>
            </a:r>
            <a:endParaRPr lang="pt-PT" sz="1100" b="1" dirty="0"/>
          </a:p>
        </p:txBody>
      </p:sp>
    </p:spTree>
    <p:extLst>
      <p:ext uri="{BB962C8B-B14F-4D97-AF65-F5344CB8AC3E}">
        <p14:creationId xmlns:p14="http://schemas.microsoft.com/office/powerpoint/2010/main" val="453132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2EBC7293-C28D-46FA-A2DD-A2310A08CB09}"/>
              </a:ext>
            </a:extLst>
          </p:cNvPr>
          <p:cNvSpPr>
            <a:spLocks noGrp="1"/>
          </p:cNvSpPr>
          <p:nvPr>
            <p:ph idx="1"/>
          </p:nvPr>
        </p:nvSpPr>
        <p:spPr/>
        <p:txBody>
          <a:bodyPr>
            <a:normAutofit fontScale="92500" lnSpcReduction="20000"/>
          </a:bodyPr>
          <a:lstStyle/>
          <a:p>
            <a:pPr fontAlgn="base"/>
            <a:r>
              <a:rPr lang="en-US" sz="1900" b="1" dirty="0" err="1"/>
              <a:t>Benefícios</a:t>
            </a:r>
            <a:r>
              <a:rPr lang="en-US" sz="1900" b="1" dirty="0"/>
              <a:t> para </a:t>
            </a:r>
            <a:r>
              <a:rPr lang="en-US" sz="1900" b="1" dirty="0" err="1"/>
              <a:t>os</a:t>
            </a:r>
            <a:r>
              <a:rPr lang="en-US" sz="1900" b="1" dirty="0"/>
              <a:t> </a:t>
            </a:r>
            <a:r>
              <a:rPr lang="en-US" sz="1900" b="1" dirty="0" err="1"/>
              <a:t>pacientes</a:t>
            </a:r>
            <a:r>
              <a:rPr lang="en-US" sz="1900" b="1" dirty="0"/>
              <a:t> :</a:t>
            </a:r>
          </a:p>
          <a:p>
            <a:pPr marL="342900" indent="-342900" fontAlgn="base">
              <a:buFont typeface="Arial" panose="020B0604020202020204" pitchFamily="34" charset="0"/>
              <a:buChar char="•"/>
            </a:pPr>
            <a:r>
              <a:rPr lang="en-US" sz="1900" dirty="0" err="1"/>
              <a:t>Previne</a:t>
            </a:r>
            <a:r>
              <a:rPr lang="en-US" sz="1900" dirty="0"/>
              <a:t> </a:t>
            </a:r>
            <a:r>
              <a:rPr lang="en-US" sz="1900" dirty="0" err="1"/>
              <a:t>variações</a:t>
            </a:r>
            <a:r>
              <a:rPr lang="en-US" sz="1900" dirty="0"/>
              <a:t> de humor e </a:t>
            </a:r>
            <a:r>
              <a:rPr lang="en-US" sz="1900" dirty="0" err="1"/>
              <a:t>depressões</a:t>
            </a:r>
            <a:r>
              <a:rPr lang="en-US" sz="1900" dirty="0"/>
              <a:t>.</a:t>
            </a:r>
          </a:p>
          <a:p>
            <a:pPr marL="342900" indent="-342900" fontAlgn="base">
              <a:buFont typeface="Arial" panose="020B0604020202020204" pitchFamily="34" charset="0"/>
              <a:buChar char="•"/>
            </a:pPr>
            <a:r>
              <a:rPr lang="pt-PT" sz="1900" dirty="0"/>
              <a:t>Estabilização do Ciclo Circadiano.</a:t>
            </a:r>
          </a:p>
          <a:p>
            <a:pPr marL="342900" indent="-342900" fontAlgn="base">
              <a:buFont typeface="Arial" panose="020B0604020202020204" pitchFamily="34" charset="0"/>
              <a:buChar char="•"/>
            </a:pPr>
            <a:r>
              <a:rPr lang="pt-PT" sz="1900" dirty="0"/>
              <a:t>O bem-estar emocional e físico melhora como resultado de noites repousadas.</a:t>
            </a:r>
          </a:p>
          <a:p>
            <a:pPr marL="342900" indent="-342900" fontAlgn="base">
              <a:buFont typeface="Arial" panose="020B0604020202020204" pitchFamily="34" charset="0"/>
              <a:buChar char="•"/>
            </a:pPr>
            <a:r>
              <a:rPr lang="pt-PT" sz="1900" dirty="0"/>
              <a:t>Redução de medicamentos indutores do sono.</a:t>
            </a:r>
          </a:p>
          <a:p>
            <a:pPr marL="342900" indent="-342900" fontAlgn="base">
              <a:buFont typeface="Arial" panose="020B0604020202020204" pitchFamily="34" charset="0"/>
              <a:buChar char="•"/>
            </a:pPr>
            <a:endParaRPr lang="en-US" sz="1900" b="1" dirty="0"/>
          </a:p>
          <a:p>
            <a:pPr fontAlgn="base"/>
            <a:r>
              <a:rPr lang="en-US" sz="1900" b="1" dirty="0" err="1"/>
              <a:t>Benefícios</a:t>
            </a:r>
            <a:r>
              <a:rPr lang="en-US" sz="1900" b="1" dirty="0"/>
              <a:t> para o staff:</a:t>
            </a:r>
          </a:p>
          <a:p>
            <a:pPr marL="342900" indent="-342900" fontAlgn="base">
              <a:buFont typeface="Arial" panose="020B0604020202020204" pitchFamily="34" charset="0"/>
              <a:buChar char="•"/>
            </a:pPr>
            <a:r>
              <a:rPr lang="pt-PT" sz="1900" dirty="0"/>
              <a:t>A falta de luz do dia é equilibrada e neutraliza a insónia.</a:t>
            </a:r>
          </a:p>
          <a:p>
            <a:pPr marL="342900" indent="-342900" fontAlgn="base">
              <a:buFont typeface="Arial" panose="020B0604020202020204" pitchFamily="34" charset="0"/>
              <a:buChar char="•"/>
            </a:pPr>
            <a:r>
              <a:rPr lang="pt-PT" sz="1900" dirty="0"/>
              <a:t>Melhoria do bem-estar dos funcionários.</a:t>
            </a:r>
          </a:p>
          <a:p>
            <a:pPr marL="342900" indent="-342900" fontAlgn="base">
              <a:buFont typeface="Arial" panose="020B0604020202020204" pitchFamily="34" charset="0"/>
              <a:buChar char="•"/>
            </a:pPr>
            <a:r>
              <a:rPr lang="pt-PT" sz="1900" dirty="0"/>
              <a:t>Liberta pessoal porque os pacientes experimentam atividades e fases de repouso no momento certo.</a:t>
            </a:r>
          </a:p>
          <a:p>
            <a:pPr marL="342900" indent="-342900" fontAlgn="base">
              <a:buFont typeface="Arial" panose="020B0604020202020204" pitchFamily="34" charset="0"/>
              <a:buChar char="•"/>
            </a:pPr>
            <a:r>
              <a:rPr lang="pt-PT" sz="1900" dirty="0"/>
              <a:t>Mais relaxado à noite com menos dores de cabeça e olhos menos cansados.</a:t>
            </a:r>
          </a:p>
          <a:p>
            <a:pPr marL="342900" indent="-342900" fontAlgn="base">
              <a:buFont typeface="Arial" panose="020B0604020202020204" pitchFamily="34" charset="0"/>
              <a:buChar char="•"/>
            </a:pPr>
            <a:r>
              <a:rPr lang="pt-PT" sz="1900" dirty="0"/>
              <a:t>Motivação do staff ao saber que os pacientes recebem cuidados individualizados.</a:t>
            </a:r>
            <a:endParaRPr lang="pt-PT" b="1" dirty="0"/>
          </a:p>
        </p:txBody>
      </p:sp>
      <p:sp>
        <p:nvSpPr>
          <p:cNvPr id="3" name="Título 2">
            <a:extLst>
              <a:ext uri="{FF2B5EF4-FFF2-40B4-BE49-F238E27FC236}">
                <a16:creationId xmlns:a16="http://schemas.microsoft.com/office/drawing/2014/main" id="{B339031B-E947-4FE4-A98F-530A6ED25745}"/>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spTree>
    <p:extLst>
      <p:ext uri="{BB962C8B-B14F-4D97-AF65-F5344CB8AC3E}">
        <p14:creationId xmlns:p14="http://schemas.microsoft.com/office/powerpoint/2010/main" val="39583995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2EBC7293-C28D-46FA-A2DD-A2310A08CB09}"/>
              </a:ext>
            </a:extLst>
          </p:cNvPr>
          <p:cNvSpPr>
            <a:spLocks noGrp="1"/>
          </p:cNvSpPr>
          <p:nvPr>
            <p:ph idx="1"/>
          </p:nvPr>
        </p:nvSpPr>
        <p:spPr/>
        <p:txBody>
          <a:bodyPr>
            <a:normAutofit/>
          </a:bodyPr>
          <a:lstStyle/>
          <a:p>
            <a:r>
              <a:rPr lang="pt-PT" dirty="0"/>
              <a:t>Aplicações: </a:t>
            </a:r>
            <a:r>
              <a:rPr lang="pt-PT" b="1" dirty="0"/>
              <a:t>Escritórios</a:t>
            </a:r>
          </a:p>
          <a:p>
            <a:pPr marL="285750" indent="-285750">
              <a:buFont typeface="Arial" panose="020B0604020202020204" pitchFamily="34" charset="0"/>
              <a:buChar char="•"/>
            </a:pPr>
            <a:r>
              <a:rPr lang="pt-PT" sz="1800" dirty="0"/>
              <a:t>Os seres humanos passam a maior parte do tempo acordados dentro de casa. Isso torna as áreas de escritórios excelentes lugares para implementar soluções de </a:t>
            </a:r>
            <a:r>
              <a:rPr lang="pt-PT" sz="1800" dirty="0" err="1"/>
              <a:t>Human</a:t>
            </a:r>
            <a:r>
              <a:rPr lang="pt-PT" sz="1800" dirty="0"/>
              <a:t> </a:t>
            </a:r>
            <a:r>
              <a:rPr lang="pt-PT" sz="1800" dirty="0" err="1"/>
              <a:t>Centric</a:t>
            </a:r>
            <a:r>
              <a:rPr lang="pt-PT" sz="1800" dirty="0"/>
              <a:t> </a:t>
            </a:r>
            <a:r>
              <a:rPr lang="pt-PT" sz="1800" dirty="0" err="1"/>
              <a:t>Lighting</a:t>
            </a:r>
            <a:r>
              <a:rPr lang="pt-PT" sz="1800" dirty="0"/>
              <a:t>. Essas soluções podem trazer maior energia e motivação aos funcionários.</a:t>
            </a:r>
          </a:p>
          <a:p>
            <a:pPr marL="285750" indent="-285750">
              <a:buFont typeface="Arial" panose="020B0604020202020204" pitchFamily="34" charset="0"/>
              <a:buChar char="•"/>
            </a:pPr>
            <a:endParaRPr lang="pt-PT" sz="1800" dirty="0"/>
          </a:p>
          <a:p>
            <a:pPr marL="285750" indent="-285750">
              <a:buFont typeface="Arial" panose="020B0604020202020204" pitchFamily="34" charset="0"/>
              <a:buChar char="•"/>
            </a:pPr>
            <a:r>
              <a:rPr lang="pt-PT" sz="1800" dirty="0"/>
              <a:t>Para países com pouca luz do dia durante os meses de inverno, luminárias de "luz branca ajustável" podem reduzir as depressões de inverno e outros distúrbios emocionais sazonais. As mesmas configurações de iluminação também podem dar efeitos de concentração e alerta a curto prazo, quando aplicadas corretamente.</a:t>
            </a:r>
          </a:p>
          <a:p>
            <a:pPr marL="285750" indent="-285750">
              <a:buFont typeface="Arial" panose="020B0604020202020204" pitchFamily="34" charset="0"/>
              <a:buChar char="•"/>
            </a:pPr>
            <a:endParaRPr lang="pt-PT" sz="1800" dirty="0"/>
          </a:p>
          <a:p>
            <a:pPr marL="285750" indent="-285750">
              <a:buFont typeface="Arial" panose="020B0604020202020204" pitchFamily="34" charset="0"/>
              <a:buChar char="•"/>
            </a:pPr>
            <a:r>
              <a:rPr lang="pt-PT" sz="1800" dirty="0"/>
              <a:t>A iluminação do local de trabalho, além de fornecer luz suficiente para realizar tarefas visuais relacionadas ao trabalho, afeta o estado de alerta, o humor, a cognição, o padrão de sono-alerta e a saúde</a:t>
            </a:r>
            <a:r>
              <a:rPr lang="en-US" sz="1800" dirty="0"/>
              <a:t>.</a:t>
            </a:r>
            <a:endParaRPr lang="en-US" sz="1400" dirty="0"/>
          </a:p>
          <a:p>
            <a:pPr marL="285750" indent="-285750">
              <a:buFont typeface="Arial" panose="020B0604020202020204" pitchFamily="34" charset="0"/>
              <a:buChar char="•"/>
            </a:pPr>
            <a:endParaRPr lang="pt-PT" sz="1100" b="1" dirty="0"/>
          </a:p>
        </p:txBody>
      </p:sp>
      <p:sp>
        <p:nvSpPr>
          <p:cNvPr id="3" name="Título 2">
            <a:extLst>
              <a:ext uri="{FF2B5EF4-FFF2-40B4-BE49-F238E27FC236}">
                <a16:creationId xmlns:a16="http://schemas.microsoft.com/office/drawing/2014/main" id="{B339031B-E947-4FE4-A98F-530A6ED25745}"/>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spTree>
    <p:extLst>
      <p:ext uri="{BB962C8B-B14F-4D97-AF65-F5344CB8AC3E}">
        <p14:creationId xmlns:p14="http://schemas.microsoft.com/office/powerpoint/2010/main" val="2847960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2EBC7293-C28D-46FA-A2DD-A2310A08CB09}"/>
              </a:ext>
            </a:extLst>
          </p:cNvPr>
          <p:cNvSpPr>
            <a:spLocks noGrp="1"/>
          </p:cNvSpPr>
          <p:nvPr>
            <p:ph idx="1"/>
          </p:nvPr>
        </p:nvSpPr>
        <p:spPr/>
        <p:txBody>
          <a:bodyPr>
            <a:normAutofit/>
          </a:bodyPr>
          <a:lstStyle/>
          <a:p>
            <a:pPr fontAlgn="base"/>
            <a:r>
              <a:rPr lang="en-US" b="1" dirty="0" err="1"/>
              <a:t>Benefícios</a:t>
            </a:r>
            <a:endParaRPr lang="en-US" sz="1200" b="1" dirty="0"/>
          </a:p>
          <a:p>
            <a:pPr marL="342900" indent="-342900" fontAlgn="base">
              <a:buFont typeface="Arial" panose="020B0604020202020204" pitchFamily="34" charset="0"/>
              <a:buChar char="•"/>
            </a:pPr>
            <a:r>
              <a:rPr lang="pt-PT" sz="1800" dirty="0"/>
              <a:t>A exposição a uma luz mais intensa pode aumentar os sentidos de alerta e a vitalidade dos funcionários durante o dia e a noite.</a:t>
            </a:r>
          </a:p>
          <a:p>
            <a:pPr marL="342900" indent="-342900" fontAlgn="base">
              <a:buFont typeface="Arial" panose="020B0604020202020204" pitchFamily="34" charset="0"/>
              <a:buChar char="•"/>
            </a:pPr>
            <a:r>
              <a:rPr lang="pt-PT" sz="1800" dirty="0"/>
              <a:t>A exposição à luz natural durante o dia pode ter um efeito positivo no sono dos trabalhadores de escritório durante a noite.</a:t>
            </a:r>
          </a:p>
          <a:p>
            <a:pPr marL="342900" indent="-342900" fontAlgn="base">
              <a:buFont typeface="Arial" panose="020B0604020202020204" pitchFamily="34" charset="0"/>
              <a:buChar char="•"/>
            </a:pPr>
            <a:r>
              <a:rPr lang="pt-PT" sz="1800" dirty="0"/>
              <a:t>As configurações de iluminação podem influenciar a apreciação dos funcionários e do ambiente de trabalho.</a:t>
            </a:r>
          </a:p>
          <a:p>
            <a:pPr marL="342900" indent="-342900" fontAlgn="base">
              <a:buFont typeface="Arial" panose="020B0604020202020204" pitchFamily="34" charset="0"/>
              <a:buChar char="•"/>
            </a:pPr>
            <a:r>
              <a:rPr lang="pt-PT" sz="1800" dirty="0"/>
              <a:t>As configurações de luz preferida dos indivíduos mostram variações substanciais. O controlo de iluminação individual afetará positivamente a satisfação no trabalho.</a:t>
            </a:r>
            <a:endParaRPr lang="pt-PT" sz="1200" b="1" dirty="0"/>
          </a:p>
        </p:txBody>
      </p:sp>
      <p:sp>
        <p:nvSpPr>
          <p:cNvPr id="3" name="Título 2">
            <a:extLst>
              <a:ext uri="{FF2B5EF4-FFF2-40B4-BE49-F238E27FC236}">
                <a16:creationId xmlns:a16="http://schemas.microsoft.com/office/drawing/2014/main" id="{B339031B-E947-4FE4-A98F-530A6ED25745}"/>
              </a:ext>
            </a:extLst>
          </p:cNvPr>
          <p:cNvSpPr>
            <a:spLocks noGrp="1"/>
          </p:cNvSpPr>
          <p:nvPr>
            <p:ph type="title"/>
          </p:nvPr>
        </p:nvSpPr>
        <p:spPr/>
        <p:txBody>
          <a:bodyPr/>
          <a:lstStyle/>
          <a:p>
            <a:r>
              <a:rPr lang="pt-PT" dirty="0">
                <a:solidFill>
                  <a:schemeClr val="tx1"/>
                </a:solidFill>
              </a:rPr>
              <a:t>2. Vantagens para a saúde e desempenho humano</a:t>
            </a:r>
            <a:endParaRPr lang="pt-PT" dirty="0"/>
          </a:p>
        </p:txBody>
      </p:sp>
      <p:pic>
        <p:nvPicPr>
          <p:cNvPr id="5122" name="Picture 2" descr="Resultado de imagem para Human Centric Lighting in offices">
            <a:extLst>
              <a:ext uri="{FF2B5EF4-FFF2-40B4-BE49-F238E27FC236}">
                <a16:creationId xmlns:a16="http://schemas.microsoft.com/office/drawing/2014/main" id="{5A0FAD57-5937-4E0E-B7A4-E0F21810E2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8207" y="4579018"/>
            <a:ext cx="3732771" cy="2006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154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rmAutofit/>
          </a:bodyPr>
          <a:lstStyle/>
          <a:p>
            <a:r>
              <a:rPr lang="pt-PT" dirty="0"/>
              <a:t>1. Ciclo Circadiano</a:t>
            </a:r>
            <a:endParaRPr lang="pt-PT" dirty="0">
              <a:solidFill>
                <a:schemeClr val="tx1"/>
              </a:solidFill>
            </a:endParaRPr>
          </a:p>
        </p:txBody>
      </p:sp>
      <p:sp>
        <p:nvSpPr>
          <p:cNvPr id="4" name="TextBox 3"/>
          <p:cNvSpPr txBox="1"/>
          <p:nvPr/>
        </p:nvSpPr>
        <p:spPr>
          <a:xfrm>
            <a:off x="457200" y="1536695"/>
            <a:ext cx="8229600" cy="1754326"/>
          </a:xfrm>
          <a:prstGeom prst="rect">
            <a:avLst/>
          </a:prstGeom>
          <a:noFill/>
        </p:spPr>
        <p:txBody>
          <a:bodyPr wrap="square" rtlCol="0">
            <a:spAutoFit/>
          </a:bodyPr>
          <a:lstStyle/>
          <a:p>
            <a:r>
              <a:rPr lang="pt-PT" dirty="0"/>
              <a:t>A luz varia durante o dia de acordo com o ciclo de iluminação natural:</a:t>
            </a:r>
          </a:p>
          <a:p>
            <a:pPr marL="285750" indent="-285750">
              <a:buFont typeface="Arial" panose="020B0604020202020204" pitchFamily="34" charset="0"/>
              <a:buChar char="•"/>
            </a:pPr>
            <a:r>
              <a:rPr lang="pt-PT" dirty="0"/>
              <a:t>Baixos níveis de luz e CCT baixos (do inglês, </a:t>
            </a:r>
            <a:r>
              <a:rPr lang="pt-PT" dirty="0" err="1"/>
              <a:t>Correlated</a:t>
            </a:r>
            <a:r>
              <a:rPr lang="pt-PT" dirty="0"/>
              <a:t> </a:t>
            </a:r>
            <a:r>
              <a:rPr lang="pt-PT" dirty="0" err="1"/>
              <a:t>Colour</a:t>
            </a:r>
            <a:r>
              <a:rPr lang="pt-PT" dirty="0"/>
              <a:t> </a:t>
            </a:r>
            <a:r>
              <a:rPr lang="pt-PT" dirty="0" err="1"/>
              <a:t>Temperature</a:t>
            </a:r>
            <a:r>
              <a:rPr lang="pt-PT" dirty="0"/>
              <a:t>, em </a:t>
            </a:r>
            <a:r>
              <a:rPr lang="pt-PT" dirty="0" err="1"/>
              <a:t>português,Temperatura</a:t>
            </a:r>
            <a:r>
              <a:rPr lang="pt-PT" dirty="0"/>
              <a:t> de Cor) no início da manhã</a:t>
            </a:r>
          </a:p>
          <a:p>
            <a:pPr marL="285750" indent="-285750">
              <a:buFont typeface="Arial" panose="020B0604020202020204" pitchFamily="34" charset="0"/>
              <a:buChar char="•"/>
            </a:pPr>
            <a:r>
              <a:rPr lang="pt-PT" dirty="0"/>
              <a:t>Elevados níveis de luz e </a:t>
            </a:r>
            <a:r>
              <a:rPr lang="pt-PT" dirty="0" err="1"/>
              <a:t>CCTs</a:t>
            </a:r>
            <a:r>
              <a:rPr lang="pt-PT" dirty="0"/>
              <a:t> elevados ao meio dia (até 10 000 K)</a:t>
            </a:r>
          </a:p>
          <a:p>
            <a:pPr marL="285750" indent="-285750">
              <a:buFont typeface="Arial" panose="020B0604020202020204" pitchFamily="34" charset="0"/>
              <a:buChar char="•"/>
            </a:pPr>
            <a:r>
              <a:rPr lang="pt-PT" dirty="0"/>
              <a:t>Baixos níveis de luz e CCT baixas durante a noite</a:t>
            </a:r>
          </a:p>
          <a:p>
            <a:pPr marL="285750" indent="-285750">
              <a:buFont typeface="Arial" panose="020B0604020202020204" pitchFamily="34" charset="0"/>
              <a:buChar char="•"/>
            </a:pPr>
            <a:r>
              <a:rPr lang="pt-PT" dirty="0"/>
              <a:t>Níveis de luz extremamente baixos e um CCT médio sob o luar</a:t>
            </a:r>
            <a:endParaRPr lang="en-US" dirty="0"/>
          </a:p>
        </p:txBody>
      </p:sp>
      <p:pic>
        <p:nvPicPr>
          <p:cNvPr id="5" name="Picture 4"/>
          <p:cNvPicPr>
            <a:picLocks noChangeAspect="1"/>
          </p:cNvPicPr>
          <p:nvPr/>
        </p:nvPicPr>
        <p:blipFill>
          <a:blip r:embed="rId3"/>
          <a:stretch>
            <a:fillRect/>
          </a:stretch>
        </p:blipFill>
        <p:spPr>
          <a:xfrm>
            <a:off x="1082553" y="3223347"/>
            <a:ext cx="7041540" cy="2990615"/>
          </a:xfrm>
          <a:prstGeom prst="rect">
            <a:avLst/>
          </a:prstGeom>
        </p:spPr>
      </p:pic>
    </p:spTree>
    <p:extLst>
      <p:ext uri="{BB962C8B-B14F-4D97-AF65-F5344CB8AC3E}">
        <p14:creationId xmlns:p14="http://schemas.microsoft.com/office/powerpoint/2010/main" val="4229486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rmAutofit/>
          </a:bodyPr>
          <a:lstStyle/>
          <a:p>
            <a:r>
              <a:rPr lang="pt-PT" dirty="0"/>
              <a:t>1. Ciclo Circadiano</a:t>
            </a:r>
            <a:endParaRPr lang="pt-PT" dirty="0">
              <a:solidFill>
                <a:schemeClr val="tx1"/>
              </a:solidFill>
            </a:endParaRPr>
          </a:p>
        </p:txBody>
      </p:sp>
      <p:sp>
        <p:nvSpPr>
          <p:cNvPr id="4" name="TextBox 3"/>
          <p:cNvSpPr txBox="1"/>
          <p:nvPr/>
        </p:nvSpPr>
        <p:spPr>
          <a:xfrm>
            <a:off x="457200" y="1826978"/>
            <a:ext cx="8229600" cy="2862322"/>
          </a:xfrm>
          <a:prstGeom prst="rect">
            <a:avLst/>
          </a:prstGeom>
          <a:noFill/>
        </p:spPr>
        <p:txBody>
          <a:bodyPr wrap="square" rtlCol="0">
            <a:spAutoFit/>
          </a:bodyPr>
          <a:lstStyle/>
          <a:p>
            <a:r>
              <a:rPr lang="pt-PT" dirty="0"/>
              <a:t>Essas variações naturais da luz solar ajudam a determinar o ciclo do nosso relógio interno, chamado </a:t>
            </a:r>
            <a:r>
              <a:rPr lang="pt-PT" b="1" dirty="0"/>
              <a:t>Ciclo Circadiano</a:t>
            </a:r>
            <a:r>
              <a:rPr lang="pt-PT" dirty="0"/>
              <a:t>, dizendo ao nosso corpo quando deve ir dormir e quando deve despertar.</a:t>
            </a:r>
          </a:p>
          <a:p>
            <a:endParaRPr lang="en-GB" dirty="0"/>
          </a:p>
          <a:p>
            <a:r>
              <a:rPr lang="pt-PT" dirty="0"/>
              <a:t>Como nosso ciclo </a:t>
            </a:r>
            <a:r>
              <a:rPr lang="pt-PT" dirty="0" smtClean="0"/>
              <a:t>sono-vigília </a:t>
            </a:r>
            <a:r>
              <a:rPr lang="pt-PT" dirty="0"/>
              <a:t>é tão importante, a sua desregulação também pode afetar:</a:t>
            </a:r>
          </a:p>
          <a:p>
            <a:endParaRPr lang="en-GB" dirty="0"/>
          </a:p>
          <a:p>
            <a:pPr marL="285750" indent="-285750">
              <a:buFont typeface="Arial" panose="020B0604020202020204" pitchFamily="34" charset="0"/>
              <a:buChar char="•"/>
            </a:pPr>
            <a:r>
              <a:rPr lang="pt-PT" dirty="0"/>
              <a:t>Sistema imunológico</a:t>
            </a:r>
          </a:p>
          <a:p>
            <a:pPr marL="285750" indent="-285750">
              <a:buFont typeface="Arial" panose="020B0604020202020204" pitchFamily="34" charset="0"/>
              <a:buChar char="•"/>
            </a:pPr>
            <a:r>
              <a:rPr lang="pt-PT" dirty="0"/>
              <a:t>Memória</a:t>
            </a:r>
          </a:p>
          <a:p>
            <a:pPr marL="285750" indent="-285750">
              <a:buFont typeface="Arial" panose="020B0604020202020204" pitchFamily="34" charset="0"/>
              <a:buChar char="•"/>
            </a:pPr>
            <a:r>
              <a:rPr lang="pt-PT" dirty="0"/>
              <a:t>Comportamento</a:t>
            </a:r>
            <a:endParaRPr lang="en-US" dirty="0"/>
          </a:p>
        </p:txBody>
      </p:sp>
    </p:spTree>
    <p:extLst>
      <p:ext uri="{BB962C8B-B14F-4D97-AF65-F5344CB8AC3E}">
        <p14:creationId xmlns:p14="http://schemas.microsoft.com/office/powerpoint/2010/main" val="3936105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05F4EE66-D322-493E-94F2-478CA5175ECF}"/>
              </a:ext>
            </a:extLst>
          </p:cNvPr>
          <p:cNvSpPr>
            <a:spLocks noGrp="1"/>
          </p:cNvSpPr>
          <p:nvPr>
            <p:ph idx="1"/>
          </p:nvPr>
        </p:nvSpPr>
        <p:spPr/>
        <p:txBody>
          <a:bodyPr>
            <a:normAutofit/>
          </a:bodyPr>
          <a:lstStyle/>
          <a:p>
            <a:pPr marL="342900" indent="-342900">
              <a:buFont typeface="Arial" panose="020B0604020202020204" pitchFamily="34" charset="0"/>
              <a:buChar char="•"/>
            </a:pPr>
            <a:r>
              <a:rPr lang="pt-PT" sz="1800" dirty="0"/>
              <a:t>Circadiano deriva das palavras </a:t>
            </a:r>
            <a:r>
              <a:rPr lang="pt-PT" sz="1800" dirty="0" err="1"/>
              <a:t>circa</a:t>
            </a:r>
            <a:r>
              <a:rPr lang="pt-PT" sz="1800" dirty="0"/>
              <a:t> </a:t>
            </a:r>
            <a:r>
              <a:rPr lang="pt-PT" sz="1800" dirty="0" err="1"/>
              <a:t>dies</a:t>
            </a:r>
            <a:r>
              <a:rPr lang="pt-PT" sz="1800" dirty="0"/>
              <a:t> que significa "cerca de um dia" e está ligado ao sistema cíclico onde o corpo humano se adapta ao ritmo de períodos ativos e passivos (para os seres humanos que são o dia, respetivamente noites) durante um período de cerca de 24 horas .</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O sistema circadiano humano é fundamental para a nossa fisiologia e controla muito </a:t>
            </a:r>
            <a:r>
              <a:rPr lang="pt-PT" sz="1800" dirty="0" smtClean="0"/>
              <a:t>do </a:t>
            </a:r>
            <a:r>
              <a:rPr lang="pt-PT" sz="1800" dirty="0"/>
              <a:t>nosso comportamento.</a:t>
            </a:r>
          </a:p>
          <a:p>
            <a:pPr marL="342900" indent="-342900">
              <a:buFont typeface="Arial" panose="020B0604020202020204" pitchFamily="34" charset="0"/>
              <a:buChar char="•"/>
            </a:pPr>
            <a:endParaRPr lang="pt-PT" sz="1800" dirty="0"/>
          </a:p>
          <a:p>
            <a:pPr marL="342900" indent="-342900">
              <a:buFont typeface="Arial" panose="020B0604020202020204" pitchFamily="34" charset="0"/>
              <a:buChar char="•"/>
            </a:pPr>
            <a:r>
              <a:rPr lang="pt-PT" sz="1800" dirty="0"/>
              <a:t>A luz elétrica constante que normalmente temos nos nossos escritórios e casas pode baralhar os nossos relógios internos e causar problemas com o sono.</a:t>
            </a:r>
            <a:endParaRPr lang="en-US" sz="1800" dirty="0"/>
          </a:p>
        </p:txBody>
      </p:sp>
      <p:sp>
        <p:nvSpPr>
          <p:cNvPr id="3" name="Título 2">
            <a:extLst>
              <a:ext uri="{FF2B5EF4-FFF2-40B4-BE49-F238E27FC236}">
                <a16:creationId xmlns:a16="http://schemas.microsoft.com/office/drawing/2014/main" id="{61332502-DD5B-4F78-A212-CF8C76041DC2}"/>
              </a:ext>
            </a:extLst>
          </p:cNvPr>
          <p:cNvSpPr>
            <a:spLocks noGrp="1"/>
          </p:cNvSpPr>
          <p:nvPr>
            <p:ph type="title"/>
          </p:nvPr>
        </p:nvSpPr>
        <p:spPr/>
        <p:txBody>
          <a:bodyPr/>
          <a:lstStyle/>
          <a:p>
            <a:r>
              <a:rPr lang="pt-PT" dirty="0"/>
              <a:t>1. Ciclo Circadiano</a:t>
            </a:r>
          </a:p>
        </p:txBody>
      </p:sp>
    </p:spTree>
    <p:extLst>
      <p:ext uri="{BB962C8B-B14F-4D97-AF65-F5344CB8AC3E}">
        <p14:creationId xmlns:p14="http://schemas.microsoft.com/office/powerpoint/2010/main" val="2712632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Posição de Conteúdo 5">
            <a:extLst>
              <a:ext uri="{FF2B5EF4-FFF2-40B4-BE49-F238E27FC236}">
                <a16:creationId xmlns:a16="http://schemas.microsoft.com/office/drawing/2014/main" id="{6A81EDE4-CF09-40AF-A6AC-5AE0A322AF41}"/>
              </a:ext>
            </a:extLst>
          </p:cNvPr>
          <p:cNvGraphicFramePr>
            <a:graphicFrameLocks noGrp="1"/>
          </p:cNvGraphicFramePr>
          <p:nvPr>
            <p:ph idx="1"/>
            <p:extLst>
              <p:ext uri="{D42A27DB-BD31-4B8C-83A1-F6EECF244321}">
                <p14:modId xmlns:p14="http://schemas.microsoft.com/office/powerpoint/2010/main" val="1066483764"/>
              </p:ext>
            </p:extLst>
          </p:nvPr>
        </p:nvGraphicFramePr>
        <p:xfrm>
          <a:off x="457200" y="2134499"/>
          <a:ext cx="7631723" cy="3991664"/>
        </p:xfrm>
        <a:graphic>
          <a:graphicData uri="http://schemas.openxmlformats.org/drawingml/2006/chart">
            <c:chart xmlns:c="http://schemas.openxmlformats.org/drawingml/2006/chart" xmlns:r="http://schemas.openxmlformats.org/officeDocument/2006/relationships" r:id="rId3"/>
          </a:graphicData>
        </a:graphic>
      </p:graphicFrame>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Autofit/>
          </a:bodyPr>
          <a:lstStyle/>
          <a:p>
            <a:r>
              <a:rPr lang="pt-PT" dirty="0"/>
              <a:t>1. Ciclo Circadiano</a:t>
            </a:r>
          </a:p>
        </p:txBody>
      </p:sp>
      <p:sp>
        <p:nvSpPr>
          <p:cNvPr id="9" name="CaixaDeTexto 8">
            <a:extLst>
              <a:ext uri="{FF2B5EF4-FFF2-40B4-BE49-F238E27FC236}">
                <a16:creationId xmlns:a16="http://schemas.microsoft.com/office/drawing/2014/main" id="{5BEB07B4-E791-4481-BECF-E0F82AC9BE9F}"/>
              </a:ext>
            </a:extLst>
          </p:cNvPr>
          <p:cNvSpPr txBox="1"/>
          <p:nvPr/>
        </p:nvSpPr>
        <p:spPr>
          <a:xfrm>
            <a:off x="6322863" y="2295942"/>
            <a:ext cx="1772356" cy="769441"/>
          </a:xfrm>
          <a:prstGeom prst="rect">
            <a:avLst/>
          </a:prstGeom>
          <a:noFill/>
        </p:spPr>
        <p:txBody>
          <a:bodyPr wrap="square" rtlCol="0">
            <a:spAutoFit/>
          </a:bodyPr>
          <a:lstStyle/>
          <a:p>
            <a:pPr algn="ctr"/>
            <a:r>
              <a:rPr lang="pt-PT" sz="2400" dirty="0"/>
              <a:t>36%</a:t>
            </a:r>
            <a:br>
              <a:rPr lang="pt-PT" sz="2400" dirty="0"/>
            </a:br>
            <a:r>
              <a:rPr lang="pt-PT" sz="2000" dirty="0"/>
              <a:t>Trabalhar!</a:t>
            </a:r>
            <a:endParaRPr lang="pt-PT" sz="2400" dirty="0"/>
          </a:p>
        </p:txBody>
      </p:sp>
      <p:cxnSp>
        <p:nvCxnSpPr>
          <p:cNvPr id="11" name="Conexão reta 10">
            <a:extLst>
              <a:ext uri="{FF2B5EF4-FFF2-40B4-BE49-F238E27FC236}">
                <a16:creationId xmlns:a16="http://schemas.microsoft.com/office/drawing/2014/main" id="{1091C049-EDF4-4D65-A998-E02899433946}"/>
              </a:ext>
            </a:extLst>
          </p:cNvPr>
          <p:cNvCxnSpPr>
            <a:cxnSpLocks/>
            <a:endCxn id="9" idx="1"/>
          </p:cNvCxnSpPr>
          <p:nvPr/>
        </p:nvCxnSpPr>
        <p:spPr>
          <a:xfrm flipV="1">
            <a:off x="5837441" y="2680663"/>
            <a:ext cx="485422" cy="384720"/>
          </a:xfrm>
          <a:prstGeom prst="line">
            <a:avLst/>
          </a:prstGeom>
        </p:spPr>
        <p:style>
          <a:lnRef idx="1">
            <a:schemeClr val="dk1"/>
          </a:lnRef>
          <a:fillRef idx="0">
            <a:schemeClr val="dk1"/>
          </a:fillRef>
          <a:effectRef idx="0">
            <a:schemeClr val="dk1"/>
          </a:effectRef>
          <a:fontRef idx="minor">
            <a:schemeClr val="tx1"/>
          </a:fontRef>
        </p:style>
      </p:cxnSp>
      <p:cxnSp>
        <p:nvCxnSpPr>
          <p:cNvPr id="13" name="Conexão reta 12">
            <a:extLst>
              <a:ext uri="{FF2B5EF4-FFF2-40B4-BE49-F238E27FC236}">
                <a16:creationId xmlns:a16="http://schemas.microsoft.com/office/drawing/2014/main" id="{9742A19D-0FB2-4691-BF26-759DC7C948FC}"/>
              </a:ext>
            </a:extLst>
          </p:cNvPr>
          <p:cNvCxnSpPr>
            <a:cxnSpLocks/>
            <a:stCxn id="9" idx="1"/>
          </p:cNvCxnSpPr>
          <p:nvPr/>
        </p:nvCxnSpPr>
        <p:spPr>
          <a:xfrm flipV="1">
            <a:off x="6322863" y="2680662"/>
            <a:ext cx="270934" cy="1"/>
          </a:xfrm>
          <a:prstGeom prst="line">
            <a:avLst/>
          </a:prstGeom>
        </p:spPr>
        <p:style>
          <a:lnRef idx="1">
            <a:schemeClr val="dk1"/>
          </a:lnRef>
          <a:fillRef idx="0">
            <a:schemeClr val="dk1"/>
          </a:fillRef>
          <a:effectRef idx="0">
            <a:schemeClr val="dk1"/>
          </a:effectRef>
          <a:fontRef idx="minor">
            <a:schemeClr val="tx1"/>
          </a:fontRef>
        </p:style>
      </p:cxnSp>
      <p:sp>
        <p:nvSpPr>
          <p:cNvPr id="16" name="CaixaDeTexto 15">
            <a:extLst>
              <a:ext uri="{FF2B5EF4-FFF2-40B4-BE49-F238E27FC236}">
                <a16:creationId xmlns:a16="http://schemas.microsoft.com/office/drawing/2014/main" id="{4E8C9412-FDFE-4934-AB03-9A9427F3941C}"/>
              </a:ext>
            </a:extLst>
          </p:cNvPr>
          <p:cNvSpPr txBox="1"/>
          <p:nvPr/>
        </p:nvSpPr>
        <p:spPr>
          <a:xfrm>
            <a:off x="316524" y="2048182"/>
            <a:ext cx="1258711" cy="369332"/>
          </a:xfrm>
          <a:prstGeom prst="rect">
            <a:avLst/>
          </a:prstGeom>
          <a:noFill/>
        </p:spPr>
        <p:txBody>
          <a:bodyPr wrap="square" rtlCol="0">
            <a:spAutoFit/>
          </a:bodyPr>
          <a:lstStyle/>
          <a:p>
            <a:pPr algn="r"/>
            <a:r>
              <a:rPr lang="pt-PT" dirty="0"/>
              <a:t>9% </a:t>
            </a:r>
            <a:r>
              <a:rPr lang="pt-PT" sz="1400" dirty="0"/>
              <a:t>Outros</a:t>
            </a:r>
          </a:p>
        </p:txBody>
      </p:sp>
      <p:sp>
        <p:nvSpPr>
          <p:cNvPr id="17" name="CaixaDeTexto 16">
            <a:extLst>
              <a:ext uri="{FF2B5EF4-FFF2-40B4-BE49-F238E27FC236}">
                <a16:creationId xmlns:a16="http://schemas.microsoft.com/office/drawing/2014/main" id="{DB26A2EB-9E55-40F7-AF56-48E9DBDE391A}"/>
              </a:ext>
            </a:extLst>
          </p:cNvPr>
          <p:cNvSpPr txBox="1"/>
          <p:nvPr/>
        </p:nvSpPr>
        <p:spPr>
          <a:xfrm>
            <a:off x="2946616" y="3345501"/>
            <a:ext cx="2652889" cy="1569660"/>
          </a:xfrm>
          <a:prstGeom prst="rect">
            <a:avLst/>
          </a:prstGeom>
          <a:noFill/>
        </p:spPr>
        <p:txBody>
          <a:bodyPr wrap="square" rtlCol="0">
            <a:spAutoFit/>
          </a:bodyPr>
          <a:lstStyle/>
          <a:p>
            <a:pPr algn="ctr"/>
            <a:r>
              <a:rPr lang="pt-PT" sz="2400" b="1" dirty="0"/>
              <a:t>Most of the time spent working and on indoor activities!</a:t>
            </a:r>
          </a:p>
        </p:txBody>
      </p:sp>
      <p:sp>
        <p:nvSpPr>
          <p:cNvPr id="18" name="CaixaDeTexto 17">
            <a:extLst>
              <a:ext uri="{FF2B5EF4-FFF2-40B4-BE49-F238E27FC236}">
                <a16:creationId xmlns:a16="http://schemas.microsoft.com/office/drawing/2014/main" id="{EE661377-B435-401F-ADCB-6B209CC7EE61}"/>
              </a:ext>
            </a:extLst>
          </p:cNvPr>
          <p:cNvSpPr txBox="1"/>
          <p:nvPr/>
        </p:nvSpPr>
        <p:spPr>
          <a:xfrm>
            <a:off x="6810564" y="4227099"/>
            <a:ext cx="1682045" cy="461665"/>
          </a:xfrm>
          <a:prstGeom prst="rect">
            <a:avLst/>
          </a:prstGeom>
          <a:noFill/>
        </p:spPr>
        <p:txBody>
          <a:bodyPr wrap="square" rtlCol="0">
            <a:spAutoFit/>
          </a:bodyPr>
          <a:lstStyle/>
          <a:p>
            <a:r>
              <a:rPr lang="pt-PT" sz="1200" dirty="0"/>
              <a:t>Dia de sol</a:t>
            </a:r>
            <a:br>
              <a:rPr lang="pt-PT" sz="1200" dirty="0"/>
            </a:br>
            <a:r>
              <a:rPr lang="pt-PT" sz="1200" dirty="0"/>
              <a:t>100 000 lux </a:t>
            </a:r>
          </a:p>
        </p:txBody>
      </p:sp>
      <p:sp>
        <p:nvSpPr>
          <p:cNvPr id="4" name="Rectangle 3"/>
          <p:cNvSpPr/>
          <p:nvPr/>
        </p:nvSpPr>
        <p:spPr>
          <a:xfrm>
            <a:off x="2060438" y="1322185"/>
            <a:ext cx="4572000" cy="646331"/>
          </a:xfrm>
          <a:prstGeom prst="rect">
            <a:avLst/>
          </a:prstGeom>
        </p:spPr>
        <p:txBody>
          <a:bodyPr>
            <a:spAutoFit/>
          </a:bodyPr>
          <a:lstStyle/>
          <a:p>
            <a:r>
              <a:rPr lang="pt-PT" dirty="0">
                <a:solidFill>
                  <a:srgbClr val="000000"/>
                </a:solidFill>
              </a:rPr>
              <a:t>A falta de exposição ao espectro do sol pode interferir nos ciclos naturais do corpo.</a:t>
            </a:r>
            <a:endParaRPr lang="en-US" dirty="0"/>
          </a:p>
        </p:txBody>
      </p:sp>
    </p:spTree>
    <p:extLst>
      <p:ext uri="{BB962C8B-B14F-4D97-AF65-F5344CB8AC3E}">
        <p14:creationId xmlns:p14="http://schemas.microsoft.com/office/powerpoint/2010/main" val="773607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8AF92F8D-199D-4C6F-87AB-0963484FC5FF}"/>
              </a:ext>
            </a:extLst>
          </p:cNvPr>
          <p:cNvSpPr>
            <a:spLocks noGrp="1"/>
          </p:cNvSpPr>
          <p:nvPr>
            <p:ph idx="1"/>
          </p:nvPr>
        </p:nvSpPr>
        <p:spPr/>
        <p:txBody>
          <a:bodyPr/>
          <a:lstStyle/>
          <a:p>
            <a:r>
              <a:rPr lang="pt-PT" dirty="0"/>
              <a:t>Existe uma desconexão entre a luz natural e artificial em relação à intensidade, cor e dinâmica da luz</a:t>
            </a:r>
          </a:p>
        </p:txBody>
      </p:sp>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rmAutofit/>
          </a:bodyPr>
          <a:lstStyle/>
          <a:p>
            <a:r>
              <a:rPr lang="pt-PT" dirty="0"/>
              <a:t>1. Ciclo Circadiano</a:t>
            </a:r>
          </a:p>
        </p:txBody>
      </p:sp>
      <p:sp>
        <p:nvSpPr>
          <p:cNvPr id="6" name="CaixaDeTexto 5">
            <a:extLst>
              <a:ext uri="{FF2B5EF4-FFF2-40B4-BE49-F238E27FC236}">
                <a16:creationId xmlns:a16="http://schemas.microsoft.com/office/drawing/2014/main" id="{0843124E-A89A-4371-B22B-CBA7DF223EB3}"/>
              </a:ext>
            </a:extLst>
          </p:cNvPr>
          <p:cNvSpPr txBox="1"/>
          <p:nvPr/>
        </p:nvSpPr>
        <p:spPr>
          <a:xfrm>
            <a:off x="654756" y="4538133"/>
            <a:ext cx="7845777" cy="1569660"/>
          </a:xfrm>
          <a:prstGeom prst="rect">
            <a:avLst/>
          </a:prstGeom>
          <a:noFill/>
        </p:spPr>
        <p:txBody>
          <a:bodyPr wrap="square" rtlCol="0">
            <a:spAutoFit/>
          </a:bodyPr>
          <a:lstStyle/>
          <a:p>
            <a:r>
              <a:rPr lang="en-GB" sz="1600" b="1" dirty="0" err="1"/>
              <a:t>Consequências</a:t>
            </a:r>
            <a:r>
              <a:rPr lang="en-GB" sz="1600" b="1" dirty="0"/>
              <a:t>:</a:t>
            </a:r>
          </a:p>
          <a:p>
            <a:pPr marL="285750" indent="-285750">
              <a:buFont typeface="Arial" panose="020B0604020202020204" pitchFamily="34" charset="0"/>
              <a:buChar char="•"/>
            </a:pPr>
            <a:r>
              <a:rPr lang="pt-PT" sz="1600" dirty="0"/>
              <a:t>Pobre sincronização circadiana, problemas com o relógio humano semelhante ao jet-lag</a:t>
            </a:r>
          </a:p>
          <a:p>
            <a:pPr marL="285750" indent="-285750">
              <a:buFont typeface="Arial" panose="020B0604020202020204" pitchFamily="34" charset="0"/>
              <a:buChar char="•"/>
            </a:pPr>
            <a:r>
              <a:rPr lang="pt-PT" sz="1600" dirty="0"/>
              <a:t>Problemas com o sono e despertar</a:t>
            </a:r>
          </a:p>
          <a:p>
            <a:pPr marL="285750" indent="-285750">
              <a:buFont typeface="Arial" panose="020B0604020202020204" pitchFamily="34" charset="0"/>
              <a:buChar char="•"/>
            </a:pPr>
            <a:r>
              <a:rPr lang="pt-PT" sz="1600" dirty="0"/>
              <a:t>Perturbação do sistema hormonal</a:t>
            </a:r>
          </a:p>
          <a:p>
            <a:pPr marL="285750" indent="-285750">
              <a:buFont typeface="Arial" panose="020B0604020202020204" pitchFamily="34" charset="0"/>
              <a:buChar char="•"/>
            </a:pPr>
            <a:r>
              <a:rPr lang="pt-PT" sz="1600" dirty="0"/>
              <a:t>Humor comprometido, produtividade, bem-estar e saúde</a:t>
            </a:r>
            <a:endParaRPr lang="en-GB" sz="1600" dirty="0"/>
          </a:p>
        </p:txBody>
      </p:sp>
      <p:pic>
        <p:nvPicPr>
          <p:cNvPr id="1026" name="Picture 2" descr="Terra de noite. um pedaço da Europa - Espanha, portugal, França — Fotografia de Stock #23000044">
            <a:extLst>
              <a:ext uri="{FF2B5EF4-FFF2-40B4-BE49-F238E27FC236}">
                <a16:creationId xmlns:a16="http://schemas.microsoft.com/office/drawing/2014/main" id="{6DB5B3F9-94F0-478D-B7F9-23637E5AA5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8019"/>
          <a:stretch/>
        </p:blipFill>
        <p:spPr bwMode="auto">
          <a:xfrm>
            <a:off x="5135527" y="2591560"/>
            <a:ext cx="2360380" cy="1892756"/>
          </a:xfrm>
          <a:prstGeom prst="rect">
            <a:avLst/>
          </a:prstGeom>
          <a:noFill/>
          <a:extLst>
            <a:ext uri="{909E8E84-426E-40DD-AFC4-6F175D3DCCD1}">
              <a14:hiddenFill xmlns:a14="http://schemas.microsoft.com/office/drawing/2010/main">
                <a:solidFill>
                  <a:srgbClr val="FFFFFF"/>
                </a:solidFill>
              </a14:hiddenFill>
            </a:ext>
          </a:extLst>
        </p:spPr>
      </p:pic>
      <p:sp>
        <p:nvSpPr>
          <p:cNvPr id="8" name="CaixaDeTexto 7">
            <a:extLst>
              <a:ext uri="{FF2B5EF4-FFF2-40B4-BE49-F238E27FC236}">
                <a16:creationId xmlns:a16="http://schemas.microsoft.com/office/drawing/2014/main" id="{F3483D5D-39EE-4DDF-B805-4629698D13AD}"/>
              </a:ext>
            </a:extLst>
          </p:cNvPr>
          <p:cNvSpPr txBox="1"/>
          <p:nvPr/>
        </p:nvSpPr>
        <p:spPr>
          <a:xfrm>
            <a:off x="1031358" y="2253006"/>
            <a:ext cx="3221665" cy="338554"/>
          </a:xfrm>
          <a:prstGeom prst="rect">
            <a:avLst/>
          </a:prstGeom>
          <a:noFill/>
        </p:spPr>
        <p:txBody>
          <a:bodyPr wrap="square" rtlCol="0">
            <a:spAutoFit/>
          </a:bodyPr>
          <a:lstStyle/>
          <a:p>
            <a:r>
              <a:rPr lang="pt-PT" sz="1600" b="1" dirty="0"/>
              <a:t>Muito pouca luz durante o dia</a:t>
            </a:r>
          </a:p>
        </p:txBody>
      </p:sp>
      <p:sp>
        <p:nvSpPr>
          <p:cNvPr id="10" name="CaixaDeTexto 9">
            <a:extLst>
              <a:ext uri="{FF2B5EF4-FFF2-40B4-BE49-F238E27FC236}">
                <a16:creationId xmlns:a16="http://schemas.microsoft.com/office/drawing/2014/main" id="{0C8F62BD-F479-409F-93BC-22CF903A2E3F}"/>
              </a:ext>
            </a:extLst>
          </p:cNvPr>
          <p:cNvSpPr txBox="1"/>
          <p:nvPr/>
        </p:nvSpPr>
        <p:spPr>
          <a:xfrm>
            <a:off x="4827133" y="2253005"/>
            <a:ext cx="3306774" cy="338554"/>
          </a:xfrm>
          <a:prstGeom prst="rect">
            <a:avLst/>
          </a:prstGeom>
          <a:noFill/>
        </p:spPr>
        <p:txBody>
          <a:bodyPr wrap="square" rtlCol="0">
            <a:spAutoFit/>
          </a:bodyPr>
          <a:lstStyle/>
          <a:p>
            <a:r>
              <a:rPr lang="pt-PT" sz="1600" b="1" dirty="0"/>
              <a:t>Muita luz durante a noite</a:t>
            </a:r>
          </a:p>
        </p:txBody>
      </p:sp>
      <p:pic>
        <p:nvPicPr>
          <p:cNvPr id="9" name="Imagem 8">
            <a:extLst>
              <a:ext uri="{FF2B5EF4-FFF2-40B4-BE49-F238E27FC236}">
                <a16:creationId xmlns:a16="http://schemas.microsoft.com/office/drawing/2014/main" id="{0A164A90-F746-4004-8879-2D68D910F576}"/>
              </a:ext>
            </a:extLst>
          </p:cNvPr>
          <p:cNvPicPr>
            <a:picLocks noChangeAspect="1"/>
          </p:cNvPicPr>
          <p:nvPr/>
        </p:nvPicPr>
        <p:blipFill>
          <a:blip r:embed="rId4"/>
          <a:stretch>
            <a:fillRect/>
          </a:stretch>
        </p:blipFill>
        <p:spPr>
          <a:xfrm>
            <a:off x="1329071" y="2618469"/>
            <a:ext cx="2360380" cy="1892756"/>
          </a:xfrm>
          <a:prstGeom prst="rect">
            <a:avLst/>
          </a:prstGeom>
        </p:spPr>
      </p:pic>
    </p:spTree>
    <p:extLst>
      <p:ext uri="{BB962C8B-B14F-4D97-AF65-F5344CB8AC3E}">
        <p14:creationId xmlns:p14="http://schemas.microsoft.com/office/powerpoint/2010/main" val="949907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0121" y="964963"/>
            <a:ext cx="8793126" cy="1416730"/>
          </a:xfrm>
        </p:spPr>
        <p:txBody>
          <a:bodyPr/>
          <a:lstStyle/>
          <a:p>
            <a:pPr marL="342900" indent="-342900">
              <a:buFont typeface="Arial" panose="020B0604020202020204" pitchFamily="34" charset="0"/>
              <a:buChar char="•"/>
            </a:pPr>
            <a:endParaRPr lang="pt-PT" b="1" dirty="0"/>
          </a:p>
          <a:p>
            <a:r>
              <a:rPr lang="pt-PT" sz="1800" b="1" dirty="0"/>
              <a:t>Human Centric </a:t>
            </a:r>
            <a:r>
              <a:rPr lang="pt-PT" sz="1800" b="1" dirty="0" err="1"/>
              <a:t>Lighting</a:t>
            </a:r>
            <a:r>
              <a:rPr lang="pt-PT" sz="1800" b="1" dirty="0"/>
              <a:t> </a:t>
            </a:r>
            <a:r>
              <a:rPr lang="pt-PT" sz="1800" dirty="0"/>
              <a:t>procura melhorar o desempenho humano, conforto, saúde e bem-estar, equilibrando os benefícios visuais, emocionais e biológicos da iluminação para humanos. </a:t>
            </a:r>
            <a:r>
              <a:rPr lang="pt-PT" dirty="0"/>
              <a:t>A luz afeta a nossa visão, corpo e emoções</a:t>
            </a:r>
          </a:p>
        </p:txBody>
      </p:sp>
      <p:sp>
        <p:nvSpPr>
          <p:cNvPr id="3" name="Title 2"/>
          <p:cNvSpPr>
            <a:spLocks noGrp="1"/>
          </p:cNvSpPr>
          <p:nvPr>
            <p:ph type="title"/>
          </p:nvPr>
        </p:nvSpPr>
        <p:spPr/>
        <p:txBody>
          <a:bodyPr>
            <a:normAutofit/>
          </a:bodyPr>
          <a:lstStyle/>
          <a:p>
            <a:r>
              <a:rPr lang="pt-PT" dirty="0"/>
              <a:t>1. Ciclo Circadiano</a:t>
            </a:r>
            <a:endParaRPr lang="en-US" dirty="0">
              <a:solidFill>
                <a:schemeClr val="tx1"/>
              </a:solidFill>
            </a:endParaRPr>
          </a:p>
        </p:txBody>
      </p:sp>
      <p:sp>
        <p:nvSpPr>
          <p:cNvPr id="4" name="Marcador de Posição de Conteúdo 1">
            <a:extLst>
              <a:ext uri="{FF2B5EF4-FFF2-40B4-BE49-F238E27FC236}">
                <a16:creationId xmlns:a16="http://schemas.microsoft.com/office/drawing/2014/main" id="{655888AE-0722-4710-984D-B5C9B0EFAE1F}"/>
              </a:ext>
            </a:extLst>
          </p:cNvPr>
          <p:cNvSpPr txBox="1">
            <a:spLocks/>
          </p:cNvSpPr>
          <p:nvPr/>
        </p:nvSpPr>
        <p:spPr>
          <a:xfrm>
            <a:off x="265814" y="2083982"/>
            <a:ext cx="8973879" cy="4260764"/>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accent6">
                    <a:lumMod val="50000"/>
                  </a:schemeClr>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accent6">
                    <a:lumMod val="50000"/>
                  </a:schemeClr>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accent6">
                    <a:lumMod val="50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accent6">
                    <a:lumMod val="5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pt-PT" sz="1800" dirty="0"/>
          </a:p>
          <a:p>
            <a:r>
              <a:rPr lang="pt-PT" sz="1800" dirty="0"/>
              <a:t>Portanto, o projeto de iluminação deve ter em consideração:</a:t>
            </a:r>
          </a:p>
          <a:p>
            <a:pPr marL="285750" indent="-285750">
              <a:buFont typeface="Arial" panose="020B0604020202020204" pitchFamily="34" charset="0"/>
              <a:buChar char="•"/>
            </a:pPr>
            <a:r>
              <a:rPr lang="pt-PT" sz="1800" b="1" dirty="0"/>
              <a:t>Luz funcional</a:t>
            </a:r>
            <a:endParaRPr lang="pt-PT" sz="1800" dirty="0"/>
          </a:p>
          <a:p>
            <a:r>
              <a:rPr lang="pt-PT" sz="1800" dirty="0"/>
              <a:t>Ótimas condições de iluminação para desempenhar uma determinada tarefa, criam um conforto visual, aumentam a concentração, criatividade e desempenho.</a:t>
            </a:r>
          </a:p>
          <a:p>
            <a:endParaRPr lang="pt-PT" sz="1800" dirty="0"/>
          </a:p>
          <a:p>
            <a:pPr marL="342900" indent="-342900">
              <a:buFont typeface="Arial" panose="020B0604020202020204" pitchFamily="34" charset="0"/>
              <a:buChar char="•"/>
            </a:pPr>
            <a:r>
              <a:rPr lang="pt-PT" sz="1800" b="1" dirty="0"/>
              <a:t>Luz Biológica</a:t>
            </a:r>
          </a:p>
          <a:p>
            <a:r>
              <a:rPr lang="pt-PT" sz="1800" dirty="0"/>
              <a:t>Também chamada de luz circadiana, é projetado para suportar o ciclo sono-despertar das pessoas, usando abordagens dinâmicas para controlar e adaptar o conteúdo espectral, intensidade, duração e tempo da luz durante o dia e a noite.</a:t>
            </a:r>
          </a:p>
          <a:p>
            <a:pPr marL="342900" indent="-342900">
              <a:buFont typeface="Arial" panose="020B0604020202020204" pitchFamily="34" charset="0"/>
              <a:buChar char="•"/>
            </a:pPr>
            <a:r>
              <a:rPr lang="pt-PT" sz="1800" b="1" dirty="0"/>
              <a:t>Luz emocional</a:t>
            </a:r>
            <a:endParaRPr lang="pt-PT" sz="1800" dirty="0"/>
          </a:p>
          <a:p>
            <a:r>
              <a:rPr lang="pt-PT" sz="1800" dirty="0"/>
              <a:t>Fornecer um ambiente que nos dê uma </a:t>
            </a:r>
            <a:r>
              <a:rPr lang="pt-PT" sz="1800" dirty="0" err="1"/>
              <a:t>percepção</a:t>
            </a:r>
            <a:r>
              <a:rPr lang="pt-PT" sz="1800" dirty="0"/>
              <a:t> de conforto ou segurança.</a:t>
            </a:r>
            <a:endParaRPr lang="pt-PT" dirty="0"/>
          </a:p>
        </p:txBody>
      </p:sp>
    </p:spTree>
    <p:extLst>
      <p:ext uri="{BB962C8B-B14F-4D97-AF65-F5344CB8AC3E}">
        <p14:creationId xmlns:p14="http://schemas.microsoft.com/office/powerpoint/2010/main" val="92200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8AF92F8D-199D-4C6F-87AB-0963484FC5FF}"/>
              </a:ext>
            </a:extLst>
          </p:cNvPr>
          <p:cNvSpPr>
            <a:spLocks noGrp="1"/>
          </p:cNvSpPr>
          <p:nvPr>
            <p:ph idx="1"/>
          </p:nvPr>
        </p:nvSpPr>
        <p:spPr>
          <a:xfrm>
            <a:off x="457200" y="1491450"/>
            <a:ext cx="8229600" cy="4634714"/>
          </a:xfrm>
        </p:spPr>
        <p:txBody>
          <a:bodyPr>
            <a:normAutofit/>
          </a:bodyPr>
          <a:lstStyle/>
          <a:p>
            <a:r>
              <a:rPr lang="en-US" sz="1800" b="1" dirty="0" err="1"/>
              <a:t>Resposta</a:t>
            </a:r>
            <a:r>
              <a:rPr lang="en-US" sz="1800" b="1" dirty="0"/>
              <a:t> do </a:t>
            </a:r>
            <a:r>
              <a:rPr lang="en-US" sz="1800" b="1" dirty="0" err="1"/>
              <a:t>corpo</a:t>
            </a:r>
            <a:r>
              <a:rPr lang="en-US" sz="1800" b="1" dirty="0"/>
              <a:t> à luz</a:t>
            </a:r>
          </a:p>
          <a:p>
            <a:endParaRPr lang="en-US" sz="1800" dirty="0"/>
          </a:p>
          <a:p>
            <a:r>
              <a:rPr lang="pt-PT" sz="1800" dirty="0"/>
              <a:t>A descoberta recente de células ganglionares de retina intrinsecamente fotossensíveis (</a:t>
            </a:r>
            <a:r>
              <a:rPr lang="pt-PT" sz="1800" dirty="0" err="1"/>
              <a:t>ipRGC</a:t>
            </a:r>
            <a:r>
              <a:rPr lang="pt-PT" sz="1800" dirty="0"/>
              <a:t>) nos nossos corpos mostra que estas são muito importantes na configuração do relógio interno.</a:t>
            </a:r>
          </a:p>
          <a:p>
            <a:endParaRPr lang="pt-PT" sz="1800" dirty="0"/>
          </a:p>
          <a:p>
            <a:r>
              <a:rPr lang="pt-PT" sz="1800" dirty="0"/>
              <a:t>As células ganglionares recém-identificadas respondem de forma mais sensível à luz azul visível e definem o relógio interno que sincronizam os nossos corpos com o ciclo externo do dia e da noite.</a:t>
            </a:r>
          </a:p>
          <a:p>
            <a:endParaRPr lang="pt-PT" sz="1800" dirty="0"/>
          </a:p>
          <a:p>
            <a:r>
              <a:rPr lang="pt-PT" sz="1800" dirty="0"/>
              <a:t>A luz que é rica em conteúdo azul estimula os fotorreceptores </a:t>
            </a:r>
            <a:r>
              <a:rPr lang="pt-PT" sz="1800" dirty="0" err="1"/>
              <a:t>ipRGC</a:t>
            </a:r>
            <a:r>
              <a:rPr lang="pt-PT" sz="1800" dirty="0"/>
              <a:t>, torna as pupilas menores, encoraja a produção de dopamina, serotonina e cortisol, mas suprime a melatonina.</a:t>
            </a:r>
            <a:endParaRPr lang="en-US" sz="1800" dirty="0"/>
          </a:p>
        </p:txBody>
      </p:sp>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rmAutofit/>
          </a:bodyPr>
          <a:lstStyle/>
          <a:p>
            <a:r>
              <a:rPr lang="pt-PT" dirty="0"/>
              <a:t>1. Ciclo Circadiano</a:t>
            </a:r>
          </a:p>
        </p:txBody>
      </p:sp>
    </p:spTree>
    <p:extLst>
      <p:ext uri="{BB962C8B-B14F-4D97-AF65-F5344CB8AC3E}">
        <p14:creationId xmlns:p14="http://schemas.microsoft.com/office/powerpoint/2010/main" val="3577798620"/>
      </p:ext>
    </p:extLst>
  </p:cSld>
  <p:clrMapOvr>
    <a:masterClrMapping/>
  </p:clrMapOvr>
</p:sld>
</file>

<file path=ppt/theme/theme1.xml><?xml version="1.0" encoding="utf-8"?>
<a:theme xmlns:a="http://schemas.openxmlformats.org/drawingml/2006/main" name="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16406</TotalTime>
  <Words>2528</Words>
  <Application>Microsoft Office PowerPoint</Application>
  <PresentationFormat>On-screen Show (4:3)</PresentationFormat>
  <Paragraphs>226</Paragraphs>
  <Slides>25</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Master_Präsenation 160225</vt:lpstr>
      <vt:lpstr>PowerPoint Presentation</vt:lpstr>
      <vt:lpstr>Human Centric Lighting</vt:lpstr>
      <vt:lpstr>1. Ciclo Circadiano</vt:lpstr>
      <vt:lpstr>1. Ciclo Circadiano</vt:lpstr>
      <vt:lpstr>1. Ciclo Circadiano</vt:lpstr>
      <vt:lpstr>1. Ciclo Circadiano</vt:lpstr>
      <vt:lpstr>1. Ciclo Circadiano</vt:lpstr>
      <vt:lpstr>1. Ciclo Circadiano</vt:lpstr>
      <vt:lpstr>1. Ciclo Circadiano</vt:lpstr>
      <vt:lpstr>1. Ciclo Circadiano</vt:lpstr>
      <vt:lpstr>1. Ciclo Circadiano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lpstr>2. Vantagens para a saúde e desempenho humano</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Laura Abbate</dc:creator>
  <cp:lastModifiedBy>Joao Fong</cp:lastModifiedBy>
  <cp:revision>244</cp:revision>
  <dcterms:created xsi:type="dcterms:W3CDTF">2016-02-25T13:19:28Z</dcterms:created>
  <dcterms:modified xsi:type="dcterms:W3CDTF">2017-11-28T16:54:12Z</dcterms:modified>
</cp:coreProperties>
</file>