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28"/>
  </p:notesMasterIdLst>
  <p:sldIdLst>
    <p:sldId id="374" r:id="rId2"/>
    <p:sldId id="407" r:id="rId3"/>
    <p:sldId id="360" r:id="rId4"/>
    <p:sldId id="383" r:id="rId5"/>
    <p:sldId id="402" r:id="rId6"/>
    <p:sldId id="384" r:id="rId7"/>
    <p:sldId id="385" r:id="rId8"/>
    <p:sldId id="389" r:id="rId9"/>
    <p:sldId id="390" r:id="rId10"/>
    <p:sldId id="330" r:id="rId11"/>
    <p:sldId id="381" r:id="rId12"/>
    <p:sldId id="367" r:id="rId13"/>
    <p:sldId id="340" r:id="rId14"/>
    <p:sldId id="377" r:id="rId15"/>
    <p:sldId id="391" r:id="rId16"/>
    <p:sldId id="403" r:id="rId17"/>
    <p:sldId id="388" r:id="rId18"/>
    <p:sldId id="396" r:id="rId19"/>
    <p:sldId id="397" r:id="rId20"/>
    <p:sldId id="398" r:id="rId21"/>
    <p:sldId id="394" r:id="rId22"/>
    <p:sldId id="399" r:id="rId23"/>
    <p:sldId id="400" r:id="rId24"/>
    <p:sldId id="404" r:id="rId25"/>
    <p:sldId id="406" r:id="rId26"/>
    <p:sldId id="405" r:id="rId27"/>
  </p:sldIdLst>
  <p:sldSz cx="9144000" cy="6858000" type="screen4x3"/>
  <p:notesSz cx="6858000" cy="9144000"/>
  <p:embeddedFontLst>
    <p:embeddedFont>
      <p:font typeface="Calibri" panose="020F0502020204030204" pitchFamily="34" charset="0"/>
      <p:regular r:id="rId29"/>
      <p:bold r:id="rId30"/>
      <p:italic r:id="rId31"/>
      <p:boldItalic r:id="rId32"/>
    </p:embeddedFont>
  </p:embeddedFontLst>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go Silva" initials="HS"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DB09"/>
    <a:srgbClr val="ACBBCB"/>
    <a:srgbClr val="728DAD"/>
    <a:srgbClr val="879DC1"/>
    <a:srgbClr val="536E9A"/>
    <a:srgbClr val="B30510"/>
    <a:srgbClr val="FDEA29"/>
    <a:srgbClr val="187E9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ittlere Formatvorlage 4 - Akz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ittlere Formatvorlage 4 - Akz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Dunkle Formatvorlage 2 - Akzent 5/Akz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Designformatvorlage 2 - Akz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66" autoAdjust="0"/>
    <p:restoredTop sz="89170" autoAdjust="0"/>
  </p:normalViewPr>
  <p:slideViewPr>
    <p:cSldViewPr snapToGrid="0" snapToObjects="1">
      <p:cViewPr varScale="1">
        <p:scale>
          <a:sx n="62" d="100"/>
          <a:sy n="62" d="100"/>
        </p:scale>
        <p:origin x="1686" y="60"/>
      </p:cViewPr>
      <p:guideLst>
        <p:guide orient="horz" pos="2160"/>
        <p:guide pos="2880"/>
      </p:guideLst>
    </p:cSldViewPr>
  </p:slideViewPr>
  <p:outlineViewPr>
    <p:cViewPr>
      <p:scale>
        <a:sx n="33" d="100"/>
        <a:sy n="33" d="100"/>
      </p:scale>
      <p:origin x="0" y="-1572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7AEF5-6E75-441F-A05B-709AA6AE4DA1}" type="datetimeFigureOut">
              <a:rPr lang="de-DE" smtClean="0"/>
              <a:t>27.11.2017</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CAD7BD-4AAB-4403-961C-FC6CB7614E21}" type="slidenum">
              <a:rPr lang="de-DE" smtClean="0"/>
              <a:t>‹#›</a:t>
            </a:fld>
            <a:endParaRPr lang="de-DE"/>
          </a:p>
        </p:txBody>
      </p:sp>
    </p:spTree>
    <p:extLst>
      <p:ext uri="{BB962C8B-B14F-4D97-AF65-F5344CB8AC3E}">
        <p14:creationId xmlns:p14="http://schemas.microsoft.com/office/powerpoint/2010/main" val="748576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dirty="0"/>
          </a:p>
        </p:txBody>
      </p:sp>
      <p:sp>
        <p:nvSpPr>
          <p:cNvPr id="4" name="Slide Number Placeholder 3"/>
          <p:cNvSpPr>
            <a:spLocks noGrp="1"/>
          </p:cNvSpPr>
          <p:nvPr>
            <p:ph type="sldNum" sz="quarter" idx="10"/>
          </p:nvPr>
        </p:nvSpPr>
        <p:spPr/>
        <p:txBody>
          <a:bodyPr/>
          <a:lstStyle/>
          <a:p>
            <a:fld id="{D3CAD7BD-4AAB-4403-961C-FC6CB7614E21}" type="slidenum">
              <a:rPr lang="de-DE" smtClean="0"/>
              <a:t>1</a:t>
            </a:fld>
            <a:endParaRPr lang="de-DE"/>
          </a:p>
        </p:txBody>
      </p:sp>
    </p:spTree>
    <p:extLst>
      <p:ext uri="{BB962C8B-B14F-4D97-AF65-F5344CB8AC3E}">
        <p14:creationId xmlns:p14="http://schemas.microsoft.com/office/powerpoint/2010/main" val="850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A retina</a:t>
            </a:r>
            <a:r>
              <a:rPr lang="pt-PT" sz="1200" b="0" i="0" kern="1200" baseline="0" noProof="0" dirty="0" smtClean="0">
                <a:solidFill>
                  <a:schemeClr val="tx1"/>
                </a:solidFill>
                <a:effectLst/>
                <a:latin typeface="+mn-lt"/>
                <a:ea typeface="+mn-ea"/>
                <a:cs typeface="+mn-cs"/>
              </a:rPr>
              <a:t> do olho humano não é só composta por bastonetes e cones que servem predominantemente a perceção visual mas também pelas células ganglionares fotossensíveis intrínsecas (</a:t>
            </a:r>
            <a:r>
              <a:rPr lang="pt-PT" sz="1200" b="0" i="0" kern="1200" baseline="0" noProof="0" dirty="0" err="1" smtClean="0">
                <a:solidFill>
                  <a:schemeClr val="tx1"/>
                </a:solidFill>
                <a:effectLst/>
                <a:latin typeface="+mn-lt"/>
                <a:ea typeface="+mn-ea"/>
                <a:cs typeface="+mn-cs"/>
              </a:rPr>
              <a:t>ipRGC</a:t>
            </a:r>
            <a:r>
              <a:rPr lang="pt-PT" sz="1200" b="0" i="0" kern="1200" baseline="0" noProof="0" dirty="0" smtClean="0">
                <a:solidFill>
                  <a:schemeClr val="tx1"/>
                </a:solidFill>
                <a:effectLst/>
                <a:latin typeface="+mn-lt"/>
                <a:ea typeface="+mn-ea"/>
                <a:cs typeface="+mn-cs"/>
              </a:rPr>
              <a:t>). Em 2007 descobriu-se que estas células contêm melanopsina e são por isso sensíveis à luz. A sensibilidade máxima para o efeito melanopico da luz encontra-se num comprimento de onda de 490nm (azul), o que significa que a melanopsina é especialmente estimulada com este comprimento de onda.</a:t>
            </a:r>
            <a:endParaRPr lang="pt-PT" sz="1200" b="0" i="0" kern="1200" noProof="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pt-PT" sz="1200" b="0" i="0" kern="1200" noProof="0" dirty="0" smtClean="0">
                <a:solidFill>
                  <a:schemeClr val="tx1"/>
                </a:solidFill>
                <a:effectLst/>
                <a:latin typeface="+mn-lt"/>
                <a:ea typeface="+mn-ea"/>
                <a:cs typeface="+mn-cs"/>
              </a:rPr>
              <a:t>O efeito deste estimulo é a supressão</a:t>
            </a:r>
            <a:r>
              <a:rPr lang="pt-PT" sz="1200" b="0" i="0" kern="1200" baseline="0" noProof="0" dirty="0" smtClean="0">
                <a:solidFill>
                  <a:schemeClr val="tx1"/>
                </a:solidFill>
                <a:effectLst/>
                <a:latin typeface="+mn-lt"/>
                <a:ea typeface="+mn-ea"/>
                <a:cs typeface="+mn-cs"/>
              </a:rPr>
              <a:t> da produção da hormona melatonina na glândula pineal. Esta hormona desempenha um papel fundamental no ritmo circadiano do ser humano. Em particular à noite, quando estamos cansados, o nosso sangue tem uma elevada concentração de melatonina que vai decrescendo enquanto dormimos para que o nível esteja consideravelmente mais baixo de manhã. A luz natural, com a sua elevada proporção de luz azul (em particular na manhã), também contribui para a supressão de melatonina.</a:t>
            </a:r>
            <a:endParaRPr lang="pt-PT" sz="1200" b="0" i="0" kern="1200" noProof="0" dirty="0" smtClean="0">
              <a:solidFill>
                <a:schemeClr val="tx1"/>
              </a:solidFill>
              <a:effectLst/>
              <a:latin typeface="+mn-lt"/>
              <a:ea typeface="+mn-ea"/>
              <a:cs typeface="+mn-cs"/>
            </a:endParaRP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10</a:t>
            </a:fld>
            <a:endParaRPr lang="de-DE"/>
          </a:p>
        </p:txBody>
      </p:sp>
    </p:spTree>
    <p:extLst>
      <p:ext uri="{BB962C8B-B14F-4D97-AF65-F5344CB8AC3E}">
        <p14:creationId xmlns:p14="http://schemas.microsoft.com/office/powerpoint/2010/main" val="338153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11</a:t>
            </a:fld>
            <a:endParaRPr lang="de-DE"/>
          </a:p>
        </p:txBody>
      </p:sp>
    </p:spTree>
    <p:extLst>
      <p:ext uri="{BB962C8B-B14F-4D97-AF65-F5344CB8AC3E}">
        <p14:creationId xmlns:p14="http://schemas.microsoft.com/office/powerpoint/2010/main" val="3381536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r>
              <a:rPr lang="pt-PT" dirty="0"/>
              <a:t>http://glamox.com/ie/how-it-work</a:t>
            </a:r>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12</a:t>
            </a:fld>
            <a:endParaRPr lang="de-DE"/>
          </a:p>
        </p:txBody>
      </p:sp>
    </p:spTree>
    <p:extLst>
      <p:ext uri="{BB962C8B-B14F-4D97-AF65-F5344CB8AC3E}">
        <p14:creationId xmlns:p14="http://schemas.microsoft.com/office/powerpoint/2010/main" val="1244757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13</a:t>
            </a:fld>
            <a:endParaRPr lang="de-DE"/>
          </a:p>
        </p:txBody>
      </p:sp>
    </p:spTree>
    <p:extLst>
      <p:ext uri="{BB962C8B-B14F-4D97-AF65-F5344CB8AC3E}">
        <p14:creationId xmlns:p14="http://schemas.microsoft.com/office/powerpoint/2010/main" val="1302367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10"/>
          </p:nvPr>
        </p:nvSpPr>
        <p:spPr/>
        <p:txBody>
          <a:bodyPr/>
          <a:lstStyle/>
          <a:p>
            <a:fld id="{D3CAD7BD-4AAB-4403-961C-FC6CB7614E21}" type="slidenum">
              <a:rPr lang="de-DE" smtClean="0"/>
              <a:t>14</a:t>
            </a:fld>
            <a:endParaRPr lang="de-DE"/>
          </a:p>
        </p:txBody>
      </p:sp>
    </p:spTree>
    <p:extLst>
      <p:ext uri="{BB962C8B-B14F-4D97-AF65-F5344CB8AC3E}">
        <p14:creationId xmlns:p14="http://schemas.microsoft.com/office/powerpoint/2010/main" val="2190778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 que </a:t>
            </a:r>
            <a:r>
              <a:rPr lang="en-GB" dirty="0" err="1" smtClean="0"/>
              <a:t>significa</a:t>
            </a:r>
            <a:r>
              <a:rPr lang="en-GB" baseline="0" dirty="0" smtClean="0"/>
              <a:t> que </a:t>
            </a:r>
            <a:r>
              <a:rPr lang="en-GB" baseline="0" dirty="0" err="1" smtClean="0"/>
              <a:t>não</a:t>
            </a:r>
            <a:r>
              <a:rPr lang="en-GB" baseline="0" dirty="0" smtClean="0"/>
              <a:t> </a:t>
            </a:r>
            <a:r>
              <a:rPr lang="en-GB" baseline="0" dirty="0" err="1" smtClean="0"/>
              <a:t>podem</a:t>
            </a:r>
            <a:r>
              <a:rPr lang="en-GB" baseline="0" dirty="0" smtClean="0"/>
              <a:t> </a:t>
            </a:r>
            <a:r>
              <a:rPr lang="en-GB" baseline="0" dirty="0" err="1" smtClean="0"/>
              <a:t>simplesmente</a:t>
            </a:r>
            <a:r>
              <a:rPr lang="en-GB" baseline="0" dirty="0" smtClean="0"/>
              <a:t> </a:t>
            </a:r>
            <a:r>
              <a:rPr lang="en-GB" baseline="0" dirty="0" err="1" smtClean="0"/>
              <a:t>ser</a:t>
            </a:r>
            <a:r>
              <a:rPr lang="en-GB" baseline="0" dirty="0" smtClean="0"/>
              <a:t> </a:t>
            </a:r>
            <a:r>
              <a:rPr lang="en-GB" baseline="0" dirty="0" err="1" smtClean="0"/>
              <a:t>removidos</a:t>
            </a:r>
            <a:r>
              <a:rPr lang="en-GB" baseline="0" dirty="0" smtClean="0"/>
              <a:t> da </a:t>
            </a:r>
            <a:r>
              <a:rPr lang="en-GB" baseline="0" dirty="0" err="1" smtClean="0"/>
              <a:t>iluminação</a:t>
            </a:r>
            <a:r>
              <a:rPr lang="en-GB" baseline="0" dirty="0" smtClean="0"/>
              <a:t> exterior, </a:t>
            </a:r>
            <a:r>
              <a:rPr lang="en-GB" baseline="0" dirty="0" err="1" smtClean="0"/>
              <a:t>principalmente</a:t>
            </a:r>
            <a:r>
              <a:rPr lang="en-GB" baseline="0" dirty="0" smtClean="0"/>
              <a:t> </a:t>
            </a:r>
            <a:r>
              <a:rPr lang="en-GB" baseline="0" dirty="0" err="1" smtClean="0"/>
              <a:t>em</a:t>
            </a:r>
            <a:r>
              <a:rPr lang="en-GB" baseline="0" dirty="0" smtClean="0"/>
              <a:t> </a:t>
            </a:r>
            <a:r>
              <a:rPr lang="en-GB" baseline="0" dirty="0" err="1" smtClean="0"/>
              <a:t>estradas</a:t>
            </a:r>
            <a:r>
              <a:rPr lang="en-GB" baseline="0" dirty="0" smtClean="0"/>
              <a:t>.</a:t>
            </a:r>
            <a:endParaRPr lang="en-GB" dirty="0" smtClean="0"/>
          </a:p>
        </p:txBody>
      </p:sp>
      <p:sp>
        <p:nvSpPr>
          <p:cNvPr id="4" name="Slide Number Placeholder 3"/>
          <p:cNvSpPr>
            <a:spLocks noGrp="1"/>
          </p:cNvSpPr>
          <p:nvPr>
            <p:ph type="sldNum" sz="quarter" idx="10"/>
          </p:nvPr>
        </p:nvSpPr>
        <p:spPr/>
        <p:txBody>
          <a:bodyPr/>
          <a:lstStyle/>
          <a:p>
            <a:fld id="{D3CAD7BD-4AAB-4403-961C-FC6CB7614E21}" type="slidenum">
              <a:rPr lang="de-DE" smtClean="0"/>
              <a:t>16</a:t>
            </a:fld>
            <a:endParaRPr lang="de-DE"/>
          </a:p>
        </p:txBody>
      </p:sp>
    </p:spTree>
    <p:extLst>
      <p:ext uri="{BB962C8B-B14F-4D97-AF65-F5344CB8AC3E}">
        <p14:creationId xmlns:p14="http://schemas.microsoft.com/office/powerpoint/2010/main" val="2332501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PT" noProof="0" dirty="0" smtClean="0"/>
              <a:t>Por exemplo,</a:t>
            </a:r>
            <a:r>
              <a:rPr lang="pt-PT" baseline="0" noProof="0" dirty="0" smtClean="0"/>
              <a:t> a redução da sincronia das </a:t>
            </a:r>
            <a:r>
              <a:rPr lang="pt-PT" baseline="0" noProof="0" dirty="0" err="1" smtClean="0"/>
              <a:t>actividades</a:t>
            </a:r>
            <a:r>
              <a:rPr lang="pt-PT" baseline="0" noProof="0" dirty="0" smtClean="0"/>
              <a:t> reprodutivas entre os </a:t>
            </a:r>
            <a:r>
              <a:rPr lang="pt-PT" baseline="0" noProof="0" dirty="0" err="1" smtClean="0"/>
              <a:t>individuos</a:t>
            </a:r>
            <a:r>
              <a:rPr lang="pt-PT" baseline="0" noProof="0" dirty="0" smtClean="0"/>
              <a:t> (com </a:t>
            </a:r>
            <a:r>
              <a:rPr lang="pt-PT" baseline="0" noProof="0" dirty="0" err="1" smtClean="0"/>
              <a:t>consequencias</a:t>
            </a:r>
            <a:r>
              <a:rPr lang="pt-PT" baseline="0" noProof="0" dirty="0" smtClean="0"/>
              <a:t> no sucesso de fertilização, saciação do predador, </a:t>
            </a:r>
            <a:r>
              <a:rPr lang="pt-PT" baseline="0" noProof="0" dirty="0" err="1" smtClean="0"/>
              <a:t>etc</a:t>
            </a:r>
            <a:r>
              <a:rPr lang="pt-PT" baseline="0" noProof="0" dirty="0" smtClean="0"/>
              <a:t>) e as </a:t>
            </a:r>
            <a:r>
              <a:rPr lang="pt-PT" baseline="0" noProof="0" dirty="0" err="1" smtClean="0"/>
              <a:t>interacções</a:t>
            </a:r>
            <a:r>
              <a:rPr lang="pt-PT" baseline="0" noProof="0" dirty="0" smtClean="0"/>
              <a:t> com outros fenómenos ambientais importantes como a disponibilidade de recursos.</a:t>
            </a:r>
            <a:endParaRPr lang="pt-PT"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D3CAD7BD-4AAB-4403-961C-FC6CB7614E21}" type="slidenum">
              <a:rPr lang="de-DE" smtClean="0"/>
              <a:t>20</a:t>
            </a:fld>
            <a:endParaRPr lang="de-DE"/>
          </a:p>
        </p:txBody>
      </p:sp>
    </p:spTree>
    <p:extLst>
      <p:ext uri="{BB962C8B-B14F-4D97-AF65-F5344CB8AC3E}">
        <p14:creationId xmlns:p14="http://schemas.microsoft.com/office/powerpoint/2010/main" val="3920577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457200" y="2130425"/>
            <a:ext cx="8001000" cy="1470025"/>
          </a:xfrm>
        </p:spPr>
        <p:txBody>
          <a:bodyPr>
            <a:normAutofit/>
          </a:bodyPr>
          <a:lstStyle>
            <a:lvl1pPr algn="l">
              <a:defRPr sz="3200" b="1">
                <a:solidFill>
                  <a:schemeClr val="tx2"/>
                </a:solidFill>
              </a:defRPr>
            </a:lvl1pPr>
          </a:lstStyle>
          <a:p>
            <a:r>
              <a:rPr lang="de-DE" dirty="0"/>
              <a:t>Titelmasterformat durch Klicken bearbeiten</a:t>
            </a:r>
          </a:p>
        </p:txBody>
      </p:sp>
      <p:sp>
        <p:nvSpPr>
          <p:cNvPr id="3" name="Untertitel 2"/>
          <p:cNvSpPr>
            <a:spLocks noGrp="1"/>
          </p:cNvSpPr>
          <p:nvPr>
            <p:ph type="subTitle" idx="1"/>
          </p:nvPr>
        </p:nvSpPr>
        <p:spPr>
          <a:xfrm>
            <a:off x="457200" y="3680268"/>
            <a:ext cx="8001000" cy="1020075"/>
          </a:xfrm>
        </p:spPr>
        <p:txBody>
          <a:bodyPr>
            <a:normAutofit/>
          </a:bodyPr>
          <a:lstStyle>
            <a:lvl1pPr marL="0" indent="0" algn="l">
              <a:buNone/>
              <a:defRPr sz="20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Formatvorlage des Untertitelmasters durch Klicken bearbeiten</a:t>
            </a:r>
          </a:p>
        </p:txBody>
      </p:sp>
      <p:cxnSp>
        <p:nvCxnSpPr>
          <p:cNvPr id="5" name="Gerade Verbindung 4"/>
          <p:cNvCxnSpPr/>
          <p:nvPr userDrawn="1"/>
        </p:nvCxnSpPr>
        <p:spPr>
          <a:xfrm>
            <a:off x="0" y="1260630"/>
            <a:ext cx="9144000" cy="0"/>
          </a:xfrm>
          <a:prstGeom prst="line">
            <a:avLst/>
          </a:prstGeom>
          <a:ln w="19050">
            <a:solidFill>
              <a:schemeClr val="bg1"/>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34571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lvl1pPr>
              <a:defRPr>
                <a:solidFill>
                  <a:schemeClr val="accent6">
                    <a:lumMod val="50000"/>
                  </a:schemeClr>
                </a:solidFill>
              </a:defRPr>
            </a:lvl1pPr>
            <a:lvl2pPr>
              <a:defRPr>
                <a:solidFill>
                  <a:schemeClr val="accent6">
                    <a:lumMod val="50000"/>
                  </a:schemeClr>
                </a:solidFill>
              </a:defRPr>
            </a:lvl2pPr>
            <a:lvl3pPr>
              <a:defRPr>
                <a:solidFill>
                  <a:schemeClr val="accent6">
                    <a:lumMod val="50000"/>
                  </a:schemeClr>
                </a:solidFill>
              </a:defRPr>
            </a:lvl3pPr>
            <a:lvl4pPr>
              <a:defRPr>
                <a:solidFill>
                  <a:schemeClr val="accent6">
                    <a:lumMod val="50000"/>
                  </a:schemeClr>
                </a:solidFill>
              </a:defRPr>
            </a:lvl4pPr>
            <a:lvl5pPr>
              <a:defRPr>
                <a:solidFill>
                  <a:schemeClr val="accent6">
                    <a:lumMod val="50000"/>
                  </a:schemeClr>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7" name="Titel 1"/>
          <p:cNvSpPr>
            <a:spLocks noGrp="1"/>
          </p:cNvSpPr>
          <p:nvPr>
            <p:ph type="title"/>
          </p:nvPr>
        </p:nvSpPr>
        <p:spPr>
          <a:xfrm>
            <a:off x="457200" y="274638"/>
            <a:ext cx="8229600" cy="985992"/>
          </a:xfrm>
        </p:spPr>
        <p:txBody>
          <a:bodyPr/>
          <a:lstStyle>
            <a:lvl1pPr>
              <a:defRPr>
                <a:solidFill>
                  <a:schemeClr val="accent6">
                    <a:lumMod val="50000"/>
                  </a:schemeClr>
                </a:solidFill>
              </a:defRPr>
            </a:lvl1pPr>
          </a:lstStyle>
          <a:p>
            <a:r>
              <a:rPr lang="de-DE" dirty="0"/>
              <a:t>Titelmasterformat durch Klicken bearbeiten</a:t>
            </a:r>
          </a:p>
        </p:txBody>
      </p:sp>
      <p:pic>
        <p:nvPicPr>
          <p:cNvPr id="1026" name="Picture 2" descr="C:\Users\boris\Desktop\EU-Funde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00528" y="6312873"/>
            <a:ext cx="950120" cy="345498"/>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12"/>
          <p:cNvPicPr/>
          <p:nvPr userDrawn="1"/>
        </p:nvPicPr>
        <p:blipFill>
          <a:blip r:embed="rId3">
            <a:extLst>
              <a:ext uri="{28A0092B-C50C-407E-A947-70E740481C1C}">
                <a14:useLocalDpi xmlns:a14="http://schemas.microsoft.com/office/drawing/2010/main" val="0"/>
              </a:ext>
            </a:extLst>
          </a:blip>
          <a:stretch>
            <a:fillRect/>
          </a:stretch>
        </p:blipFill>
        <p:spPr>
          <a:xfrm>
            <a:off x="457200" y="6274756"/>
            <a:ext cx="1108856" cy="406400"/>
          </a:xfrm>
          <a:prstGeom prst="rect">
            <a:avLst/>
          </a:prstGeom>
        </p:spPr>
      </p:pic>
    </p:spTree>
    <p:extLst>
      <p:ext uri="{BB962C8B-B14F-4D97-AF65-F5344CB8AC3E}">
        <p14:creationId xmlns:p14="http://schemas.microsoft.com/office/powerpoint/2010/main" val="1701391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
        <p:nvSpPr>
          <p:cNvPr id="9" name="Titel 1"/>
          <p:cNvSpPr>
            <a:spLocks noGrp="1"/>
          </p:cNvSpPr>
          <p:nvPr>
            <p:ph type="title"/>
          </p:nvPr>
        </p:nvSpPr>
        <p:spPr>
          <a:xfrm>
            <a:off x="457200" y="274638"/>
            <a:ext cx="8229600" cy="985992"/>
          </a:xfrm>
        </p:spPr>
        <p:txBody>
          <a:bodyPr/>
          <a:lstStyle/>
          <a:p>
            <a:r>
              <a:rPr lang="de-DE"/>
              <a:t>Titelmasterformat durch Klicken bearbeiten</a:t>
            </a:r>
          </a:p>
        </p:txBody>
      </p:sp>
    </p:spTree>
    <p:extLst>
      <p:ext uri="{BB962C8B-B14F-4D97-AF65-F5344CB8AC3E}">
        <p14:creationId xmlns:p14="http://schemas.microsoft.com/office/powerpoint/2010/main" val="4056761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457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4648200" y="1600200"/>
            <a:ext cx="4038600" cy="4525963"/>
          </a:xfrm>
        </p:spPr>
        <p:txBody>
          <a:bodyPr/>
          <a:lstStyle>
            <a:lvl1pPr>
              <a:defRPr sz="2000"/>
            </a:lvl1pPr>
            <a:lvl2pPr>
              <a:defRPr sz="2000"/>
            </a:lvl2pPr>
            <a:lvl3pPr>
              <a:defRPr sz="1800"/>
            </a:lvl3pPr>
            <a:lvl4pPr>
              <a:defRPr sz="1800"/>
            </a:lvl4pPr>
            <a:lvl5pPr>
              <a:defRPr sz="16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153569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645025" y="1535113"/>
            <a:ext cx="4041775"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0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0"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108767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114300"/>
            <a:ext cx="8229600" cy="985992"/>
          </a:xfrm>
        </p:spPr>
        <p:txBody>
          <a:bodyPr/>
          <a:lstStyle/>
          <a:p>
            <a:r>
              <a:rPr lang="de-DE" dirty="0"/>
              <a:t>Titelmasterformat durch Klicken bearbeiten</a:t>
            </a:r>
          </a:p>
        </p:txBody>
      </p:sp>
      <p:sp>
        <p:nvSpPr>
          <p:cNvPr id="6"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990637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2285298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8" name="Text Box 174"/>
          <p:cNvSpPr txBox="1">
            <a:spLocks noChangeArrowheads="1"/>
          </p:cNvSpPr>
          <p:nvPr userDrawn="1"/>
        </p:nvSpPr>
        <p:spPr bwMode="auto">
          <a:xfrm>
            <a:off x="7932737" y="6406518"/>
            <a:ext cx="7540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pPr>
            <a:fld id="{AA39F9B6-8327-CB47-BEEA-8B503213E9D8}" type="slidenum">
              <a:rPr lang="de-DE" sz="1200" b="0">
                <a:solidFill>
                  <a:schemeClr val="tx1"/>
                </a:solidFill>
              </a:rPr>
              <a:pPr algn="r">
                <a:spcBef>
                  <a:spcPct val="50000"/>
                </a:spcBef>
              </a:pPr>
              <a:t>‹#›</a:t>
            </a:fld>
            <a:endParaRPr lang="de-DE" sz="1200" b="0" dirty="0">
              <a:solidFill>
                <a:schemeClr val="tx1"/>
              </a:solidFill>
            </a:endParaRPr>
          </a:p>
        </p:txBody>
      </p:sp>
    </p:spTree>
    <p:extLst>
      <p:ext uri="{BB962C8B-B14F-4D97-AF65-F5344CB8AC3E}">
        <p14:creationId xmlns:p14="http://schemas.microsoft.com/office/powerpoint/2010/main" val="6863004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985992"/>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p:cNvSpPr>
            <a:spLocks noGrp="1"/>
          </p:cNvSpPr>
          <p:nvPr>
            <p:ph type="body" idx="1"/>
          </p:nvPr>
        </p:nvSpPr>
        <p:spPr>
          <a:xfrm>
            <a:off x="457200" y="1491450"/>
            <a:ext cx="8229600" cy="463471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cxnSp>
        <p:nvCxnSpPr>
          <p:cNvPr id="6" name="Gerade Verbindung 5"/>
          <p:cNvCxnSpPr/>
          <p:nvPr/>
        </p:nvCxnSpPr>
        <p:spPr>
          <a:xfrm>
            <a:off x="0" y="1260630"/>
            <a:ext cx="9144000" cy="0"/>
          </a:xfrm>
          <a:prstGeom prst="line">
            <a:avLst/>
          </a:prstGeom>
          <a:ln w="19050">
            <a:solidFill>
              <a:srgbClr val="FDEA29"/>
            </a:solidFill>
            <a:miter lim="800000"/>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879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2" r:id="rId4"/>
    <p:sldLayoutId id="2147483653" r:id="rId5"/>
    <p:sldLayoutId id="2147483654" r:id="rId6"/>
    <p:sldLayoutId id="2147483655" r:id="rId7"/>
    <p:sldLayoutId id="2147483657" r:id="rId8"/>
  </p:sldLayoutIdLst>
  <p:txStyles>
    <p:titleStyle>
      <a:lvl1pPr algn="l" defTabSz="457200" rtl="0" eaLnBrk="1" latinLnBrk="0" hangingPunct="1">
        <a:spcBef>
          <a:spcPct val="0"/>
        </a:spcBef>
        <a:buNone/>
        <a:defRPr sz="2400" b="1" kern="1200">
          <a:solidFill>
            <a:schemeClr val="accent1"/>
          </a:solidFill>
          <a:latin typeface="+mj-lt"/>
          <a:ea typeface="+mj-ea"/>
          <a:cs typeface="+mj-cs"/>
        </a:defRPr>
      </a:lvl1pPr>
    </p:titleStyle>
    <p:bodyStyle>
      <a:lvl1pPr marL="0" indent="0" algn="l" defTabSz="457200" rtl="0" eaLnBrk="1" latinLnBrk="0" hangingPunct="1">
        <a:spcBef>
          <a:spcPct val="20000"/>
        </a:spcBef>
        <a:buFont typeface="Arial"/>
        <a:buNone/>
        <a:defRPr sz="2000" kern="1200">
          <a:solidFill>
            <a:schemeClr val="tx1"/>
          </a:solidFill>
          <a:latin typeface="+mn-lt"/>
          <a:ea typeface="+mn-ea"/>
          <a:cs typeface="+mn-cs"/>
        </a:defRPr>
      </a:lvl1pPr>
      <a:lvl2pPr marL="558000" indent="-270000" algn="l" defTabSz="457200" rtl="0" eaLnBrk="1" latinLnBrk="0" hangingPunct="1">
        <a:spcBef>
          <a:spcPct val="20000"/>
        </a:spcBef>
        <a:buClr>
          <a:schemeClr val="accent1"/>
        </a:buClr>
        <a:buFont typeface="Arial"/>
        <a:buChar char="•"/>
        <a:defRPr sz="2000" kern="1200">
          <a:solidFill>
            <a:schemeClr val="tx1"/>
          </a:solidFill>
          <a:latin typeface="+mn-lt"/>
          <a:ea typeface="+mn-ea"/>
          <a:cs typeface="+mn-cs"/>
        </a:defRPr>
      </a:lvl2pPr>
      <a:lvl3pPr marL="1072800" indent="-1944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530000" indent="-230400" algn="l" defTabSz="457200" rtl="0" eaLnBrk="1" latinLnBrk="0" hangingPunct="1">
        <a:spcBef>
          <a:spcPct val="20000"/>
        </a:spcBef>
        <a:buFont typeface="Arial"/>
        <a:buChar char="–"/>
        <a:defRPr sz="1800" kern="1200">
          <a:solidFill>
            <a:schemeClr val="tx1">
              <a:lumMod val="95000"/>
              <a:lumOff val="5000"/>
            </a:schemeClr>
          </a:solidFill>
          <a:latin typeface="+mn-lt"/>
          <a:ea typeface="+mn-ea"/>
          <a:cs typeface="+mn-cs"/>
        </a:defRPr>
      </a:lvl4pPr>
      <a:lvl5pPr marL="1987200" indent="-194400" algn="l" defTabSz="457200" rtl="0" eaLnBrk="1" latinLnBrk="0" hangingPunct="1">
        <a:spcBef>
          <a:spcPct val="20000"/>
        </a:spcBef>
        <a:buFont typeface="Arial"/>
        <a:buChar char="»"/>
        <a:defRPr sz="1600" kern="1200">
          <a:solidFill>
            <a:schemeClr val="tx1">
              <a:lumMod val="95000"/>
              <a:lumOff val="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5"/>
          <p:cNvSpPr>
            <a:spLocks noGrp="1"/>
          </p:cNvSpPr>
          <p:nvPr>
            <p:ph type="subTitle" idx="1"/>
          </p:nvPr>
        </p:nvSpPr>
        <p:spPr>
          <a:xfrm>
            <a:off x="180802" y="3915141"/>
            <a:ext cx="8553796" cy="1404083"/>
          </a:xfrm>
        </p:spPr>
        <p:txBody>
          <a:bodyPr>
            <a:noAutofit/>
          </a:bodyPr>
          <a:lstStyle/>
          <a:p>
            <a:pPr lvl="0" algn="r"/>
            <a:r>
              <a:rPr lang="en-US" sz="3200" b="1" dirty="0" err="1" smtClean="0"/>
              <a:t>Efeitos</a:t>
            </a:r>
            <a:r>
              <a:rPr lang="en-US" sz="3200" b="1" dirty="0" smtClean="0"/>
              <a:t> </a:t>
            </a:r>
            <a:r>
              <a:rPr lang="en-US" sz="3200" b="1" dirty="0" err="1" smtClean="0"/>
              <a:t>fotobiológicos</a:t>
            </a:r>
            <a:r>
              <a:rPr lang="en-US" sz="3200" b="1" dirty="0" smtClean="0"/>
              <a:t> e </a:t>
            </a:r>
            <a:r>
              <a:rPr lang="en-US" sz="3200" b="1" dirty="0" err="1" smtClean="0"/>
              <a:t>poluição</a:t>
            </a:r>
            <a:r>
              <a:rPr lang="en-US" sz="3200" b="1" dirty="0" smtClean="0"/>
              <a:t> </a:t>
            </a:r>
            <a:r>
              <a:rPr lang="en-US" sz="3200" b="1" dirty="0" err="1" smtClean="0"/>
              <a:t>luminosa</a:t>
            </a:r>
            <a:endParaRPr lang="en-US" sz="3200" b="1" dirty="0" smtClean="0"/>
          </a:p>
          <a:p>
            <a:pPr lvl="0" algn="r"/>
            <a:r>
              <a:rPr lang="en-US" sz="2800" b="1" i="1" dirty="0" err="1" smtClean="0"/>
              <a:t>Humanos</a:t>
            </a:r>
            <a:r>
              <a:rPr lang="en-US" sz="2800" b="1" i="1" dirty="0" smtClean="0"/>
              <a:t> &amp; </a:t>
            </a:r>
            <a:r>
              <a:rPr lang="en-US" sz="2800" b="1" i="1" dirty="0" err="1" smtClean="0"/>
              <a:t>Ecossistemas</a:t>
            </a:r>
            <a:endParaRPr lang="pt-PT" sz="2800" b="1" i="1" dirty="0"/>
          </a:p>
        </p:txBody>
      </p:sp>
      <p:sp>
        <p:nvSpPr>
          <p:cNvPr id="7" name="Untertitel 2"/>
          <p:cNvSpPr txBox="1">
            <a:spLocks/>
          </p:cNvSpPr>
          <p:nvPr/>
        </p:nvSpPr>
        <p:spPr>
          <a:xfrm>
            <a:off x="457200" y="5319224"/>
            <a:ext cx="8001000" cy="1057481"/>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smtClean="0">
                <a:solidFill>
                  <a:srgbClr val="595959"/>
                </a:solidFill>
                <a:latin typeface="Arial"/>
              </a:rPr>
              <a:t>Elaborado por </a:t>
            </a:r>
            <a:r>
              <a:rPr lang="de-DE" sz="1400" dirty="0">
                <a:solidFill>
                  <a:srgbClr val="595959"/>
                </a:solidFill>
                <a:latin typeface="Arial"/>
              </a:rPr>
              <a:t>ISR – </a:t>
            </a:r>
            <a:r>
              <a:rPr lang="de-DE" sz="1400" dirty="0" smtClean="0">
                <a:solidFill>
                  <a:srgbClr val="595959"/>
                </a:solidFill>
                <a:latin typeface="Arial"/>
              </a:rPr>
              <a:t>Universidade de </a:t>
            </a:r>
            <a:r>
              <a:rPr lang="de-DE" sz="1400" dirty="0">
                <a:solidFill>
                  <a:srgbClr val="595959"/>
                </a:solidFill>
                <a:latin typeface="Arial"/>
              </a:rPr>
              <a:t>Coimbra</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de-DE" sz="1400" dirty="0" smtClean="0">
                <a:solidFill>
                  <a:srgbClr val="595959"/>
                </a:solidFill>
                <a:latin typeface="Arial"/>
              </a:rPr>
              <a:t>Agosto de </a:t>
            </a:r>
            <a:r>
              <a:rPr kumimoji="0" lang="de-DE" sz="1400" b="0" i="0" u="none" strike="noStrike" kern="1200" cap="none" spc="0" normalizeH="0" baseline="0" noProof="0" dirty="0" smtClean="0">
                <a:ln>
                  <a:noFill/>
                </a:ln>
                <a:solidFill>
                  <a:srgbClr val="595959"/>
                </a:solidFill>
                <a:effectLst/>
                <a:uLnTx/>
                <a:uFillTx/>
                <a:latin typeface="Arial"/>
                <a:ea typeface="+mn-ea"/>
                <a:cs typeface="+mn-cs"/>
              </a:rPr>
              <a:t>2017</a:t>
            </a:r>
            <a:endParaRPr kumimoji="0" lang="de-DE" sz="1400" b="0" i="0" u="none" strike="noStrike" kern="1200" cap="none" spc="0" normalizeH="0" baseline="0" noProof="0" dirty="0">
              <a:ln>
                <a:noFill/>
              </a:ln>
              <a:solidFill>
                <a:srgbClr val="595959"/>
              </a:solidFill>
              <a:effectLst/>
              <a:uLnTx/>
              <a:uFillTx/>
              <a:latin typeface="Arial"/>
              <a:ea typeface="+mn-ea"/>
              <a:cs typeface="+mn-cs"/>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de-DE" sz="1400" b="0" i="0" u="none" strike="noStrike" kern="1200" cap="none" spc="0" normalizeH="0" baseline="0" noProof="0" dirty="0">
              <a:ln>
                <a:noFill/>
              </a:ln>
              <a:solidFill>
                <a:prstClr val="black"/>
              </a:solidFill>
              <a:effectLst/>
              <a:uLnTx/>
              <a:uFillTx/>
              <a:latin typeface="Arial"/>
              <a:ea typeface="+mn-ea"/>
              <a:cs typeface="+mn-cs"/>
            </a:endParaRPr>
          </a:p>
        </p:txBody>
      </p:sp>
      <p:pic>
        <p:nvPicPr>
          <p:cNvPr id="8" name="Picture 2" descr="C:\Users\boris\Desktop\premiumlightpro_logo_rgb_b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799" y="1247228"/>
            <a:ext cx="5095875" cy="196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722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AF92F8D-199D-4C6F-87AB-0963484FC5FF}"/>
              </a:ext>
            </a:extLst>
          </p:cNvPr>
          <p:cNvSpPr>
            <a:spLocks noGrp="1"/>
          </p:cNvSpPr>
          <p:nvPr>
            <p:ph idx="1"/>
          </p:nvPr>
        </p:nvSpPr>
        <p:spPr>
          <a:xfrm>
            <a:off x="457200" y="1491450"/>
            <a:ext cx="8229600" cy="4634714"/>
          </a:xfrm>
        </p:spPr>
        <p:txBody>
          <a:bodyPr>
            <a:normAutofit/>
          </a:bodyPr>
          <a:lstStyle/>
          <a:p>
            <a:r>
              <a:rPr lang="pt-PT" sz="1800" dirty="0" smtClean="0"/>
              <a:t>A recente descoberta das células ganglionares fotossensíveis intrínsecas da retina (</a:t>
            </a:r>
            <a:r>
              <a:rPr lang="pt-PT" sz="1800" dirty="0" err="1" smtClean="0"/>
              <a:t>ipRGC</a:t>
            </a:r>
            <a:r>
              <a:rPr lang="pt-PT" sz="1800" dirty="0" smtClean="0"/>
              <a:t>) nos nossos corpos mostram que estas são muito importantes  para acertar o relógio interno.</a:t>
            </a:r>
          </a:p>
          <a:p>
            <a:endParaRPr lang="pt-PT" sz="1800" dirty="0" smtClean="0"/>
          </a:p>
          <a:p>
            <a:r>
              <a:rPr lang="pt-PT" sz="1800" dirty="0" smtClean="0"/>
              <a:t>As células ganglionares </a:t>
            </a:r>
            <a:r>
              <a:rPr lang="pt-PT" sz="1800" dirty="0" smtClean="0"/>
              <a:t>respondem </a:t>
            </a:r>
            <a:r>
              <a:rPr lang="pt-PT" sz="1800" dirty="0" smtClean="0"/>
              <a:t>de forma muito sensível à luz azul visível e acertam o relógio interno que sincroniza os nossos corpos com o ciclo externo de dia e noite.</a:t>
            </a:r>
          </a:p>
          <a:p>
            <a:endParaRPr lang="pt-PT" sz="1800" dirty="0" smtClean="0"/>
          </a:p>
          <a:p>
            <a:r>
              <a:rPr lang="pt-PT" sz="1800" dirty="0" smtClean="0"/>
              <a:t>A luz mais rica em azul estimula os fotorreceptores </a:t>
            </a:r>
            <a:r>
              <a:rPr lang="pt-PT" sz="1800" dirty="0" err="1" smtClean="0"/>
              <a:t>ipRGC</a:t>
            </a:r>
            <a:r>
              <a:rPr lang="pt-PT" sz="1800" dirty="0" smtClean="0"/>
              <a:t>, tornando as pupilas mais pequenas, encorajando a produção de dopamina, serotonina e cortisol, mas suprimindo a melatonina.</a:t>
            </a:r>
            <a:endParaRPr lang="pt-PT" sz="1800" dirty="0"/>
          </a:p>
        </p:txBody>
      </p:sp>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smtClean="0"/>
              <a:t/>
            </a:r>
            <a:br>
              <a:rPr lang="pt-PT" dirty="0" smtClean="0"/>
            </a:br>
            <a:r>
              <a:rPr lang="pt-PT" dirty="0" smtClean="0"/>
              <a:t>2. Efeitos nos seres humanos</a:t>
            </a:r>
            <a:endParaRPr lang="pt-PT" dirty="0"/>
          </a:p>
        </p:txBody>
      </p:sp>
    </p:spTree>
    <p:extLst>
      <p:ext uri="{BB962C8B-B14F-4D97-AF65-F5344CB8AC3E}">
        <p14:creationId xmlns:p14="http://schemas.microsoft.com/office/powerpoint/2010/main" val="3577798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AF92F8D-199D-4C6F-87AB-0963484FC5FF}"/>
              </a:ext>
            </a:extLst>
          </p:cNvPr>
          <p:cNvSpPr>
            <a:spLocks noGrp="1"/>
          </p:cNvSpPr>
          <p:nvPr>
            <p:ph idx="1"/>
          </p:nvPr>
        </p:nvSpPr>
        <p:spPr>
          <a:xfrm>
            <a:off x="457200" y="1491450"/>
            <a:ext cx="8229600" cy="4634714"/>
          </a:xfrm>
        </p:spPr>
        <p:txBody>
          <a:bodyPr>
            <a:normAutofit lnSpcReduction="10000"/>
          </a:bodyPr>
          <a:lstStyle/>
          <a:p>
            <a:pPr lvl="0" defTabSz="914400">
              <a:spcBef>
                <a:spcPts val="0"/>
              </a:spcBef>
              <a:defRPr/>
            </a:pPr>
            <a:r>
              <a:rPr lang="pt-PT" sz="1800" dirty="0" smtClean="0">
                <a:solidFill>
                  <a:schemeClr val="tx1"/>
                </a:solidFill>
              </a:rPr>
              <a:t>- A retina do olho humano não é só composta por bastonetes e cones que servem predominantemente a perceção visual mas também pelas células ganglionares fotossensíveis intrínsecas (</a:t>
            </a:r>
            <a:r>
              <a:rPr lang="pt-PT" sz="1800" dirty="0" err="1" smtClean="0">
                <a:solidFill>
                  <a:schemeClr val="tx1"/>
                </a:solidFill>
              </a:rPr>
              <a:t>ipRGC</a:t>
            </a:r>
            <a:r>
              <a:rPr lang="pt-PT" sz="1800" dirty="0" smtClean="0">
                <a:solidFill>
                  <a:schemeClr val="tx1"/>
                </a:solidFill>
              </a:rPr>
              <a:t>). </a:t>
            </a:r>
          </a:p>
          <a:p>
            <a:pPr lvl="0" defTabSz="914400">
              <a:spcBef>
                <a:spcPts val="0"/>
              </a:spcBef>
              <a:defRPr/>
            </a:pPr>
            <a:endParaRPr lang="pt-PT" sz="1800" dirty="0" smtClean="0">
              <a:solidFill>
                <a:schemeClr val="tx1"/>
              </a:solidFill>
            </a:endParaRPr>
          </a:p>
          <a:p>
            <a:pPr defTabSz="914400">
              <a:spcBef>
                <a:spcPts val="0"/>
              </a:spcBef>
              <a:defRPr/>
            </a:pPr>
            <a:r>
              <a:rPr lang="pt-PT" sz="1800" dirty="0" smtClean="0">
                <a:solidFill>
                  <a:schemeClr val="tx1"/>
                </a:solidFill>
              </a:rPr>
              <a:t>- Em 2007 descobriu-se que estas células contêm melanopsina e são por isso sensíveis à luz. </a:t>
            </a:r>
            <a:r>
              <a:rPr lang="pt-PT" sz="1800" b="1" dirty="0" smtClean="0">
                <a:solidFill>
                  <a:schemeClr val="tx1"/>
                </a:solidFill>
              </a:rPr>
              <a:t>A sensibilidade máxima para o efeito melanopico da luz encontra-se num comprimento de onda de 490nm (azul), </a:t>
            </a:r>
            <a:r>
              <a:rPr lang="pt-PT" sz="1800" dirty="0" smtClean="0">
                <a:solidFill>
                  <a:schemeClr val="tx1"/>
                </a:solidFill>
              </a:rPr>
              <a:t>o que significa que a melanopsina é especialmente estimulada com este comprimento de onda.</a:t>
            </a:r>
          </a:p>
          <a:p>
            <a:pPr lvl="0" defTabSz="914400">
              <a:spcBef>
                <a:spcPts val="0"/>
              </a:spcBef>
              <a:defRPr/>
            </a:pPr>
            <a:endParaRPr lang="pt-PT" sz="1800" dirty="0" smtClean="0"/>
          </a:p>
          <a:p>
            <a:pPr lvl="0" defTabSz="914400">
              <a:spcBef>
                <a:spcPts val="0"/>
              </a:spcBef>
              <a:defRPr/>
            </a:pPr>
            <a:endParaRPr lang="pt-PT" sz="1800" dirty="0" smtClean="0">
              <a:solidFill>
                <a:schemeClr val="tx1"/>
              </a:solidFill>
            </a:endParaRPr>
          </a:p>
          <a:p>
            <a:pPr lvl="0" defTabSz="914400">
              <a:spcBef>
                <a:spcPts val="0"/>
              </a:spcBef>
              <a:defRPr/>
            </a:pPr>
            <a:r>
              <a:rPr lang="pt-PT" sz="1800" dirty="0" smtClean="0">
                <a:solidFill>
                  <a:schemeClr val="tx1"/>
                </a:solidFill>
              </a:rPr>
              <a:t>- O efeito deste estimulo é a supressão da produção da hormona melatonina na glândula pineal. Esta hormona desempenha um papel fundamental no ritmo circadiano do ser humano. Em particular à noite, quando estamos cansados, o nosso sangue tem uma elevada concentração de melatonina que vai decrescendo enquanto dormimos para que o nível esteja consideravelmente mais baixo de manhã. A luz natural, com a sua elevada proporção de luz azul (em particular na manhã), também contribui para a supressão de melatonina.</a:t>
            </a:r>
            <a:endParaRPr lang="pt-PT" sz="1800" dirty="0" smtClean="0"/>
          </a:p>
          <a:p>
            <a:endParaRPr lang="en-US" sz="1800" dirty="0" smtClean="0"/>
          </a:p>
        </p:txBody>
      </p:sp>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p>
        </p:txBody>
      </p:sp>
    </p:spTree>
    <p:extLst>
      <p:ext uri="{BB962C8B-B14F-4D97-AF65-F5344CB8AC3E}">
        <p14:creationId xmlns:p14="http://schemas.microsoft.com/office/powerpoint/2010/main" val="3560945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a:extLst>
              <a:ext uri="{FF2B5EF4-FFF2-40B4-BE49-F238E27FC236}">
                <a16:creationId xmlns:a16="http://schemas.microsoft.com/office/drawing/2014/main" id="{8FDBCD78-B6B2-486D-90DE-6297B9DC49B5}"/>
              </a:ext>
            </a:extLst>
          </p:cNvPr>
          <p:cNvSpPr>
            <a:spLocks noGrp="1"/>
          </p:cNvSpPr>
          <p:nvPr>
            <p:ph idx="1"/>
          </p:nvPr>
        </p:nvSpPr>
        <p:spPr/>
        <p:txBody>
          <a:bodyPr>
            <a:normAutofit fontScale="92500" lnSpcReduction="20000"/>
          </a:bodyPr>
          <a:lstStyle/>
          <a:p>
            <a:pPr marL="342900" indent="-342900" fontAlgn="base">
              <a:buFont typeface="Arial" panose="020B0604020202020204" pitchFamily="34" charset="0"/>
              <a:buChar char="•"/>
            </a:pPr>
            <a:r>
              <a:rPr lang="pt-PT" sz="1900" dirty="0" smtClean="0"/>
              <a:t>As células ganglionares enviam sinais ao cérebro e regulam a produção de hormonas. As quatro hormonas mais importantes que controlam o ritmo biológico são:</a:t>
            </a:r>
          </a:p>
          <a:p>
            <a:pPr marL="342900" indent="-342900" fontAlgn="base">
              <a:buFont typeface="Arial" panose="020B0604020202020204" pitchFamily="34" charset="0"/>
              <a:buChar char="•"/>
            </a:pPr>
            <a:endParaRPr lang="pt-PT" sz="1900" dirty="0" smtClean="0"/>
          </a:p>
          <a:p>
            <a:pPr marL="900900" lvl="1" indent="-342900" fontAlgn="base">
              <a:buFont typeface="Arial" panose="020B0604020202020204" pitchFamily="34" charset="0"/>
              <a:buChar char="•"/>
            </a:pPr>
            <a:r>
              <a:rPr lang="pt-PT" sz="1900" b="1" dirty="0" smtClean="0"/>
              <a:t>Melatonina</a:t>
            </a:r>
            <a:r>
              <a:rPr lang="pt-PT" sz="1900" dirty="0" smtClean="0"/>
              <a:t> cansa-o, abranda as funções corporais e diminui a atividade em prol do descanso.</a:t>
            </a:r>
            <a:br>
              <a:rPr lang="pt-PT" sz="1900" dirty="0" smtClean="0"/>
            </a:br>
            <a:endParaRPr lang="pt-PT" sz="1900" dirty="0" smtClean="0"/>
          </a:p>
          <a:p>
            <a:pPr marL="900900" lvl="1" indent="-342900" fontAlgn="base">
              <a:buFont typeface="Arial" panose="020B0604020202020204" pitchFamily="34" charset="0"/>
              <a:buChar char="•"/>
            </a:pPr>
            <a:r>
              <a:rPr lang="pt-PT" sz="1900" b="1" dirty="0" smtClean="0"/>
              <a:t>Cortisol</a:t>
            </a:r>
            <a:r>
              <a:rPr lang="pt-PT" sz="1900" dirty="0" smtClean="0"/>
              <a:t> por outro lado, é uma hormona de stress produzida a partir das 3 das manhã. Estimula o metabolismo e programa o dia para o modo de dia.</a:t>
            </a:r>
          </a:p>
          <a:p>
            <a:pPr lvl="1" indent="0" fontAlgn="base">
              <a:buNone/>
            </a:pPr>
            <a:endParaRPr lang="pt-PT" sz="1900" dirty="0" smtClean="0"/>
          </a:p>
          <a:p>
            <a:pPr marL="900900" lvl="1" indent="-342900" fontAlgn="base">
              <a:buFont typeface="Arial" panose="020B0604020202020204" pitchFamily="34" charset="0"/>
              <a:buChar char="•"/>
            </a:pPr>
            <a:r>
              <a:rPr lang="pt-PT" sz="1900" b="1" dirty="0" smtClean="0"/>
              <a:t>Serotonina</a:t>
            </a:r>
            <a:r>
              <a:rPr lang="pt-PT" sz="1900" dirty="0" smtClean="0"/>
              <a:t> trabalha como estimulante e motivador. Enquanto o nível de cortisol no sangue diminui durante o dia  funcionando como contraparte do nível da melatonina, a serotonina ajuda a aumentar os níveis de energia</a:t>
            </a:r>
          </a:p>
          <a:p>
            <a:pPr marL="900900" lvl="1" indent="-342900" fontAlgn="base">
              <a:buFont typeface="Arial" panose="020B0604020202020204" pitchFamily="34" charset="0"/>
              <a:buChar char="•"/>
            </a:pPr>
            <a:endParaRPr lang="pt-PT" sz="1900" dirty="0" smtClean="0"/>
          </a:p>
          <a:p>
            <a:pPr marL="900900" lvl="1" indent="-342900" fontAlgn="base">
              <a:buFont typeface="Arial" panose="020B0604020202020204" pitchFamily="34" charset="0"/>
              <a:buChar char="•"/>
            </a:pPr>
            <a:r>
              <a:rPr lang="pt-PT" sz="1900" b="1" dirty="0" smtClean="0"/>
              <a:t>Dopamina </a:t>
            </a:r>
            <a:r>
              <a:rPr lang="pt-PT" sz="1900" dirty="0" smtClean="0"/>
              <a:t>desempenha um importante papel na coordenação muscular, vigilância e no sistema de prazer</a:t>
            </a:r>
            <a:endParaRPr lang="pt-PT" dirty="0"/>
          </a:p>
        </p:txBody>
      </p:sp>
      <p:sp>
        <p:nvSpPr>
          <p:cNvPr id="3" name="Título 2">
            <a:extLst>
              <a:ext uri="{FF2B5EF4-FFF2-40B4-BE49-F238E27FC236}">
                <a16:creationId xmlns:a16="http://schemas.microsoft.com/office/drawing/2014/main" id="{68AC3F97-BAD0-474A-877D-33EE29AE8F74}"/>
              </a:ext>
            </a:extLst>
          </p:cNvPr>
          <p:cNvSpPr>
            <a:spLocks noGrp="1"/>
          </p:cNvSpPr>
          <p:nvPr>
            <p:ph type="title"/>
          </p:nvPr>
        </p:nvSpPr>
        <p:spPr/>
        <p:txBody>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p>
        </p:txBody>
      </p:sp>
    </p:spTree>
    <p:extLst>
      <p:ext uri="{BB962C8B-B14F-4D97-AF65-F5344CB8AC3E}">
        <p14:creationId xmlns:p14="http://schemas.microsoft.com/office/powerpoint/2010/main" val="110536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endParaRPr lang="pt-PT" dirty="0">
              <a:solidFill>
                <a:schemeClr val="tx1"/>
              </a:solidFill>
            </a:endParaRPr>
          </a:p>
        </p:txBody>
      </p:sp>
      <p:sp>
        <p:nvSpPr>
          <p:cNvPr id="4" name="TextBox 3"/>
          <p:cNvSpPr txBox="1"/>
          <p:nvPr/>
        </p:nvSpPr>
        <p:spPr>
          <a:xfrm>
            <a:off x="457200" y="1536695"/>
            <a:ext cx="8229600" cy="1754326"/>
          </a:xfrm>
          <a:prstGeom prst="rect">
            <a:avLst/>
          </a:prstGeom>
          <a:noFill/>
        </p:spPr>
        <p:txBody>
          <a:bodyPr wrap="square" rtlCol="0">
            <a:spAutoFit/>
          </a:bodyPr>
          <a:lstStyle/>
          <a:p>
            <a:r>
              <a:rPr lang="pt-PT" dirty="0" smtClean="0"/>
              <a:t>A luz varia durante o dia de acordo com o ciclo da luz natural:</a:t>
            </a:r>
          </a:p>
          <a:p>
            <a:pPr marL="285750" indent="-285750">
              <a:buFont typeface="Arial" panose="020B0604020202020204" pitchFamily="34" charset="0"/>
              <a:buChar char="•"/>
            </a:pPr>
            <a:r>
              <a:rPr lang="pt-PT" dirty="0" smtClean="0"/>
              <a:t>Níveis luminosos baixos e </a:t>
            </a:r>
            <a:r>
              <a:rPr lang="pt-PT" dirty="0" err="1" smtClean="0"/>
              <a:t>CCTs</a:t>
            </a:r>
            <a:r>
              <a:rPr lang="pt-PT" dirty="0" smtClean="0"/>
              <a:t> baixos (Temperatura de cor correlacionada) durante o amanhecer</a:t>
            </a:r>
          </a:p>
          <a:p>
            <a:pPr marL="285750" indent="-285750">
              <a:buFont typeface="Arial" panose="020B0604020202020204" pitchFamily="34" charset="0"/>
              <a:buChar char="•"/>
            </a:pPr>
            <a:r>
              <a:rPr lang="pt-PT" dirty="0" smtClean="0"/>
              <a:t>Níveis luminosos e </a:t>
            </a:r>
            <a:r>
              <a:rPr lang="pt-PT" dirty="0" err="1" smtClean="0"/>
              <a:t>CCTs</a:t>
            </a:r>
            <a:r>
              <a:rPr lang="pt-PT" dirty="0" smtClean="0"/>
              <a:t> elevados ao meio dia (até 10,000 K) </a:t>
            </a:r>
          </a:p>
          <a:p>
            <a:pPr marL="285750" indent="-285750">
              <a:buFont typeface="Arial" panose="020B0604020202020204" pitchFamily="34" charset="0"/>
              <a:buChar char="•"/>
            </a:pPr>
            <a:r>
              <a:rPr lang="pt-PT" dirty="0" smtClean="0"/>
              <a:t>Níveis luminosos e </a:t>
            </a:r>
            <a:r>
              <a:rPr lang="pt-PT" dirty="0" err="1" smtClean="0"/>
              <a:t>CCTs</a:t>
            </a:r>
            <a:r>
              <a:rPr lang="pt-PT" dirty="0" smtClean="0"/>
              <a:t> baixos durante o entardecer</a:t>
            </a:r>
          </a:p>
          <a:p>
            <a:pPr marL="285750" indent="-285750">
              <a:buFont typeface="Arial" panose="020B0604020202020204" pitchFamily="34" charset="0"/>
              <a:buChar char="•"/>
            </a:pPr>
            <a:r>
              <a:rPr lang="pt-PT" dirty="0" smtClean="0"/>
              <a:t>Níveis luminosos extremamente baixos e </a:t>
            </a:r>
            <a:r>
              <a:rPr lang="pt-PT" dirty="0" err="1" smtClean="0"/>
              <a:t>CCTs</a:t>
            </a:r>
            <a:r>
              <a:rPr lang="pt-PT" dirty="0" smtClean="0"/>
              <a:t> médio sob o luar.</a:t>
            </a:r>
          </a:p>
        </p:txBody>
      </p:sp>
      <p:pic>
        <p:nvPicPr>
          <p:cNvPr id="5" name="Picture 4"/>
          <p:cNvPicPr>
            <a:picLocks noChangeAspect="1"/>
          </p:cNvPicPr>
          <p:nvPr/>
        </p:nvPicPr>
        <p:blipFill>
          <a:blip r:embed="rId3"/>
          <a:stretch>
            <a:fillRect/>
          </a:stretch>
        </p:blipFill>
        <p:spPr>
          <a:xfrm>
            <a:off x="1051230" y="3291021"/>
            <a:ext cx="7041540" cy="2990615"/>
          </a:xfrm>
          <a:prstGeom prst="rect">
            <a:avLst/>
          </a:prstGeom>
        </p:spPr>
      </p:pic>
    </p:spTree>
    <p:extLst>
      <p:ext uri="{BB962C8B-B14F-4D97-AF65-F5344CB8AC3E}">
        <p14:creationId xmlns:p14="http://schemas.microsoft.com/office/powerpoint/2010/main" val="4229486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3FB5C3DF-491D-46F6-87DC-AC6AED877213}"/>
              </a:ext>
            </a:extLst>
          </p:cNvPr>
          <p:cNvSpPr>
            <a:spLocks noGrp="1"/>
          </p:cNvSpPr>
          <p:nvPr>
            <p:ph type="title"/>
          </p:nvPr>
        </p:nvSpPr>
        <p:spPr/>
        <p:txBody>
          <a:bodyPr>
            <a:normAutofit/>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endParaRPr lang="pt-PT" dirty="0">
              <a:solidFill>
                <a:schemeClr val="tx1"/>
              </a:solidFill>
            </a:endParaRPr>
          </a:p>
        </p:txBody>
      </p:sp>
      <p:sp>
        <p:nvSpPr>
          <p:cNvPr id="4" name="TextBox 3"/>
          <p:cNvSpPr txBox="1"/>
          <p:nvPr/>
        </p:nvSpPr>
        <p:spPr>
          <a:xfrm>
            <a:off x="457200" y="1826978"/>
            <a:ext cx="8229600" cy="3139321"/>
          </a:xfrm>
          <a:prstGeom prst="rect">
            <a:avLst/>
          </a:prstGeom>
          <a:noFill/>
        </p:spPr>
        <p:txBody>
          <a:bodyPr wrap="square" rtlCol="0">
            <a:spAutoFit/>
          </a:bodyPr>
          <a:lstStyle/>
          <a:p>
            <a:r>
              <a:rPr lang="pt-PT" dirty="0" smtClean="0"/>
              <a:t>Estas variações naturais da luz do sol ajudam a determinar os momentos do nosso relógio interno, ritmo circadiano, que avisam o nosso corpo de quando dormir e de quando estar alerta.</a:t>
            </a:r>
          </a:p>
          <a:p>
            <a:endParaRPr lang="pt-PT" dirty="0" smtClean="0"/>
          </a:p>
          <a:p>
            <a:r>
              <a:rPr lang="pt-PT" dirty="0" smtClean="0"/>
              <a:t>Uma vez que o nosso ciclo de sono-vigília é tão importante a sua desregulação pode ter efeitos no:</a:t>
            </a:r>
          </a:p>
          <a:p>
            <a:endParaRPr lang="pt-PT" dirty="0" smtClean="0"/>
          </a:p>
          <a:p>
            <a:pPr marL="285750" indent="-285750">
              <a:buFont typeface="Arial" panose="020B0604020202020204" pitchFamily="34" charset="0"/>
              <a:buChar char="•"/>
            </a:pPr>
            <a:r>
              <a:rPr lang="pt-PT" dirty="0" smtClean="0"/>
              <a:t>Sistema imunitário</a:t>
            </a:r>
          </a:p>
          <a:p>
            <a:pPr marL="285750" indent="-285750">
              <a:buFont typeface="Arial" panose="020B0604020202020204" pitchFamily="34" charset="0"/>
              <a:buChar char="•"/>
            </a:pPr>
            <a:r>
              <a:rPr lang="pt-PT" dirty="0" smtClean="0"/>
              <a:t>Memória</a:t>
            </a:r>
          </a:p>
          <a:p>
            <a:pPr marL="285750" indent="-285750">
              <a:buFont typeface="Arial" panose="020B0604020202020204" pitchFamily="34" charset="0"/>
              <a:buChar char="•"/>
            </a:pPr>
            <a:r>
              <a:rPr lang="pt-PT" dirty="0" smtClean="0"/>
              <a:t>Comportamento</a:t>
            </a:r>
          </a:p>
          <a:p>
            <a:endParaRPr lang="en-US" dirty="0"/>
          </a:p>
        </p:txBody>
      </p:sp>
    </p:spTree>
    <p:extLst>
      <p:ext uri="{BB962C8B-B14F-4D97-AF65-F5344CB8AC3E}">
        <p14:creationId xmlns:p14="http://schemas.microsoft.com/office/powerpoint/2010/main" val="3936105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dirty="0" smtClean="0"/>
              <a:t>Com o aumento da utilização de LEDs brancos para a iluminação exterior, e o seu relativamente grande conteúdo de comprimento de onda curto – </a:t>
            </a:r>
            <a:r>
              <a:rPr lang="pt-PT" b="1" dirty="0" smtClean="0"/>
              <a:t>perto da sensibilidade máxima para o efeito melanopico da luz em 490nm (azul) </a:t>
            </a:r>
            <a:r>
              <a:rPr lang="pt-PT" dirty="0" smtClean="0"/>
              <a:t>– </a:t>
            </a:r>
            <a:r>
              <a:rPr lang="pt-PT" dirty="0" smtClean="0"/>
              <a:t>quando comparado </a:t>
            </a:r>
            <a:r>
              <a:rPr lang="pt-PT" dirty="0" smtClean="0"/>
              <a:t>com as lâmpadas de sódio de alta pressão (HPS) que estão a substituir, também as preocupações aumentaram que a </a:t>
            </a:r>
            <a:r>
              <a:rPr lang="pt-PT" dirty="0" smtClean="0"/>
              <a:t>maior presença de </a:t>
            </a:r>
            <a:r>
              <a:rPr lang="pt-PT" dirty="0" smtClean="0"/>
              <a:t>comprimentos de onda curtos no ambiente noturno possa ser </a:t>
            </a:r>
            <a:r>
              <a:rPr lang="pt-PT" dirty="0" smtClean="0"/>
              <a:t>potencialmente prejudicial </a:t>
            </a:r>
            <a:r>
              <a:rPr lang="pt-PT" dirty="0" smtClean="0"/>
              <a:t>para a saúde. </a:t>
            </a:r>
          </a:p>
          <a:p>
            <a:endParaRPr lang="pt-PT" dirty="0" smtClean="0"/>
          </a:p>
          <a:p>
            <a:r>
              <a:rPr lang="pt-PT" dirty="0" smtClean="0"/>
              <a:t>Uma série de estudos controlados em laboratório demonstraram atrasos na transição normal para a fisiologia noturna devido à exposição noturna a monitores de computadores, </a:t>
            </a:r>
            <a:r>
              <a:rPr lang="pt-PT" i="1" dirty="0" err="1" smtClean="0"/>
              <a:t>tablets</a:t>
            </a:r>
            <a:r>
              <a:rPr lang="pt-PT" dirty="0" smtClean="0"/>
              <a:t>, </a:t>
            </a:r>
            <a:r>
              <a:rPr lang="pt-PT" i="1" dirty="0" smtClean="0"/>
              <a:t>e-</a:t>
            </a:r>
            <a:r>
              <a:rPr lang="pt-PT" i="1" dirty="0" err="1" smtClean="0"/>
              <a:t>readers</a:t>
            </a:r>
            <a:r>
              <a:rPr lang="pt-PT" dirty="0" smtClean="0"/>
              <a:t> e a luzes típicas de cenários residenciais.</a:t>
            </a:r>
            <a:endParaRPr lang="pt-PT" dirty="0"/>
          </a:p>
        </p:txBody>
      </p:sp>
      <p:sp>
        <p:nvSpPr>
          <p:cNvPr id="3" name="Title 2"/>
          <p:cNvSpPr>
            <a:spLocks noGrp="1"/>
          </p:cNvSpPr>
          <p:nvPr>
            <p:ph type="title"/>
          </p:nvPr>
        </p:nvSpPr>
        <p:spPr/>
        <p:txBody>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endParaRPr lang="en-US" dirty="0"/>
          </a:p>
        </p:txBody>
      </p:sp>
    </p:spTree>
    <p:extLst>
      <p:ext uri="{BB962C8B-B14F-4D97-AF65-F5344CB8AC3E}">
        <p14:creationId xmlns:p14="http://schemas.microsoft.com/office/powerpoint/2010/main" val="1238959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dirty="0" smtClean="0"/>
              <a:t>O conteúdo espetral do LED pode ser desenvolvido para fornecer qualquer espetro de luz - para fornecer, por exemplo, mais estimulo </a:t>
            </a:r>
            <a:r>
              <a:rPr lang="pt-PT" dirty="0" err="1" smtClean="0"/>
              <a:t>ipRGC</a:t>
            </a:r>
            <a:r>
              <a:rPr lang="pt-PT" dirty="0" smtClean="0"/>
              <a:t>, ou menos, de acordo com a situação ou hora do dia.</a:t>
            </a:r>
          </a:p>
          <a:p>
            <a:endParaRPr lang="pt-PT" dirty="0" smtClean="0">
              <a:solidFill>
                <a:schemeClr val="bg2">
                  <a:lumMod val="25000"/>
                </a:schemeClr>
              </a:solidFill>
            </a:endParaRPr>
          </a:p>
          <a:p>
            <a:r>
              <a:rPr lang="pt-PT" dirty="0" smtClean="0">
                <a:solidFill>
                  <a:schemeClr val="bg2">
                    <a:lumMod val="25000"/>
                  </a:schemeClr>
                </a:solidFill>
              </a:rPr>
              <a:t>Contudo, é importante referir que o comprimento de onda curta é uma componente fundamental do espectro visível e também tem as suas vantagens:</a:t>
            </a:r>
          </a:p>
          <a:p>
            <a:endParaRPr lang="pt-PT" dirty="0" smtClean="0">
              <a:solidFill>
                <a:schemeClr val="bg2">
                  <a:lumMod val="25000"/>
                </a:schemeClr>
              </a:solidFill>
            </a:endParaRPr>
          </a:p>
          <a:p>
            <a:pPr marL="342900" indent="-342900">
              <a:buFont typeface="Arial" panose="020B0604020202020204" pitchFamily="34" charset="0"/>
              <a:buChar char="•"/>
            </a:pPr>
            <a:r>
              <a:rPr lang="pt-PT" dirty="0" smtClean="0">
                <a:solidFill>
                  <a:schemeClr val="bg2">
                    <a:lumMod val="25000"/>
                  </a:schemeClr>
                </a:solidFill>
              </a:rPr>
              <a:t>Melhoria da identificação de objetos (por </a:t>
            </a:r>
            <a:r>
              <a:rPr lang="pt-PT" dirty="0" err="1" smtClean="0">
                <a:solidFill>
                  <a:schemeClr val="bg2">
                    <a:lumMod val="25000"/>
                  </a:schemeClr>
                </a:solidFill>
              </a:rPr>
              <a:t>ex</a:t>
            </a:r>
            <a:r>
              <a:rPr lang="pt-PT" dirty="0" smtClean="0">
                <a:solidFill>
                  <a:schemeClr val="bg2">
                    <a:lumMod val="25000"/>
                  </a:schemeClr>
                </a:solidFill>
              </a:rPr>
              <a:t>: veículos, roupas, pessoas)</a:t>
            </a:r>
          </a:p>
          <a:p>
            <a:pPr marL="342900" indent="-342900">
              <a:buFont typeface="Arial" panose="020B0604020202020204" pitchFamily="34" charset="0"/>
              <a:buChar char="•"/>
            </a:pPr>
            <a:r>
              <a:rPr lang="pt-PT" dirty="0" smtClean="0">
                <a:solidFill>
                  <a:schemeClr val="bg2">
                    <a:lumMod val="25000"/>
                  </a:schemeClr>
                </a:solidFill>
              </a:rPr>
              <a:t>Melhoria do contraste entre objetos (</a:t>
            </a:r>
            <a:r>
              <a:rPr lang="pt-PT" dirty="0" err="1" smtClean="0">
                <a:solidFill>
                  <a:schemeClr val="bg2">
                    <a:lumMod val="25000"/>
                  </a:schemeClr>
                </a:solidFill>
              </a:rPr>
              <a:t>ex</a:t>
            </a:r>
            <a:r>
              <a:rPr lang="pt-PT" dirty="0" smtClean="0">
                <a:solidFill>
                  <a:schemeClr val="bg2">
                    <a:lumMod val="25000"/>
                  </a:schemeClr>
                </a:solidFill>
              </a:rPr>
              <a:t>; fragmentos da estrada) e o seu ambiente</a:t>
            </a:r>
          </a:p>
          <a:p>
            <a:pPr marL="342900" indent="-342900">
              <a:buFont typeface="Arial" panose="020B0604020202020204" pitchFamily="34" charset="0"/>
              <a:buChar char="•"/>
            </a:pPr>
            <a:r>
              <a:rPr lang="pt-PT" dirty="0" smtClean="0">
                <a:solidFill>
                  <a:schemeClr val="bg2">
                    <a:lumMod val="25000"/>
                  </a:schemeClr>
                </a:solidFill>
              </a:rPr>
              <a:t>Melhoria da visão periférica com níveis baixos de iluminância.</a:t>
            </a:r>
          </a:p>
        </p:txBody>
      </p:sp>
      <p:sp>
        <p:nvSpPr>
          <p:cNvPr id="3" name="Title 2"/>
          <p:cNvSpPr>
            <a:spLocks noGrp="1"/>
          </p:cNvSpPr>
          <p:nvPr>
            <p:ph type="title"/>
          </p:nvPr>
        </p:nvSpPr>
        <p:spPr/>
        <p:txBody>
          <a:bodyPr/>
          <a:lstStyle/>
          <a:p>
            <a:r>
              <a:rPr lang="en-US" dirty="0" err="1">
                <a:solidFill>
                  <a:schemeClr val="tx1"/>
                </a:solidFill>
              </a:rPr>
              <a:t>Poluição</a:t>
            </a:r>
            <a:r>
              <a:rPr lang="en-US" dirty="0">
                <a:solidFill>
                  <a:schemeClr val="tx1"/>
                </a:solidFill>
              </a:rPr>
              <a:t> </a:t>
            </a:r>
            <a:r>
              <a:rPr lang="en-US" dirty="0" err="1">
                <a:solidFill>
                  <a:schemeClr val="tx1"/>
                </a:solidFill>
              </a:rPr>
              <a:t>luminosa</a:t>
            </a:r>
            <a:r>
              <a:rPr lang="pt-PT" dirty="0"/>
              <a:t/>
            </a:r>
            <a:br>
              <a:rPr lang="pt-PT" dirty="0"/>
            </a:br>
            <a:r>
              <a:rPr lang="pt-PT" dirty="0"/>
              <a:t>2. Efeitos nos seres humanos</a:t>
            </a:r>
            <a:endParaRPr lang="en-US" dirty="0"/>
          </a:p>
        </p:txBody>
      </p:sp>
    </p:spTree>
    <p:extLst>
      <p:ext uri="{BB962C8B-B14F-4D97-AF65-F5344CB8AC3E}">
        <p14:creationId xmlns:p14="http://schemas.microsoft.com/office/powerpoint/2010/main" val="987384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dirty="0" smtClean="0"/>
              <a:t>Os sistemas ecológicos são fortemente influenciados pela luz, e em particular pela luz diária e os ciclos sazonais de luz e escuridão.</a:t>
            </a:r>
          </a:p>
          <a:p>
            <a:endParaRPr lang="pt-PT" dirty="0" smtClean="0"/>
          </a:p>
          <a:p>
            <a:r>
              <a:rPr lang="pt-PT" dirty="0" smtClean="0"/>
              <a:t>A introdução de luz artificial perturba estes ciclos de luz natural que surgem dos movimentos da terra, lua e do sol, bem como dos fatores meteorológicos.</a:t>
            </a:r>
          </a:p>
          <a:p>
            <a:endParaRPr lang="pt-PT" dirty="0" smtClean="0"/>
          </a:p>
          <a:p>
            <a:pPr marL="342900" indent="-342900">
              <a:buFontTx/>
              <a:buChar char="-"/>
            </a:pPr>
            <a:r>
              <a:rPr lang="pt-PT" b="1" dirty="0" smtClean="0"/>
              <a:t>Dia / Noite</a:t>
            </a:r>
          </a:p>
          <a:p>
            <a:pPr marL="342900" indent="-342900">
              <a:buFontTx/>
              <a:buChar char="-"/>
            </a:pPr>
            <a:r>
              <a:rPr lang="pt-PT" b="1" dirty="0" smtClean="0"/>
              <a:t>Estações</a:t>
            </a:r>
          </a:p>
          <a:p>
            <a:pPr marL="342900" indent="-342900">
              <a:buFontTx/>
              <a:buChar char="-"/>
            </a:pPr>
            <a:r>
              <a:rPr lang="pt-PT" b="1" dirty="0" smtClean="0"/>
              <a:t>Ciclos lunares</a:t>
            </a:r>
          </a:p>
        </p:txBody>
      </p:sp>
      <p:sp>
        <p:nvSpPr>
          <p:cNvPr id="3" name="Title 2"/>
          <p:cNvSpPr>
            <a:spLocks noGrp="1"/>
          </p:cNvSpPr>
          <p:nvPr>
            <p:ph type="title"/>
          </p:nvPr>
        </p:nvSpPr>
        <p:spPr/>
        <p:txBody>
          <a:bodyPr/>
          <a:lstStyle/>
          <a:p>
            <a:r>
              <a:rPr lang="pt-PT" dirty="0" smtClean="0"/>
              <a:t>Poluição luminosa</a:t>
            </a:r>
            <a:r>
              <a:rPr lang="pt-PT" dirty="0"/>
              <a:t/>
            </a:r>
            <a:br>
              <a:rPr lang="pt-PT" dirty="0"/>
            </a:br>
            <a:r>
              <a:rPr lang="pt-PT" dirty="0" smtClean="0"/>
              <a:t>3. Efeitos nos </a:t>
            </a:r>
            <a:r>
              <a:rPr lang="pt-PT" dirty="0" err="1" smtClean="0"/>
              <a:t>ecosistemas</a:t>
            </a:r>
            <a:endParaRPr lang="en-US" dirty="0"/>
          </a:p>
        </p:txBody>
      </p:sp>
    </p:spTree>
    <p:extLst>
      <p:ext uri="{BB962C8B-B14F-4D97-AF65-F5344CB8AC3E}">
        <p14:creationId xmlns:p14="http://schemas.microsoft.com/office/powerpoint/2010/main" val="1124446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pt-PT" b="1" dirty="0" smtClean="0"/>
              <a:t>Ciclo diurno (solar)</a:t>
            </a:r>
          </a:p>
          <a:p>
            <a:endParaRPr lang="pt-PT" dirty="0" smtClean="0"/>
          </a:p>
          <a:p>
            <a:r>
              <a:rPr lang="pt-PT" dirty="0" smtClean="0"/>
              <a:t>A alteração mais obvia na introdução de luz na noite é o fim da escuridão em geral. O ciclo dia / noite é provavelmente o mais poderoso sinal comportamental ambiental, uma vez que praticamente todos os animais podem ser categorizados como diurnos ou noturnos. Se um animal noturno só está ativo na escuridão profunda, não será capaz de viver em áreas iluminadas. Muitos animais usam a hora do amanhecer e do entardecer como sugestão para as suas tarefas diárias (por </a:t>
            </a:r>
            <a:r>
              <a:rPr lang="pt-PT" dirty="0" err="1" smtClean="0"/>
              <a:t>ex</a:t>
            </a:r>
            <a:r>
              <a:rPr lang="pt-PT" dirty="0" smtClean="0"/>
              <a:t>: procurar alimentos) </a:t>
            </a:r>
          </a:p>
          <a:p>
            <a:endParaRPr lang="pt-PT" dirty="0" smtClean="0"/>
          </a:p>
          <a:p>
            <a:r>
              <a:rPr lang="pt-PT" dirty="0" smtClean="0"/>
              <a:t>Os efeitos mais graves são diretamente sentidos junto a postes de iluminação e edifícios iluminados, mas a luz difusa do céu radiante pode estender o efeito por centenas de quilómetros para além do centro da cidade</a:t>
            </a:r>
            <a:endParaRPr lang="pt-PT" dirty="0"/>
          </a:p>
        </p:txBody>
      </p:sp>
      <p:sp>
        <p:nvSpPr>
          <p:cNvPr id="3" name="Title 2"/>
          <p:cNvSpPr>
            <a:spLocks noGrp="1"/>
          </p:cNvSpPr>
          <p:nvPr>
            <p:ph type="title"/>
          </p:nvPr>
        </p:nvSpPr>
        <p:spPr/>
        <p:txBody>
          <a:bodyPr/>
          <a:lstStyle/>
          <a:p>
            <a:r>
              <a:rPr lang="pt-PT" dirty="0"/>
              <a:t>Poluição luminosa</a:t>
            </a:r>
            <a:br>
              <a:rPr lang="pt-PT" dirty="0"/>
            </a:br>
            <a:r>
              <a:rPr lang="pt-PT" dirty="0"/>
              <a:t>3. Efeitos nos </a:t>
            </a:r>
            <a:r>
              <a:rPr lang="pt-PT" dirty="0" smtClean="0"/>
              <a:t>ecossistemas</a:t>
            </a:r>
            <a:endParaRPr lang="en-US" dirty="0"/>
          </a:p>
        </p:txBody>
      </p:sp>
    </p:spTree>
    <p:extLst>
      <p:ext uri="{BB962C8B-B14F-4D97-AF65-F5344CB8AC3E}">
        <p14:creationId xmlns:p14="http://schemas.microsoft.com/office/powerpoint/2010/main" val="244457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b="1" dirty="0" smtClean="0"/>
              <a:t>Ciclos sazonais</a:t>
            </a:r>
          </a:p>
          <a:p>
            <a:endParaRPr lang="pt-PT" dirty="0" smtClean="0"/>
          </a:p>
          <a:p>
            <a:r>
              <a:rPr lang="pt-PT" dirty="0" smtClean="0"/>
              <a:t>A mudança do comprimento do dia é o sinal chave para o comportamento sazonal uma vez que muitos animais usam a duração do dia como sinal para eventos sazonais (por </a:t>
            </a:r>
            <a:r>
              <a:rPr lang="pt-PT" dirty="0" err="1" smtClean="0"/>
              <a:t>ex</a:t>
            </a:r>
            <a:r>
              <a:rPr lang="pt-PT" dirty="0" smtClean="0"/>
              <a:t>: crescimento, reprodução, migração)</a:t>
            </a:r>
          </a:p>
          <a:p>
            <a:endParaRPr lang="pt-PT" dirty="0" smtClean="0"/>
          </a:p>
          <a:p>
            <a:r>
              <a:rPr lang="pt-PT" dirty="0" smtClean="0"/>
              <a:t>A presença de luz durante a noite pode resultar numa “estação fora de tempo”, alterando o comportamento e a termorregulação dos organismos afetados. Este efeito pode ser fatal para os pequenos mamíferos no inverno, uma vez que enquanto o seu corpo agir como se fosse verão eles não mantém uma temperatura corporal adequada ao inverno para sobreviverem ao frio das noites.</a:t>
            </a:r>
          </a:p>
        </p:txBody>
      </p:sp>
      <p:sp>
        <p:nvSpPr>
          <p:cNvPr id="3" name="Title 2"/>
          <p:cNvSpPr>
            <a:spLocks noGrp="1"/>
          </p:cNvSpPr>
          <p:nvPr>
            <p:ph type="title"/>
          </p:nvPr>
        </p:nvSpPr>
        <p:spPr/>
        <p:txBody>
          <a:bodyPr/>
          <a:lstStyle/>
          <a:p>
            <a:r>
              <a:rPr lang="pt-PT" dirty="0"/>
              <a:t>Poluição luminosa</a:t>
            </a:r>
            <a:br>
              <a:rPr lang="pt-PT" dirty="0"/>
            </a:br>
            <a:r>
              <a:rPr lang="pt-PT" dirty="0"/>
              <a:t>3. Efeitos nos </a:t>
            </a:r>
            <a:r>
              <a:rPr lang="pt-PT" dirty="0" err="1"/>
              <a:t>ecosistemas</a:t>
            </a:r>
            <a:endParaRPr lang="en-US" dirty="0"/>
          </a:p>
        </p:txBody>
      </p:sp>
    </p:spTree>
    <p:extLst>
      <p:ext uri="{BB962C8B-B14F-4D97-AF65-F5344CB8AC3E}">
        <p14:creationId xmlns:p14="http://schemas.microsoft.com/office/powerpoint/2010/main" val="3012057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indent="-457200">
              <a:buAutoNum type="arabicPeriod"/>
            </a:pPr>
            <a:r>
              <a:rPr lang="pt-PT" dirty="0" smtClean="0"/>
              <a:t>Poluição luminosa</a:t>
            </a:r>
          </a:p>
          <a:p>
            <a:r>
              <a:rPr lang="pt-PT" dirty="0" smtClean="0"/>
              <a:t>1.1. Tipos de poluição </a:t>
            </a:r>
            <a:r>
              <a:rPr lang="pt-PT" dirty="0" smtClean="0">
                <a:solidFill>
                  <a:schemeClr val="tx1"/>
                </a:solidFill>
              </a:rPr>
              <a:t>luminosa (céu radiante, brilho intenso, luz invasiva, </a:t>
            </a:r>
            <a:r>
              <a:rPr lang="pt-PT" i="1" dirty="0" err="1" smtClean="0">
                <a:solidFill>
                  <a:schemeClr val="tx1"/>
                </a:solidFill>
              </a:rPr>
              <a:t>clutter</a:t>
            </a:r>
            <a:r>
              <a:rPr lang="pt-PT" dirty="0" smtClean="0">
                <a:solidFill>
                  <a:schemeClr val="tx1"/>
                </a:solidFill>
              </a:rPr>
              <a:t>)</a:t>
            </a:r>
          </a:p>
          <a:p>
            <a:r>
              <a:rPr lang="pt-PT" dirty="0" smtClean="0"/>
              <a:t>2. Efeitos nos seres humanos</a:t>
            </a:r>
          </a:p>
          <a:p>
            <a:r>
              <a:rPr lang="pt-PT" dirty="0" smtClean="0"/>
              <a:t>3. Efeitos nos ecossistemas</a:t>
            </a:r>
          </a:p>
          <a:p>
            <a:r>
              <a:rPr lang="pt-PT" dirty="0" smtClean="0"/>
              <a:t>4. Efeitos na vida selvagem</a:t>
            </a:r>
          </a:p>
          <a:p>
            <a:r>
              <a:rPr lang="pt-PT" dirty="0" smtClean="0"/>
              <a:t>5. Atenuação da poluição luminosa</a:t>
            </a:r>
          </a:p>
          <a:p>
            <a:endParaRPr lang="en-GB" dirty="0" smtClean="0"/>
          </a:p>
          <a:p>
            <a:endParaRPr lang="en-US" dirty="0"/>
          </a:p>
        </p:txBody>
      </p:sp>
      <p:sp>
        <p:nvSpPr>
          <p:cNvPr id="3" name="Title 2"/>
          <p:cNvSpPr>
            <a:spLocks noGrp="1"/>
          </p:cNvSpPr>
          <p:nvPr>
            <p:ph type="title"/>
          </p:nvPr>
        </p:nvSpPr>
        <p:spPr/>
        <p:txBody>
          <a:bodyPr/>
          <a:lstStyle/>
          <a:p>
            <a:r>
              <a:rPr lang="pt-PT" dirty="0" smtClean="0"/>
              <a:t>Sumário</a:t>
            </a:r>
            <a:endParaRPr lang="pt-PT" dirty="0"/>
          </a:p>
        </p:txBody>
      </p:sp>
    </p:spTree>
    <p:extLst>
      <p:ext uri="{BB962C8B-B14F-4D97-AF65-F5344CB8AC3E}">
        <p14:creationId xmlns:p14="http://schemas.microsoft.com/office/powerpoint/2010/main" val="2695066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b="1" dirty="0" smtClean="0"/>
              <a:t>Ciclos lunares</a:t>
            </a:r>
          </a:p>
          <a:p>
            <a:endParaRPr lang="pt-PT" dirty="0" smtClean="0"/>
          </a:p>
          <a:p>
            <a:r>
              <a:rPr lang="pt-PT" dirty="0" smtClean="0"/>
              <a:t>O comportamento de alguns animais é regulado pelo ciclo lunar (por </a:t>
            </a:r>
            <a:r>
              <a:rPr lang="pt-PT" dirty="0" err="1" smtClean="0"/>
              <a:t>ex</a:t>
            </a:r>
            <a:r>
              <a:rPr lang="pt-PT" dirty="0" smtClean="0"/>
              <a:t>: a reprodução).</a:t>
            </a:r>
          </a:p>
          <a:p>
            <a:endParaRPr lang="pt-PT" dirty="0" smtClean="0"/>
          </a:p>
          <a:p>
            <a:r>
              <a:rPr lang="pt-PT" dirty="0" smtClean="0"/>
              <a:t>Perto do centro das cidades, o nível de céu radiante excede frequentemente o da lua cheia, pelo que a presença de luz durante a noite pode alterar certos comportamentos.</a:t>
            </a:r>
            <a:endParaRPr lang="pt-PT" dirty="0"/>
          </a:p>
        </p:txBody>
      </p:sp>
      <p:sp>
        <p:nvSpPr>
          <p:cNvPr id="3" name="Title 2"/>
          <p:cNvSpPr>
            <a:spLocks noGrp="1"/>
          </p:cNvSpPr>
          <p:nvPr>
            <p:ph type="title"/>
          </p:nvPr>
        </p:nvSpPr>
        <p:spPr/>
        <p:txBody>
          <a:bodyPr/>
          <a:lstStyle/>
          <a:p>
            <a:r>
              <a:rPr lang="pt-PT" dirty="0"/>
              <a:t>Poluição luminosa</a:t>
            </a:r>
            <a:br>
              <a:rPr lang="pt-PT" dirty="0"/>
            </a:br>
            <a:r>
              <a:rPr lang="pt-PT" dirty="0"/>
              <a:t>3. Efeitos nos </a:t>
            </a:r>
            <a:r>
              <a:rPr lang="pt-PT" dirty="0" smtClean="0"/>
              <a:t>ecossistemas</a:t>
            </a:r>
            <a:endParaRPr lang="en-US" dirty="0"/>
          </a:p>
        </p:txBody>
      </p:sp>
    </p:spTree>
    <p:extLst>
      <p:ext uri="{BB962C8B-B14F-4D97-AF65-F5344CB8AC3E}">
        <p14:creationId xmlns:p14="http://schemas.microsoft.com/office/powerpoint/2010/main" val="254078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pt-PT" b="1" dirty="0" smtClean="0"/>
              <a:t>Mamíferos</a:t>
            </a:r>
            <a:r>
              <a:rPr lang="pt-PT" dirty="0" smtClean="0"/>
              <a:t> - mamíferos como morcegos, </a:t>
            </a:r>
            <a:r>
              <a:rPr lang="pt-PT" i="1" dirty="0" err="1" smtClean="0"/>
              <a:t>racoons</a:t>
            </a:r>
            <a:r>
              <a:rPr lang="pt-PT" dirty="0" smtClean="0"/>
              <a:t>, coiotes, veados e alces podem ter alguma dificuldade na procura de comida durante a noite devido à sobre iluminação. Arriscam exposição a predadores naturais e aumento da mortalidade devido à dificuldade de visão noturna. Experienciam também um declínio na reprodução que leva à diminuição da população.</a:t>
            </a:r>
          </a:p>
          <a:p>
            <a:endParaRPr lang="pt-PT" dirty="0" smtClean="0"/>
          </a:p>
          <a:p>
            <a:r>
              <a:rPr lang="pt-PT" b="1" dirty="0" smtClean="0"/>
              <a:t>Aves</a:t>
            </a:r>
            <a:r>
              <a:rPr lang="pt-PT" dirty="0" smtClean="0"/>
              <a:t> - Aves como corujas e mochos usam o luar e a luz das estrelas para caçar e migrar. As fontes de luz artificial podem esmagar as fontes de luz natural, levando a que as aves sejam atraídas pelas, ou fiquem fixadas, nas luzes artificiais. Daí resulta desvios da sua rota migratória, voos até à exaustão e colapso, tornando-se presas para outros animais. Aves marinhas, como os albatrozes, são conhecidos por colidir com faróis, turbinas de vento e plataformas de perfuração devido às suas luzes brilhantes. Só na América no Norte, morrem por ano cerca de 100 milhões de aves em colisões com edifícios iluminados e torres.</a:t>
            </a:r>
          </a:p>
        </p:txBody>
      </p:sp>
      <p:sp>
        <p:nvSpPr>
          <p:cNvPr id="3" name="Title 2"/>
          <p:cNvSpPr>
            <a:spLocks noGrp="1"/>
          </p:cNvSpPr>
          <p:nvPr>
            <p:ph type="title"/>
          </p:nvPr>
        </p:nvSpPr>
        <p:spPr/>
        <p:txBody>
          <a:bodyPr/>
          <a:lstStyle/>
          <a:p>
            <a:r>
              <a:rPr lang="pt-PT" dirty="0" smtClean="0"/>
              <a:t>Poluição luminosa</a:t>
            </a:r>
            <a:r>
              <a:rPr lang="pt-PT" dirty="0"/>
              <a:t/>
            </a:r>
            <a:br>
              <a:rPr lang="pt-PT" dirty="0"/>
            </a:br>
            <a:r>
              <a:rPr lang="pt-PT" dirty="0" smtClean="0"/>
              <a:t>4. Efeitos na vida selvagem</a:t>
            </a:r>
            <a:endParaRPr lang="en-US" dirty="0"/>
          </a:p>
        </p:txBody>
      </p:sp>
    </p:spTree>
    <p:extLst>
      <p:ext uri="{BB962C8B-B14F-4D97-AF65-F5344CB8AC3E}">
        <p14:creationId xmlns:p14="http://schemas.microsoft.com/office/powerpoint/2010/main" val="2889710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b="1" dirty="0" smtClean="0"/>
              <a:t>Repteis</a:t>
            </a:r>
            <a:r>
              <a:rPr lang="pt-PT" dirty="0" smtClean="0"/>
              <a:t> - Repteis como as tartarugas do mar são muito afetados pela poluição luminosa. As tartarugas fêmea fazem o seu ninho em praias remotas, escuras, mas as luzes brilhantes costeiras impedem-nas de encontrar áreas seguras para os seus ovos. Isto leva a fêmea a depositar os seus ovos em zonas inseguras ou no oceano. Os recém-nascidos rastejam instintivamente para a zona mais brilhante da praia, o que durante séculos era o oceano iluminado pelo luar ou pelas estrelas; contudo a sobre iluminação na praia ou perto da costa confunde os recém-nascidos e leva-os a vaguear para longe do oceano. Os recém-nascidos podem ser comidos por predadores, atropelados por veículos, afogados em piscinas ou simplesmente morrer de desidratação ou exaustão. As luzes artificiais também podem desorientar outros repteis noturnos.</a:t>
            </a:r>
          </a:p>
        </p:txBody>
      </p:sp>
      <p:sp>
        <p:nvSpPr>
          <p:cNvPr id="3" name="Title 2"/>
          <p:cNvSpPr>
            <a:spLocks noGrp="1"/>
          </p:cNvSpPr>
          <p:nvPr>
            <p:ph type="title"/>
          </p:nvPr>
        </p:nvSpPr>
        <p:spPr/>
        <p:txBody>
          <a:bodyPr/>
          <a:lstStyle/>
          <a:p>
            <a:r>
              <a:rPr lang="pt-PT" dirty="0"/>
              <a:t>Poluição luminosa</a:t>
            </a:r>
            <a:br>
              <a:rPr lang="pt-PT" dirty="0"/>
            </a:br>
            <a:r>
              <a:rPr lang="pt-PT" dirty="0"/>
              <a:t>4. Efeitos na vida selvagem</a:t>
            </a:r>
            <a:endParaRPr lang="en-US" dirty="0"/>
          </a:p>
        </p:txBody>
      </p:sp>
    </p:spTree>
    <p:extLst>
      <p:ext uri="{BB962C8B-B14F-4D97-AF65-F5344CB8AC3E}">
        <p14:creationId xmlns:p14="http://schemas.microsoft.com/office/powerpoint/2010/main" val="1328647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pt-PT" b="1" dirty="0" smtClean="0"/>
              <a:t>Anfíbios</a:t>
            </a:r>
            <a:r>
              <a:rPr lang="pt-PT" dirty="0" smtClean="0"/>
              <a:t> - o céu radiante afeta os anfíbios como as rãs, sapos e salamandras nos pântanos e zonas húmidas. A bruma laranja confunde-os e desorienta-os, o que provoca uma diminuição na procura de alimentos e reprodução. Também prejudica os instintos naturais que protegem os anfíbios contra os predadores naturais e os elementos.</a:t>
            </a:r>
          </a:p>
          <a:p>
            <a:endParaRPr lang="pt-PT" dirty="0" smtClean="0"/>
          </a:p>
          <a:p>
            <a:r>
              <a:rPr lang="pt-PT" b="1" dirty="0" smtClean="0"/>
              <a:t>Insetos</a:t>
            </a:r>
            <a:r>
              <a:rPr lang="pt-PT" dirty="0" smtClean="0"/>
              <a:t> - Os insetos como as traças são naturalmente atraídas pela luz e podem usar toda a sua energia para ficar perto de uma fonte de luz. Isto interfere com o acasalamento e migração para além de as tornar vulneráveis a predadores naturais, o que reduz a sua população. Isto também afeta todas as espécies que confiam nos insetos para alimentação ou polinização.</a:t>
            </a:r>
          </a:p>
          <a:p>
            <a:endParaRPr lang="pt-PT" dirty="0"/>
          </a:p>
        </p:txBody>
      </p:sp>
      <p:sp>
        <p:nvSpPr>
          <p:cNvPr id="3" name="Title 2"/>
          <p:cNvSpPr>
            <a:spLocks noGrp="1"/>
          </p:cNvSpPr>
          <p:nvPr>
            <p:ph type="title"/>
          </p:nvPr>
        </p:nvSpPr>
        <p:spPr/>
        <p:txBody>
          <a:bodyPr/>
          <a:lstStyle/>
          <a:p>
            <a:r>
              <a:rPr lang="pt-PT" dirty="0"/>
              <a:t>Poluição luminosa</a:t>
            </a:r>
            <a:br>
              <a:rPr lang="pt-PT" dirty="0"/>
            </a:br>
            <a:r>
              <a:rPr lang="pt-PT" dirty="0"/>
              <a:t>4. Efeitos na vida selvagem</a:t>
            </a:r>
            <a:endParaRPr lang="en-US" dirty="0"/>
          </a:p>
        </p:txBody>
      </p:sp>
    </p:spTree>
    <p:extLst>
      <p:ext uri="{BB962C8B-B14F-4D97-AF65-F5344CB8AC3E}">
        <p14:creationId xmlns:p14="http://schemas.microsoft.com/office/powerpoint/2010/main" val="1291004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458146"/>
            <a:ext cx="8229600" cy="1168623"/>
          </a:xfrm>
        </p:spPr>
        <p:txBody>
          <a:bodyPr>
            <a:normAutofit fontScale="92500" lnSpcReduction="10000"/>
          </a:bodyPr>
          <a:lstStyle/>
          <a:p>
            <a:r>
              <a:rPr lang="pt-PT" dirty="0" smtClean="0"/>
              <a:t>A iluminação exterior deve ser pensada não só para fornecer luz onde e quando é necessária de uma forma energeticamente eficiente, mas também para minimizar ou prevenir os problemas que podem surgir de uma luz difusa.</a:t>
            </a:r>
          </a:p>
        </p:txBody>
      </p:sp>
      <p:sp>
        <p:nvSpPr>
          <p:cNvPr id="3" name="Title 2"/>
          <p:cNvSpPr>
            <a:spLocks noGrp="1"/>
          </p:cNvSpPr>
          <p:nvPr>
            <p:ph type="title"/>
          </p:nvPr>
        </p:nvSpPr>
        <p:spPr/>
        <p:txBody>
          <a:bodyPr/>
          <a:lstStyle/>
          <a:p>
            <a:r>
              <a:rPr lang="en-GB" dirty="0" smtClean="0"/>
              <a:t>5. </a:t>
            </a:r>
            <a:r>
              <a:rPr lang="en-GB" dirty="0" err="1" smtClean="0"/>
              <a:t>Atenuação</a:t>
            </a:r>
            <a:r>
              <a:rPr lang="en-GB" dirty="0" smtClean="0"/>
              <a:t> da </a:t>
            </a:r>
            <a:r>
              <a:rPr lang="en-GB" dirty="0" err="1" smtClean="0"/>
              <a:t>poluição</a:t>
            </a:r>
            <a:r>
              <a:rPr lang="en-GB" dirty="0" smtClean="0"/>
              <a:t> </a:t>
            </a:r>
            <a:r>
              <a:rPr lang="en-GB" dirty="0" err="1" smtClean="0"/>
              <a:t>luminosa</a:t>
            </a:r>
            <a:endParaRPr lang="en-US" dirty="0"/>
          </a:p>
        </p:txBody>
      </p:sp>
    </p:spTree>
    <p:extLst>
      <p:ext uri="{BB962C8B-B14F-4D97-AF65-F5344CB8AC3E}">
        <p14:creationId xmlns:p14="http://schemas.microsoft.com/office/powerpoint/2010/main" val="3119714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62546"/>
            <a:ext cx="8229600" cy="4239490"/>
          </a:xfrm>
        </p:spPr>
        <p:txBody>
          <a:bodyPr>
            <a:normAutofit lnSpcReduction="10000"/>
          </a:bodyPr>
          <a:lstStyle/>
          <a:p>
            <a:pPr marL="342900" indent="-342900">
              <a:buFont typeface="Arial" panose="020B0604020202020204" pitchFamily="34" charset="0"/>
              <a:buChar char="•"/>
            </a:pPr>
            <a:r>
              <a:rPr lang="pt-PT" dirty="0" smtClean="0"/>
              <a:t>A iluminação pública deve ser instalada de forma a que os benefícios sejam obtidos com o mínimo de fuga de luz noutras direções onde não é precisa ou possa ser prejudicial para a saúde e segurança</a:t>
            </a:r>
          </a:p>
          <a:p>
            <a:pPr marL="342900" indent="-342900">
              <a:buFont typeface="Arial" panose="020B0604020202020204" pitchFamily="34" charset="0"/>
              <a:buChar char="•"/>
            </a:pPr>
            <a:r>
              <a:rPr lang="pt-PT" dirty="0" smtClean="0"/>
              <a:t>O rácio de emissão de luz </a:t>
            </a:r>
            <a:r>
              <a:rPr lang="pt-PT" dirty="0" smtClean="0"/>
              <a:t>para cima (ULOR</a:t>
            </a:r>
            <a:r>
              <a:rPr lang="pt-PT" dirty="0" smtClean="0"/>
              <a:t>) deve ser reduzido para 0%. </a:t>
            </a:r>
          </a:p>
          <a:p>
            <a:pPr marL="342900" indent="-342900">
              <a:buFont typeface="Arial" panose="020B0604020202020204" pitchFamily="34" charset="0"/>
              <a:buChar char="•"/>
            </a:pPr>
            <a:r>
              <a:rPr lang="pt-PT" dirty="0" smtClean="0"/>
              <a:t>Quando iluminar estruturas verticais, usar sempre que possível luzes descendentes ou usar proteções, defletores ou persianas para ajudar a reduzir o máximo de derrame de luz  </a:t>
            </a:r>
          </a:p>
          <a:p>
            <a:pPr marL="342900" indent="-342900">
              <a:buFont typeface="Arial" panose="020B0604020202020204" pitchFamily="34" charset="0"/>
              <a:buChar char="•"/>
            </a:pPr>
            <a:r>
              <a:rPr lang="pt-PT" dirty="0" smtClean="0"/>
              <a:t>A regulação pode reduzir vivamente a iluminação desnecessária (e poupa energia). </a:t>
            </a:r>
          </a:p>
          <a:p>
            <a:pPr marL="342900" indent="-342900">
              <a:buFont typeface="Arial" panose="020B0604020202020204" pitchFamily="34" charset="0"/>
              <a:buChar char="•"/>
            </a:pPr>
            <a:r>
              <a:rPr lang="pt-PT" dirty="0" smtClean="0"/>
              <a:t>Use luminárias com uma classificação G melhor (EN 13201).</a:t>
            </a:r>
          </a:p>
          <a:p>
            <a:pPr marL="342900" indent="-342900">
              <a:buFont typeface="Arial" panose="020B0604020202020204" pitchFamily="34" charset="0"/>
              <a:buChar char="•"/>
            </a:pPr>
            <a:r>
              <a:rPr lang="pt-PT" dirty="0" smtClean="0"/>
              <a:t>Sempre que possível, a utilização de iluminação com comprimento de onda curto deve ser minimizada. </a:t>
            </a:r>
            <a:endParaRPr lang="pt-PT" dirty="0"/>
          </a:p>
        </p:txBody>
      </p:sp>
      <p:sp>
        <p:nvSpPr>
          <p:cNvPr id="3" name="Title 2"/>
          <p:cNvSpPr>
            <a:spLocks noGrp="1"/>
          </p:cNvSpPr>
          <p:nvPr>
            <p:ph type="title"/>
          </p:nvPr>
        </p:nvSpPr>
        <p:spPr/>
        <p:txBody>
          <a:bodyPr/>
          <a:lstStyle/>
          <a:p>
            <a:r>
              <a:rPr lang="en-GB" dirty="0" smtClean="0"/>
              <a:t>5. </a:t>
            </a:r>
            <a:r>
              <a:rPr lang="en-GB" dirty="0" err="1"/>
              <a:t>Atenuação</a:t>
            </a:r>
            <a:r>
              <a:rPr lang="en-GB" dirty="0"/>
              <a:t> da </a:t>
            </a:r>
            <a:r>
              <a:rPr lang="en-GB" dirty="0" err="1"/>
              <a:t>poluição</a:t>
            </a:r>
            <a:r>
              <a:rPr lang="en-GB" dirty="0"/>
              <a:t> </a:t>
            </a:r>
            <a:r>
              <a:rPr lang="en-GB" dirty="0" err="1"/>
              <a:t>luminosa</a:t>
            </a:r>
            <a:endParaRPr lang="en-US" dirty="0"/>
          </a:p>
        </p:txBody>
      </p:sp>
    </p:spTree>
    <p:extLst>
      <p:ext uri="{BB962C8B-B14F-4D97-AF65-F5344CB8AC3E}">
        <p14:creationId xmlns:p14="http://schemas.microsoft.com/office/powerpoint/2010/main" val="3852612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73834"/>
            <a:ext cx="8229600" cy="4094703"/>
          </a:xfrm>
        </p:spPr>
        <p:txBody>
          <a:bodyPr/>
          <a:lstStyle/>
          <a:p>
            <a:r>
              <a:rPr lang="pt-PT" dirty="0" smtClean="0"/>
              <a:t>As luminárias são desenhadas para terem distribuições de luz que sejam apropriadas para aplicações especificas. Praticamente todas as luminárias podem gerar céu radiante, luz invasiva e brilho intenso quando mal instaladas ou quando mal pensadas.</a:t>
            </a:r>
          </a:p>
          <a:p>
            <a:endParaRPr lang="pt-PT" dirty="0" smtClean="0"/>
          </a:p>
          <a:p>
            <a:r>
              <a:rPr lang="pt-PT" dirty="0" smtClean="0"/>
              <a:t>Estes problemas podem ser evitados selecionando luminárias que têm uma distribuição de luz e conteúdo espectral apropriado à aplicação e instalando-as corretamente de forma a limitar o derrame de luz, nomeadamente ascendente.</a:t>
            </a:r>
          </a:p>
        </p:txBody>
      </p:sp>
      <p:sp>
        <p:nvSpPr>
          <p:cNvPr id="3" name="Title 2"/>
          <p:cNvSpPr>
            <a:spLocks noGrp="1"/>
          </p:cNvSpPr>
          <p:nvPr>
            <p:ph type="title"/>
          </p:nvPr>
        </p:nvSpPr>
        <p:spPr/>
        <p:txBody>
          <a:bodyPr/>
          <a:lstStyle/>
          <a:p>
            <a:r>
              <a:rPr lang="en-GB" dirty="0" smtClean="0"/>
              <a:t>5. </a:t>
            </a:r>
            <a:r>
              <a:rPr lang="en-GB" dirty="0" err="1"/>
              <a:t>Atenuação</a:t>
            </a:r>
            <a:r>
              <a:rPr lang="en-GB" dirty="0"/>
              <a:t> da </a:t>
            </a:r>
            <a:r>
              <a:rPr lang="en-GB" dirty="0" err="1"/>
              <a:t>poluição</a:t>
            </a:r>
            <a:r>
              <a:rPr lang="en-GB" dirty="0"/>
              <a:t> </a:t>
            </a:r>
            <a:r>
              <a:rPr lang="en-GB" dirty="0" err="1"/>
              <a:t>luminosa</a:t>
            </a:r>
            <a:endParaRPr lang="en-US" dirty="0"/>
          </a:p>
        </p:txBody>
      </p:sp>
    </p:spTree>
    <p:extLst>
      <p:ext uri="{BB962C8B-B14F-4D97-AF65-F5344CB8AC3E}">
        <p14:creationId xmlns:p14="http://schemas.microsoft.com/office/powerpoint/2010/main" val="4052666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7625" y="1646113"/>
            <a:ext cx="8229600" cy="4265096"/>
          </a:xfrm>
        </p:spPr>
        <p:txBody>
          <a:bodyPr>
            <a:normAutofit/>
          </a:bodyPr>
          <a:lstStyle/>
          <a:p>
            <a:pPr marL="342900" indent="-342900">
              <a:buFont typeface="Arial" panose="020B0604020202020204" pitchFamily="34" charset="0"/>
              <a:buChar char="•"/>
            </a:pPr>
            <a:endParaRPr lang="pt-PT" b="1" dirty="0" smtClean="0"/>
          </a:p>
          <a:p>
            <a:r>
              <a:rPr lang="pt-PT" b="1" dirty="0" smtClean="0"/>
              <a:t>A poluição luminosa </a:t>
            </a:r>
            <a:r>
              <a:rPr lang="pt-PT" dirty="0" smtClean="0"/>
              <a:t>é a presença de luz antropogénica no ambiente noturno</a:t>
            </a:r>
          </a:p>
          <a:p>
            <a:endParaRPr lang="pt-PT" dirty="0" smtClean="0"/>
          </a:p>
          <a:p>
            <a:pPr marL="342900" indent="-342900">
              <a:buFont typeface="Arial" panose="020B0604020202020204" pitchFamily="34" charset="0"/>
              <a:buChar char="•"/>
            </a:pPr>
            <a:r>
              <a:rPr lang="pt-PT" dirty="0" smtClean="0"/>
              <a:t>Perturba os ecossistemas</a:t>
            </a:r>
          </a:p>
          <a:p>
            <a:pPr marL="342900" indent="-342900">
              <a:buFont typeface="Arial" panose="020B0604020202020204" pitchFamily="34" charset="0"/>
              <a:buChar char="•"/>
            </a:pPr>
            <a:r>
              <a:rPr lang="pt-PT" dirty="0" smtClean="0"/>
              <a:t>Tem um efeito adverso na saúde.</a:t>
            </a:r>
          </a:p>
          <a:p>
            <a:pPr marL="342900" indent="-342900">
              <a:buFont typeface="Arial" panose="020B0604020202020204" pitchFamily="34" charset="0"/>
              <a:buChar char="•"/>
            </a:pPr>
            <a:r>
              <a:rPr lang="pt-PT" dirty="0" smtClean="0"/>
              <a:t>Interfere com os observatórios astronómicos</a:t>
            </a:r>
          </a:p>
          <a:p>
            <a:pPr marL="342900" indent="-342900">
              <a:buFont typeface="Arial" panose="020B0604020202020204" pitchFamily="34" charset="0"/>
              <a:buChar char="•"/>
            </a:pPr>
            <a:endParaRPr lang="pt-PT" dirty="0"/>
          </a:p>
        </p:txBody>
      </p:sp>
      <p:sp>
        <p:nvSpPr>
          <p:cNvPr id="3" name="Title 2"/>
          <p:cNvSpPr>
            <a:spLocks noGrp="1"/>
          </p:cNvSpPr>
          <p:nvPr>
            <p:ph type="title"/>
          </p:nvPr>
        </p:nvSpPr>
        <p:spPr/>
        <p:txBody>
          <a:bodyPr/>
          <a:lstStyle/>
          <a:p>
            <a:r>
              <a:rPr lang="en-US" dirty="0" smtClean="0">
                <a:solidFill>
                  <a:schemeClr val="tx1"/>
                </a:solidFill>
              </a:rPr>
              <a:t>1. </a:t>
            </a:r>
            <a:r>
              <a:rPr lang="en-US" dirty="0" err="1" smtClean="0">
                <a:solidFill>
                  <a:schemeClr val="tx1"/>
                </a:solidFill>
              </a:rPr>
              <a:t>Poluição</a:t>
            </a:r>
            <a:r>
              <a:rPr lang="en-US" dirty="0" smtClean="0">
                <a:solidFill>
                  <a:schemeClr val="tx1"/>
                </a:solidFill>
              </a:rPr>
              <a:t> </a:t>
            </a:r>
            <a:r>
              <a:rPr lang="en-US" dirty="0" err="1" smtClean="0">
                <a:solidFill>
                  <a:schemeClr val="tx1"/>
                </a:solidFill>
              </a:rPr>
              <a:t>luminosa</a:t>
            </a:r>
            <a:endParaRPr lang="en-US" dirty="0">
              <a:solidFill>
                <a:schemeClr val="tx1"/>
              </a:solidFill>
            </a:endParaRPr>
          </a:p>
        </p:txBody>
      </p:sp>
      <p:pic>
        <p:nvPicPr>
          <p:cNvPr id="1026" name="Picture 2" descr="Resultado de imagem para europe at night free"/>
          <p:cNvPicPr>
            <a:picLocks noChangeAspect="1" noChangeArrowheads="1"/>
          </p:cNvPicPr>
          <p:nvPr/>
        </p:nvPicPr>
        <p:blipFill rotWithShape="1">
          <a:blip r:embed="rId2">
            <a:extLst>
              <a:ext uri="{28A0092B-C50C-407E-A947-70E740481C1C}">
                <a14:useLocalDpi xmlns:a14="http://schemas.microsoft.com/office/drawing/2010/main" val="0"/>
              </a:ext>
            </a:extLst>
          </a:blip>
          <a:srcRect l="21355" r="35305" b="21402"/>
          <a:stretch/>
        </p:blipFill>
        <p:spPr bwMode="auto">
          <a:xfrm>
            <a:off x="5983854" y="2687494"/>
            <a:ext cx="3160146" cy="3223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200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dirty="0" smtClean="0"/>
              <a:t>Há quatro categorias principais de poluição luminosa:</a:t>
            </a:r>
          </a:p>
          <a:p>
            <a:endParaRPr lang="pt-PT" b="1" dirty="0" smtClean="0"/>
          </a:p>
          <a:p>
            <a:pPr lvl="2"/>
            <a:r>
              <a:rPr lang="pt-PT" b="1" dirty="0" smtClean="0"/>
              <a:t>Luz emitida para o céu / Brilho do céu (Sky glow)</a:t>
            </a:r>
            <a:endParaRPr lang="pt-PT" b="1" dirty="0" smtClean="0"/>
          </a:p>
          <a:p>
            <a:pPr lvl="2"/>
            <a:endParaRPr lang="pt-PT" b="1" dirty="0" smtClean="0"/>
          </a:p>
          <a:p>
            <a:pPr lvl="2"/>
            <a:r>
              <a:rPr lang="pt-PT" b="1" dirty="0" smtClean="0"/>
              <a:t>Brilho </a:t>
            </a:r>
            <a:r>
              <a:rPr lang="pt-PT" b="1" dirty="0" smtClean="0"/>
              <a:t>encadeante</a:t>
            </a:r>
            <a:endParaRPr lang="pt-PT" b="1" dirty="0" smtClean="0"/>
          </a:p>
          <a:p>
            <a:pPr lvl="2"/>
            <a:endParaRPr lang="pt-PT" b="1" dirty="0" smtClean="0"/>
          </a:p>
          <a:p>
            <a:pPr lvl="2"/>
            <a:r>
              <a:rPr lang="pt-PT" b="1" dirty="0" smtClean="0"/>
              <a:t>Luz </a:t>
            </a:r>
            <a:r>
              <a:rPr lang="pt-PT" b="1" dirty="0" smtClean="0"/>
              <a:t>invasiva / Luz intrusiva</a:t>
            </a:r>
            <a:endParaRPr lang="pt-PT" b="1" dirty="0" smtClean="0"/>
          </a:p>
          <a:p>
            <a:pPr lvl="2"/>
            <a:endParaRPr lang="pt-PT" b="1" dirty="0" smtClean="0"/>
          </a:p>
          <a:p>
            <a:pPr lvl="2"/>
            <a:r>
              <a:rPr lang="pt-PT" b="1" i="1" dirty="0" err="1" smtClean="0"/>
              <a:t>Clutter</a:t>
            </a:r>
            <a:endParaRPr lang="pt-PT" b="1" i="1" dirty="0" smtClean="0"/>
          </a:p>
          <a:p>
            <a:r>
              <a:rPr lang="en-US" dirty="0"/>
              <a:t/>
            </a:r>
            <a:br>
              <a:rPr lang="en-US" dirty="0"/>
            </a:br>
            <a:endParaRPr lang="en-US" dirty="0"/>
          </a:p>
        </p:txBody>
      </p:sp>
      <p:sp>
        <p:nvSpPr>
          <p:cNvPr id="3" name="Title 2"/>
          <p:cNvSpPr>
            <a:spLocks noGrp="1"/>
          </p:cNvSpPr>
          <p:nvPr>
            <p:ph type="title"/>
          </p:nvPr>
        </p:nvSpPr>
        <p:spPr/>
        <p:txBody>
          <a:bodyPr/>
          <a:lstStyle/>
          <a:p>
            <a:r>
              <a:rPr lang="en-US" dirty="0">
                <a:solidFill>
                  <a:schemeClr val="tx1"/>
                </a:solidFill>
              </a:rPr>
              <a:t>1. </a:t>
            </a:r>
            <a:r>
              <a:rPr lang="en-US" dirty="0" err="1">
                <a:solidFill>
                  <a:schemeClr val="tx1"/>
                </a:solidFill>
              </a:rPr>
              <a:t>Poluição</a:t>
            </a:r>
            <a:r>
              <a:rPr lang="en-US" dirty="0">
                <a:solidFill>
                  <a:schemeClr val="tx1"/>
                </a:solidFill>
              </a:rPr>
              <a:t> </a:t>
            </a:r>
            <a:r>
              <a:rPr lang="en-US" dirty="0" err="1">
                <a:solidFill>
                  <a:schemeClr val="tx1"/>
                </a:solidFill>
              </a:rPr>
              <a:t>luminosa</a:t>
            </a:r>
            <a:r>
              <a:rPr lang="en-US" dirty="0">
                <a:solidFill>
                  <a:schemeClr val="tx1"/>
                </a:solidFill>
              </a:rPr>
              <a:t/>
            </a:r>
            <a:br>
              <a:rPr lang="en-US" dirty="0">
                <a:solidFill>
                  <a:schemeClr val="tx1"/>
                </a:solidFill>
              </a:rPr>
            </a:br>
            <a:r>
              <a:rPr lang="en-US" dirty="0" err="1" smtClean="0">
                <a:solidFill>
                  <a:schemeClr val="tx1"/>
                </a:solidFill>
              </a:rPr>
              <a:t>Tipos</a:t>
            </a:r>
            <a:r>
              <a:rPr lang="en-US" dirty="0">
                <a:solidFill>
                  <a:schemeClr val="tx1"/>
                </a:solidFill>
              </a:rPr>
              <a:t> de </a:t>
            </a:r>
            <a:r>
              <a:rPr lang="en-US" dirty="0" err="1" smtClean="0">
                <a:solidFill>
                  <a:schemeClr val="tx1"/>
                </a:solidFill>
              </a:rPr>
              <a:t>poluição</a:t>
            </a:r>
            <a:r>
              <a:rPr lang="en-US" dirty="0" smtClean="0">
                <a:solidFill>
                  <a:schemeClr val="tx1"/>
                </a:solidFill>
              </a:rPr>
              <a:t> </a:t>
            </a:r>
            <a:r>
              <a:rPr lang="en-US" dirty="0" err="1">
                <a:solidFill>
                  <a:schemeClr val="tx1"/>
                </a:solidFill>
              </a:rPr>
              <a:t>luminosa</a:t>
            </a:r>
            <a:endParaRPr lang="en-US" dirty="0"/>
          </a:p>
        </p:txBody>
      </p:sp>
    </p:spTree>
    <p:extLst>
      <p:ext uri="{BB962C8B-B14F-4D97-AF65-F5344CB8AC3E}">
        <p14:creationId xmlns:p14="http://schemas.microsoft.com/office/powerpoint/2010/main" val="313422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chemeClr val="tx1"/>
                </a:solidFill>
              </a:rPr>
              <a:t>1. </a:t>
            </a:r>
            <a:r>
              <a:rPr lang="en-US" dirty="0" err="1">
                <a:solidFill>
                  <a:schemeClr val="tx1"/>
                </a:solidFill>
              </a:rPr>
              <a:t>Poluição</a:t>
            </a:r>
            <a:r>
              <a:rPr lang="en-US" dirty="0">
                <a:solidFill>
                  <a:schemeClr val="tx1"/>
                </a:solidFill>
              </a:rPr>
              <a:t> </a:t>
            </a:r>
            <a:r>
              <a:rPr lang="en-US" dirty="0" err="1">
                <a:solidFill>
                  <a:schemeClr val="tx1"/>
                </a:solidFill>
              </a:rPr>
              <a:t>luminosa</a:t>
            </a:r>
            <a:r>
              <a:rPr lang="en-US" dirty="0">
                <a:solidFill>
                  <a:schemeClr val="tx1"/>
                </a:solidFill>
              </a:rPr>
              <a:t/>
            </a:r>
            <a:br>
              <a:rPr lang="en-US" dirty="0">
                <a:solidFill>
                  <a:schemeClr val="tx1"/>
                </a:solidFill>
              </a:rPr>
            </a:br>
            <a:r>
              <a:rPr lang="en-US" dirty="0" err="1" smtClean="0">
                <a:solidFill>
                  <a:schemeClr val="tx1"/>
                </a:solidFill>
              </a:rPr>
              <a:t>Tipos</a:t>
            </a:r>
            <a:r>
              <a:rPr lang="en-US" dirty="0">
                <a:solidFill>
                  <a:schemeClr val="tx1"/>
                </a:solidFill>
              </a:rPr>
              <a:t> de </a:t>
            </a:r>
            <a:r>
              <a:rPr lang="en-US" dirty="0" err="1" smtClean="0">
                <a:solidFill>
                  <a:schemeClr val="tx1"/>
                </a:solidFill>
              </a:rPr>
              <a:t>poluição</a:t>
            </a:r>
            <a:r>
              <a:rPr lang="en-US" dirty="0" smtClean="0">
                <a:solidFill>
                  <a:schemeClr val="tx1"/>
                </a:solidFill>
              </a:rPr>
              <a:t> </a:t>
            </a:r>
            <a:r>
              <a:rPr lang="en-US" dirty="0" err="1">
                <a:solidFill>
                  <a:schemeClr val="tx1"/>
                </a:solidFill>
              </a:rPr>
              <a:t>luminosa</a:t>
            </a:r>
            <a:endParaRPr lang="en-US" dirty="0"/>
          </a:p>
        </p:txBody>
      </p:sp>
      <p:grpSp>
        <p:nvGrpSpPr>
          <p:cNvPr id="21" name="Group 20"/>
          <p:cNvGrpSpPr/>
          <p:nvPr/>
        </p:nvGrpSpPr>
        <p:grpSpPr>
          <a:xfrm>
            <a:off x="748142" y="1496395"/>
            <a:ext cx="7983752" cy="5078393"/>
            <a:chOff x="748142" y="1496395"/>
            <a:chExt cx="7983752" cy="5078393"/>
          </a:xfrm>
        </p:grpSpPr>
        <p:grpSp>
          <p:nvGrpSpPr>
            <p:cNvPr id="6" name="Group 5"/>
            <p:cNvGrpSpPr/>
            <p:nvPr/>
          </p:nvGrpSpPr>
          <p:grpSpPr>
            <a:xfrm>
              <a:off x="748142" y="1496395"/>
              <a:ext cx="7983752" cy="5078393"/>
              <a:chOff x="748142" y="1496395"/>
              <a:chExt cx="7983752" cy="5078393"/>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142" y="1496395"/>
                <a:ext cx="7963593" cy="4498795"/>
              </a:xfrm>
              <a:prstGeom prst="rect">
                <a:avLst/>
              </a:prstGeom>
            </p:spPr>
          </p:pic>
          <p:grpSp>
            <p:nvGrpSpPr>
              <p:cNvPr id="4" name="Group 3"/>
              <p:cNvGrpSpPr/>
              <p:nvPr/>
            </p:nvGrpSpPr>
            <p:grpSpPr>
              <a:xfrm>
                <a:off x="892172" y="1830909"/>
                <a:ext cx="7839722" cy="4131330"/>
                <a:chOff x="2274971" y="2176098"/>
                <a:chExt cx="6456923" cy="3791686"/>
              </a:xfrm>
            </p:grpSpPr>
            <p:pic>
              <p:nvPicPr>
                <p:cNvPr id="2050" name="Picture 2" descr="Resultado de imagem para streetlamp"/>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6667" b="86333" l="33667" r="62667"/>
                          </a14:imgEffect>
                        </a14:imgLayer>
                      </a14:imgProps>
                    </a:ext>
                    <a:ext uri="{28A0092B-C50C-407E-A947-70E740481C1C}">
                      <a14:useLocalDpi xmlns:a14="http://schemas.microsoft.com/office/drawing/2010/main" val="0"/>
                    </a:ext>
                  </a:extLst>
                </a:blip>
                <a:srcRect l="33505" t="5600" r="33828" b="13955"/>
                <a:stretch/>
              </p:blipFill>
              <p:spPr bwMode="auto">
                <a:xfrm flipH="1">
                  <a:off x="2274971" y="2656114"/>
                  <a:ext cx="1333648" cy="285247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396911" y="4726801"/>
                  <a:ext cx="928347" cy="593195"/>
                </a:xfrm>
                <a:prstGeom prst="rect">
                  <a:avLst/>
                </a:prstGeom>
                <a:solidFill>
                  <a:schemeClr val="bg1"/>
                </a:solidFill>
              </p:spPr>
              <p:txBody>
                <a:bodyPr wrap="square" rtlCol="0">
                  <a:spAutoFit/>
                </a:bodyPr>
                <a:lstStyle/>
                <a:p>
                  <a:pPr algn="ctr"/>
                  <a:r>
                    <a:rPr lang="en-GB" sz="1200" b="1" dirty="0" smtClean="0">
                      <a:solidFill>
                        <a:schemeClr val="bg2">
                          <a:lumMod val="25000"/>
                        </a:schemeClr>
                      </a:solidFill>
                    </a:rPr>
                    <a:t>Useful luminous flux</a:t>
                  </a:r>
                  <a:endParaRPr lang="en-US" sz="1200" b="1" dirty="0">
                    <a:solidFill>
                      <a:schemeClr val="bg2">
                        <a:lumMod val="25000"/>
                      </a:schemeClr>
                    </a:solidFill>
                  </a:endParaRPr>
                </a:p>
              </p:txBody>
            </p:sp>
            <p:sp>
              <p:nvSpPr>
                <p:cNvPr id="12" name="TextBox 11"/>
                <p:cNvSpPr txBox="1"/>
                <p:nvPr/>
              </p:nvSpPr>
              <p:spPr>
                <a:xfrm>
                  <a:off x="5017242" y="4679057"/>
                  <a:ext cx="762000" cy="276999"/>
                </a:xfrm>
                <a:prstGeom prst="rect">
                  <a:avLst/>
                </a:prstGeom>
                <a:noFill/>
              </p:spPr>
              <p:txBody>
                <a:bodyPr wrap="square" rtlCol="0">
                  <a:spAutoFit/>
                </a:bodyPr>
                <a:lstStyle/>
                <a:p>
                  <a:pPr algn="ctr"/>
                  <a:r>
                    <a:rPr lang="en-GB" sz="1200" b="1" dirty="0" smtClean="0">
                      <a:solidFill>
                        <a:srgbClr val="879DC1"/>
                      </a:solidFill>
                    </a:rPr>
                    <a:t>Glare</a:t>
                  </a:r>
                  <a:endParaRPr lang="en-US" sz="1200" b="1" dirty="0">
                    <a:solidFill>
                      <a:srgbClr val="879DC1"/>
                    </a:solidFill>
                  </a:endParaRPr>
                </a:p>
              </p:txBody>
            </p:sp>
            <p:sp>
              <p:nvSpPr>
                <p:cNvPr id="9" name="TextBox 8"/>
                <p:cNvSpPr txBox="1"/>
                <p:nvPr/>
              </p:nvSpPr>
              <p:spPr>
                <a:xfrm>
                  <a:off x="3284220" y="5686313"/>
                  <a:ext cx="1501140" cy="276999"/>
                </a:xfrm>
                <a:prstGeom prst="rect">
                  <a:avLst/>
                </a:prstGeom>
                <a:solidFill>
                  <a:schemeClr val="bg1"/>
                </a:solidFill>
              </p:spPr>
              <p:txBody>
                <a:bodyPr wrap="square" rtlCol="0">
                  <a:spAutoFit/>
                </a:bodyPr>
                <a:lstStyle/>
                <a:p>
                  <a:pPr algn="ctr"/>
                  <a:r>
                    <a:rPr lang="en-GB" sz="1200" b="1" dirty="0" smtClean="0">
                      <a:solidFill>
                        <a:schemeClr val="tx1">
                          <a:lumMod val="65000"/>
                          <a:lumOff val="35000"/>
                        </a:schemeClr>
                      </a:solidFill>
                    </a:rPr>
                    <a:t>Area to illuminate</a:t>
                  </a:r>
                  <a:endParaRPr lang="en-US" sz="1200" b="1" dirty="0">
                    <a:solidFill>
                      <a:schemeClr val="tx1">
                        <a:lumMod val="65000"/>
                        <a:lumOff val="35000"/>
                      </a:schemeClr>
                    </a:solidFill>
                  </a:endParaRPr>
                </a:p>
              </p:txBody>
            </p:sp>
            <p:sp>
              <p:nvSpPr>
                <p:cNvPr id="10" name="TextBox 9"/>
                <p:cNvSpPr txBox="1"/>
                <p:nvPr/>
              </p:nvSpPr>
              <p:spPr>
                <a:xfrm>
                  <a:off x="5135880" y="5690785"/>
                  <a:ext cx="1501140" cy="276999"/>
                </a:xfrm>
                <a:prstGeom prst="rect">
                  <a:avLst/>
                </a:prstGeom>
                <a:solidFill>
                  <a:schemeClr val="bg1"/>
                </a:solidFill>
              </p:spPr>
              <p:txBody>
                <a:bodyPr wrap="square" rtlCol="0">
                  <a:spAutoFit/>
                </a:bodyPr>
                <a:lstStyle/>
                <a:p>
                  <a:pPr algn="ctr"/>
                  <a:r>
                    <a:rPr lang="en-GB" sz="1200" b="1" dirty="0" smtClean="0">
                      <a:solidFill>
                        <a:schemeClr val="tx1">
                          <a:lumMod val="65000"/>
                          <a:lumOff val="35000"/>
                        </a:schemeClr>
                      </a:solidFill>
                    </a:rPr>
                    <a:t>Adjacent area</a:t>
                  </a:r>
                  <a:endParaRPr lang="en-US" sz="1200" b="1" dirty="0">
                    <a:solidFill>
                      <a:schemeClr val="tx1">
                        <a:lumMod val="65000"/>
                        <a:lumOff val="35000"/>
                      </a:schemeClr>
                    </a:solidFill>
                  </a:endParaRPr>
                </a:p>
              </p:txBody>
            </p:sp>
            <p:sp>
              <p:nvSpPr>
                <p:cNvPr id="11" name="TextBox 10"/>
                <p:cNvSpPr txBox="1"/>
                <p:nvPr/>
              </p:nvSpPr>
              <p:spPr>
                <a:xfrm>
                  <a:off x="3543223" y="3928698"/>
                  <a:ext cx="635721" cy="276999"/>
                </a:xfrm>
                <a:prstGeom prst="rect">
                  <a:avLst/>
                </a:prstGeom>
                <a:noFill/>
              </p:spPr>
              <p:txBody>
                <a:bodyPr wrap="square" rtlCol="0">
                  <a:spAutoFit/>
                </a:bodyPr>
                <a:lstStyle/>
                <a:p>
                  <a:pPr algn="ctr"/>
                  <a:r>
                    <a:rPr lang="en-GB" sz="1200" b="1" dirty="0" smtClean="0">
                      <a:solidFill>
                        <a:schemeClr val="tx1">
                          <a:lumMod val="65000"/>
                          <a:lumOff val="35000"/>
                        </a:schemeClr>
                      </a:solidFill>
                    </a:rPr>
                    <a:t>DLOR</a:t>
                  </a:r>
                  <a:endParaRPr lang="en-US" sz="1200" b="1" dirty="0">
                    <a:solidFill>
                      <a:schemeClr val="tx1">
                        <a:lumMod val="65000"/>
                        <a:lumOff val="35000"/>
                      </a:schemeClr>
                    </a:solidFill>
                  </a:endParaRPr>
                </a:p>
              </p:txBody>
            </p:sp>
            <p:sp>
              <p:nvSpPr>
                <p:cNvPr id="13" name="TextBox 12"/>
                <p:cNvSpPr txBox="1"/>
                <p:nvPr/>
              </p:nvSpPr>
              <p:spPr>
                <a:xfrm>
                  <a:off x="8077199" y="2176098"/>
                  <a:ext cx="654695" cy="276999"/>
                </a:xfrm>
                <a:prstGeom prst="rect">
                  <a:avLst/>
                </a:prstGeom>
                <a:solidFill>
                  <a:schemeClr val="bg1"/>
                </a:solidFill>
              </p:spPr>
              <p:txBody>
                <a:bodyPr wrap="square" rtlCol="0">
                  <a:spAutoFit/>
                </a:bodyPr>
                <a:lstStyle/>
                <a:p>
                  <a:r>
                    <a:rPr lang="en-GB" sz="1200" b="1" dirty="0">
                      <a:solidFill>
                        <a:schemeClr val="tx1">
                          <a:lumMod val="65000"/>
                          <a:lumOff val="35000"/>
                        </a:schemeClr>
                      </a:solidFill>
                    </a:rPr>
                    <a:t>U</a:t>
                  </a:r>
                  <a:r>
                    <a:rPr lang="en-GB" sz="1200" b="1" dirty="0" smtClean="0">
                      <a:solidFill>
                        <a:schemeClr val="tx1">
                          <a:lumMod val="65000"/>
                          <a:lumOff val="35000"/>
                        </a:schemeClr>
                      </a:solidFill>
                    </a:rPr>
                    <a:t>LOR</a:t>
                  </a:r>
                  <a:endParaRPr lang="en-US" sz="1200" b="1" dirty="0">
                    <a:solidFill>
                      <a:schemeClr val="tx1">
                        <a:lumMod val="65000"/>
                        <a:lumOff val="35000"/>
                      </a:schemeClr>
                    </a:solidFill>
                  </a:endParaRPr>
                </a:p>
              </p:txBody>
            </p:sp>
            <p:sp>
              <p:nvSpPr>
                <p:cNvPr id="14" name="TextBox 13"/>
                <p:cNvSpPr txBox="1"/>
                <p:nvPr/>
              </p:nvSpPr>
              <p:spPr>
                <a:xfrm>
                  <a:off x="4960473" y="3317616"/>
                  <a:ext cx="964819" cy="461665"/>
                </a:xfrm>
                <a:prstGeom prst="rect">
                  <a:avLst/>
                </a:prstGeom>
                <a:noFill/>
              </p:spPr>
              <p:txBody>
                <a:bodyPr wrap="square" rtlCol="0">
                  <a:spAutoFit/>
                </a:bodyPr>
                <a:lstStyle/>
                <a:p>
                  <a:pPr algn="ctr"/>
                  <a:r>
                    <a:rPr lang="en-GB" sz="1200" b="1" dirty="0" smtClean="0">
                      <a:solidFill>
                        <a:schemeClr val="tx1">
                          <a:lumMod val="65000"/>
                          <a:lumOff val="35000"/>
                        </a:schemeClr>
                      </a:solidFill>
                    </a:rPr>
                    <a:t>Light Pollution</a:t>
                  </a:r>
                  <a:endParaRPr lang="en-US" sz="1200" b="1" dirty="0">
                    <a:solidFill>
                      <a:schemeClr val="tx1">
                        <a:lumMod val="65000"/>
                        <a:lumOff val="35000"/>
                      </a:schemeClr>
                    </a:solidFill>
                  </a:endParaRPr>
                </a:p>
              </p:txBody>
            </p:sp>
            <p:sp>
              <p:nvSpPr>
                <p:cNvPr id="15" name="TextBox 14"/>
                <p:cNvSpPr txBox="1"/>
                <p:nvPr/>
              </p:nvSpPr>
              <p:spPr>
                <a:xfrm>
                  <a:off x="6694913" y="2222264"/>
                  <a:ext cx="620288" cy="461665"/>
                </a:xfrm>
                <a:prstGeom prst="rect">
                  <a:avLst/>
                </a:prstGeom>
                <a:noFill/>
              </p:spPr>
              <p:txBody>
                <a:bodyPr wrap="square" rtlCol="0">
                  <a:spAutoFit/>
                </a:bodyPr>
                <a:lstStyle/>
                <a:p>
                  <a:pPr algn="ctr"/>
                  <a:r>
                    <a:rPr lang="en-GB" sz="1200" b="1" dirty="0" smtClean="0">
                      <a:solidFill>
                        <a:srgbClr val="ACBBCB"/>
                      </a:solidFill>
                    </a:rPr>
                    <a:t>Sky </a:t>
                  </a:r>
                </a:p>
                <a:p>
                  <a:pPr algn="ctr"/>
                  <a:r>
                    <a:rPr lang="en-GB" sz="1200" b="1" dirty="0" smtClean="0">
                      <a:solidFill>
                        <a:srgbClr val="ACBBCB"/>
                      </a:solidFill>
                    </a:rPr>
                    <a:t>Glow</a:t>
                  </a:r>
                  <a:endParaRPr lang="en-US" sz="1200" b="1" dirty="0">
                    <a:solidFill>
                      <a:srgbClr val="ACBBCB"/>
                    </a:solidFill>
                  </a:endParaRPr>
                </a:p>
              </p:txBody>
            </p:sp>
            <p:sp>
              <p:nvSpPr>
                <p:cNvPr id="16" name="TextBox 15"/>
                <p:cNvSpPr txBox="1"/>
                <p:nvPr/>
              </p:nvSpPr>
              <p:spPr>
                <a:xfrm>
                  <a:off x="5886450" y="3788674"/>
                  <a:ext cx="860497" cy="461665"/>
                </a:xfrm>
                <a:prstGeom prst="rect">
                  <a:avLst/>
                </a:prstGeom>
                <a:noFill/>
              </p:spPr>
              <p:txBody>
                <a:bodyPr wrap="square" rtlCol="0">
                  <a:spAutoFit/>
                </a:bodyPr>
                <a:lstStyle/>
                <a:p>
                  <a:pPr algn="ctr"/>
                  <a:r>
                    <a:rPr lang="en-GB" sz="1200" b="1" dirty="0">
                      <a:solidFill>
                        <a:srgbClr val="879DC1"/>
                      </a:solidFill>
                    </a:rPr>
                    <a:t>Light </a:t>
                  </a:r>
                  <a:r>
                    <a:rPr lang="en-GB" sz="1200" b="1" dirty="0" smtClean="0">
                      <a:solidFill>
                        <a:srgbClr val="879DC1"/>
                      </a:solidFill>
                    </a:rPr>
                    <a:t>trespass</a:t>
                  </a:r>
                  <a:endParaRPr lang="en-GB" sz="1200" b="1" dirty="0">
                    <a:solidFill>
                      <a:srgbClr val="879DC1"/>
                    </a:solidFill>
                  </a:endParaRPr>
                </a:p>
              </p:txBody>
            </p:sp>
          </p:grpSp>
          <p:sp>
            <p:nvSpPr>
              <p:cNvPr id="17" name="TextBox 16"/>
              <p:cNvSpPr txBox="1"/>
              <p:nvPr/>
            </p:nvSpPr>
            <p:spPr>
              <a:xfrm>
                <a:off x="4684315" y="6113123"/>
                <a:ext cx="3530771" cy="461665"/>
              </a:xfrm>
              <a:prstGeom prst="rect">
                <a:avLst/>
              </a:prstGeom>
              <a:noFill/>
            </p:spPr>
            <p:txBody>
              <a:bodyPr wrap="square" rtlCol="0">
                <a:spAutoFit/>
              </a:bodyPr>
              <a:lstStyle/>
              <a:p>
                <a:r>
                  <a:rPr lang="en-GB" sz="1200" b="1" dirty="0">
                    <a:solidFill>
                      <a:schemeClr val="tx1">
                        <a:lumMod val="65000"/>
                        <a:lumOff val="35000"/>
                      </a:schemeClr>
                    </a:solidFill>
                  </a:rPr>
                  <a:t>DLOR - </a:t>
                </a:r>
                <a:r>
                  <a:rPr lang="en-GB" sz="1200" b="1" dirty="0" smtClean="0">
                    <a:solidFill>
                      <a:schemeClr val="tx1">
                        <a:lumMod val="65000"/>
                        <a:lumOff val="35000"/>
                      </a:schemeClr>
                    </a:solidFill>
                  </a:rPr>
                  <a:t>Downward </a:t>
                </a:r>
                <a:r>
                  <a:rPr lang="en-GB" sz="1200" b="1" dirty="0">
                    <a:solidFill>
                      <a:schemeClr val="tx1">
                        <a:lumMod val="65000"/>
                        <a:lumOff val="35000"/>
                      </a:schemeClr>
                    </a:solidFill>
                  </a:rPr>
                  <a:t>light output </a:t>
                </a:r>
                <a:r>
                  <a:rPr lang="en-GB" sz="1200" b="1" dirty="0" smtClean="0">
                    <a:solidFill>
                      <a:schemeClr val="tx1">
                        <a:lumMod val="65000"/>
                        <a:lumOff val="35000"/>
                      </a:schemeClr>
                    </a:solidFill>
                  </a:rPr>
                  <a:t>ratio</a:t>
                </a:r>
              </a:p>
              <a:p>
                <a:r>
                  <a:rPr lang="en-GB" sz="1200" b="1" dirty="0">
                    <a:solidFill>
                      <a:schemeClr val="tx1">
                        <a:lumMod val="65000"/>
                        <a:lumOff val="35000"/>
                      </a:schemeClr>
                    </a:solidFill>
                  </a:rPr>
                  <a:t>ULOR </a:t>
                </a:r>
                <a:r>
                  <a:rPr lang="en-GB" sz="1200" b="1" dirty="0" smtClean="0">
                    <a:solidFill>
                      <a:schemeClr val="tx1">
                        <a:lumMod val="65000"/>
                        <a:lumOff val="35000"/>
                      </a:schemeClr>
                    </a:solidFill>
                  </a:rPr>
                  <a:t>- upward </a:t>
                </a:r>
                <a:r>
                  <a:rPr lang="en-GB" sz="1200" b="1" dirty="0">
                    <a:solidFill>
                      <a:schemeClr val="tx1">
                        <a:lumMod val="65000"/>
                        <a:lumOff val="35000"/>
                      </a:schemeClr>
                    </a:solidFill>
                  </a:rPr>
                  <a:t>light output ratio</a:t>
                </a:r>
                <a:endParaRPr lang="en-US" sz="1200" b="1" dirty="0">
                  <a:solidFill>
                    <a:schemeClr val="tx1">
                      <a:lumMod val="65000"/>
                      <a:lumOff val="35000"/>
                    </a:schemeClr>
                  </a:solidFill>
                </a:endParaRPr>
              </a:p>
            </p:txBody>
          </p:sp>
        </p:grpSp>
        <p:sp>
          <p:nvSpPr>
            <p:cNvPr id="20" name="Freeform 19"/>
            <p:cNvSpPr/>
            <p:nvPr/>
          </p:nvSpPr>
          <p:spPr>
            <a:xfrm>
              <a:off x="1923969" y="2708811"/>
              <a:ext cx="2209800" cy="2667000"/>
            </a:xfrm>
            <a:custGeom>
              <a:avLst/>
              <a:gdLst>
                <a:gd name="connsiteX0" fmla="*/ 304800 w 830580"/>
                <a:gd name="connsiteY0" fmla="*/ 0 h 929640"/>
                <a:gd name="connsiteX1" fmla="*/ 0 w 830580"/>
                <a:gd name="connsiteY1" fmla="*/ 929640 h 929640"/>
                <a:gd name="connsiteX2" fmla="*/ 830580 w 830580"/>
                <a:gd name="connsiteY2" fmla="*/ 868680 h 929640"/>
                <a:gd name="connsiteX3" fmla="*/ 304800 w 830580"/>
                <a:gd name="connsiteY3" fmla="*/ 0 h 929640"/>
                <a:gd name="connsiteX0" fmla="*/ 1874520 w 1874520"/>
                <a:gd name="connsiteY0" fmla="*/ 0 h 1417320"/>
                <a:gd name="connsiteX1" fmla="*/ 0 w 1874520"/>
                <a:gd name="connsiteY1" fmla="*/ 1417320 h 1417320"/>
                <a:gd name="connsiteX2" fmla="*/ 830580 w 1874520"/>
                <a:gd name="connsiteY2" fmla="*/ 1356360 h 1417320"/>
                <a:gd name="connsiteX3" fmla="*/ 1874520 w 1874520"/>
                <a:gd name="connsiteY3" fmla="*/ 0 h 1417320"/>
                <a:gd name="connsiteX0" fmla="*/ 1874520 w 3596640"/>
                <a:gd name="connsiteY0" fmla="*/ 0 h 2667000"/>
                <a:gd name="connsiteX1" fmla="*/ 0 w 3596640"/>
                <a:gd name="connsiteY1" fmla="*/ 1417320 h 2667000"/>
                <a:gd name="connsiteX2" fmla="*/ 3596640 w 3596640"/>
                <a:gd name="connsiteY2" fmla="*/ 2667000 h 2667000"/>
                <a:gd name="connsiteX3" fmla="*/ 1874520 w 3596640"/>
                <a:gd name="connsiteY3" fmla="*/ 0 h 2667000"/>
                <a:gd name="connsiteX0" fmla="*/ 487680 w 2209800"/>
                <a:gd name="connsiteY0" fmla="*/ 0 h 2667000"/>
                <a:gd name="connsiteX1" fmla="*/ 0 w 2209800"/>
                <a:gd name="connsiteY1" fmla="*/ 2667000 h 2667000"/>
                <a:gd name="connsiteX2" fmla="*/ 2209800 w 2209800"/>
                <a:gd name="connsiteY2" fmla="*/ 2667000 h 2667000"/>
                <a:gd name="connsiteX3" fmla="*/ 487680 w 2209800"/>
                <a:gd name="connsiteY3" fmla="*/ 0 h 2667000"/>
              </a:gdLst>
              <a:ahLst/>
              <a:cxnLst>
                <a:cxn ang="0">
                  <a:pos x="connsiteX0" y="connsiteY0"/>
                </a:cxn>
                <a:cxn ang="0">
                  <a:pos x="connsiteX1" y="connsiteY1"/>
                </a:cxn>
                <a:cxn ang="0">
                  <a:pos x="connsiteX2" y="connsiteY2"/>
                </a:cxn>
                <a:cxn ang="0">
                  <a:pos x="connsiteX3" y="connsiteY3"/>
                </a:cxn>
              </a:cxnLst>
              <a:rect l="l" t="t" r="r" b="b"/>
              <a:pathLst>
                <a:path w="2209800" h="2667000">
                  <a:moveTo>
                    <a:pt x="487680" y="0"/>
                  </a:moveTo>
                  <a:lnTo>
                    <a:pt x="0" y="2667000"/>
                  </a:lnTo>
                  <a:lnTo>
                    <a:pt x="2209800" y="2667000"/>
                  </a:lnTo>
                  <a:lnTo>
                    <a:pt x="487680" y="0"/>
                  </a:lnTo>
                  <a:close/>
                </a:path>
              </a:pathLst>
            </a:custGeom>
            <a:solidFill>
              <a:srgbClr val="FFFF00">
                <a:alpha val="25000"/>
              </a:srgbClr>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98218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b="1" dirty="0"/>
              <a:t>Brilho do </a:t>
            </a:r>
            <a:r>
              <a:rPr lang="pt-PT" b="1" dirty="0" smtClean="0"/>
              <a:t>céu</a:t>
            </a:r>
            <a:endParaRPr lang="pt-PT" dirty="0" smtClean="0"/>
          </a:p>
          <a:p>
            <a:r>
              <a:rPr lang="pt-PT" dirty="0" smtClean="0"/>
              <a:t>É a luminosidade difusa </a:t>
            </a:r>
            <a:r>
              <a:rPr lang="pt-PT" dirty="0" smtClean="0"/>
              <a:t>que paira sobre as cidades à noite. O </a:t>
            </a:r>
            <a:r>
              <a:rPr lang="pt-PT" dirty="0" smtClean="0"/>
              <a:t>brilho do céu </a:t>
            </a:r>
            <a:r>
              <a:rPr lang="pt-PT" dirty="0" smtClean="0"/>
              <a:t>pode ser causado por fatores naturais, mas é tipicamente causado pela utilização de luzes artificiais e ineficientes que </a:t>
            </a:r>
            <a:r>
              <a:rPr lang="pt-PT" dirty="0" smtClean="0"/>
              <a:t>iluminam</a:t>
            </a:r>
            <a:r>
              <a:rPr lang="pt-PT" dirty="0" smtClean="0"/>
              <a:t> </a:t>
            </a:r>
            <a:r>
              <a:rPr lang="pt-PT" dirty="0" smtClean="0"/>
              <a:t>sem necessidade </a:t>
            </a:r>
            <a:r>
              <a:rPr lang="pt-PT" dirty="0" smtClean="0"/>
              <a:t>o </a:t>
            </a:r>
            <a:r>
              <a:rPr lang="pt-PT" dirty="0" smtClean="0"/>
              <a:t>céu, e são </a:t>
            </a:r>
            <a:r>
              <a:rPr lang="pt-PT" dirty="0" smtClean="0"/>
              <a:t>dispersas </a:t>
            </a:r>
            <a:r>
              <a:rPr lang="pt-PT" dirty="0" smtClean="0"/>
              <a:t>pelas partículas de poeiras, gases e gotículas de água. </a:t>
            </a:r>
            <a:endParaRPr lang="pt-PT" dirty="0"/>
          </a:p>
        </p:txBody>
      </p:sp>
      <p:sp>
        <p:nvSpPr>
          <p:cNvPr id="3" name="Title 2"/>
          <p:cNvSpPr>
            <a:spLocks noGrp="1"/>
          </p:cNvSpPr>
          <p:nvPr>
            <p:ph type="title"/>
          </p:nvPr>
        </p:nvSpPr>
        <p:spPr/>
        <p:txBody>
          <a:bodyPr/>
          <a:lstStyle/>
          <a:p>
            <a:r>
              <a:rPr lang="en-US" dirty="0">
                <a:solidFill>
                  <a:schemeClr val="tx1"/>
                </a:solidFill>
              </a:rPr>
              <a:t>1. </a:t>
            </a:r>
            <a:r>
              <a:rPr lang="en-US" dirty="0" err="1">
                <a:solidFill>
                  <a:schemeClr val="tx1"/>
                </a:solidFill>
              </a:rPr>
              <a:t>Poluição</a:t>
            </a:r>
            <a:r>
              <a:rPr lang="en-US" dirty="0">
                <a:solidFill>
                  <a:schemeClr val="tx1"/>
                </a:solidFill>
              </a:rPr>
              <a:t> </a:t>
            </a:r>
            <a:r>
              <a:rPr lang="en-US" dirty="0" err="1">
                <a:solidFill>
                  <a:schemeClr val="tx1"/>
                </a:solidFill>
              </a:rPr>
              <a:t>luminosa</a:t>
            </a:r>
            <a:r>
              <a:rPr lang="en-US" dirty="0">
                <a:solidFill>
                  <a:schemeClr val="tx1"/>
                </a:solidFill>
              </a:rPr>
              <a:t/>
            </a:r>
            <a:br>
              <a:rPr lang="en-US" dirty="0">
                <a:solidFill>
                  <a:schemeClr val="tx1"/>
                </a:solidFill>
              </a:rPr>
            </a:br>
            <a:r>
              <a:rPr lang="en-US" dirty="0" err="1" smtClean="0">
                <a:solidFill>
                  <a:schemeClr val="tx1"/>
                </a:solidFill>
              </a:rPr>
              <a:t>Tipos</a:t>
            </a:r>
            <a:r>
              <a:rPr lang="en-US" dirty="0">
                <a:solidFill>
                  <a:schemeClr val="tx1"/>
                </a:solidFill>
              </a:rPr>
              <a:t> de </a:t>
            </a:r>
            <a:r>
              <a:rPr lang="en-US" dirty="0" err="1" smtClean="0">
                <a:solidFill>
                  <a:schemeClr val="tx1"/>
                </a:solidFill>
              </a:rPr>
              <a:t>poluição</a:t>
            </a:r>
            <a:r>
              <a:rPr lang="en-US" dirty="0" smtClean="0">
                <a:solidFill>
                  <a:schemeClr val="tx1"/>
                </a:solidFill>
              </a:rPr>
              <a:t> </a:t>
            </a:r>
            <a:r>
              <a:rPr lang="en-US" dirty="0" err="1">
                <a:solidFill>
                  <a:schemeClr val="tx1"/>
                </a:solidFill>
              </a:rPr>
              <a:t>luminosa</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13166" b="14735"/>
          <a:stretch/>
        </p:blipFill>
        <p:spPr>
          <a:xfrm>
            <a:off x="1748529" y="3839537"/>
            <a:ext cx="5533420" cy="2286627"/>
          </a:xfrm>
          <a:prstGeom prst="rect">
            <a:avLst/>
          </a:prstGeom>
        </p:spPr>
      </p:pic>
    </p:spTree>
    <p:extLst>
      <p:ext uri="{BB962C8B-B14F-4D97-AF65-F5344CB8AC3E}">
        <p14:creationId xmlns:p14="http://schemas.microsoft.com/office/powerpoint/2010/main" val="344847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55986"/>
            <a:ext cx="8229600" cy="4634714"/>
          </a:xfrm>
        </p:spPr>
        <p:txBody>
          <a:bodyPr>
            <a:normAutofit/>
          </a:bodyPr>
          <a:lstStyle/>
          <a:p>
            <a:r>
              <a:rPr lang="pt-PT" b="1" dirty="0" smtClean="0"/>
              <a:t>Brilho </a:t>
            </a:r>
            <a:r>
              <a:rPr lang="pt-PT" b="1" dirty="0" smtClean="0"/>
              <a:t>encadeante</a:t>
            </a:r>
            <a:endParaRPr lang="pt-PT" b="1" dirty="0" smtClean="0"/>
          </a:p>
          <a:p>
            <a:endParaRPr lang="pt-PT" b="1" dirty="0" smtClean="0"/>
          </a:p>
          <a:p>
            <a:r>
              <a:rPr lang="pt-PT" dirty="0" smtClean="0"/>
              <a:t>O brilho </a:t>
            </a:r>
            <a:r>
              <a:rPr lang="pt-PT" dirty="0" smtClean="0"/>
              <a:t>enadeante </a:t>
            </a:r>
            <a:r>
              <a:rPr lang="pt-PT" dirty="0" smtClean="0"/>
              <a:t>é um efeito visual desagradável causado por uma distribuição desfavorável da luminosidade, ou por elevados contrastes, forçando o olho a ajustar-se rapidamente</a:t>
            </a:r>
          </a:p>
          <a:p>
            <a:r>
              <a:rPr lang="pt-PT" dirty="0" smtClean="0"/>
              <a:t>Tipicamente distinguem-se dois tipos de brilho </a:t>
            </a:r>
            <a:r>
              <a:rPr lang="pt-PT" dirty="0" smtClean="0"/>
              <a:t>encadeante:</a:t>
            </a:r>
            <a:endParaRPr lang="pt-PT" dirty="0" smtClean="0"/>
          </a:p>
          <a:p>
            <a:r>
              <a:rPr lang="pt-PT" b="1" dirty="0" smtClean="0"/>
              <a:t>Brilho incapacitante</a:t>
            </a:r>
            <a:r>
              <a:rPr lang="pt-PT" dirty="0" smtClean="0"/>
              <a:t>, que é causado pela dispersão de luz no olho o que reduz a sensibilidade ao contraste, e</a:t>
            </a:r>
          </a:p>
          <a:p>
            <a:r>
              <a:rPr lang="pt-PT" b="1" dirty="0" smtClean="0"/>
              <a:t>Brilho de desconforto</a:t>
            </a:r>
            <a:r>
              <a:rPr lang="pt-PT" dirty="0" smtClean="0"/>
              <a:t>, o que desencadeia uma sensação subjetiva de desconforto</a:t>
            </a:r>
            <a:endParaRPr lang="pt-PT" b="1" dirty="0" smtClean="0"/>
          </a:p>
          <a:p>
            <a:endParaRPr lang="en-US" b="1" dirty="0"/>
          </a:p>
          <a:p>
            <a:r>
              <a:rPr lang="en-US" dirty="0"/>
              <a:t/>
            </a:r>
            <a:br>
              <a:rPr lang="en-US" dirty="0"/>
            </a:br>
            <a:endParaRPr lang="en-US" dirty="0"/>
          </a:p>
        </p:txBody>
      </p:sp>
      <p:sp>
        <p:nvSpPr>
          <p:cNvPr id="3" name="Title 2"/>
          <p:cNvSpPr>
            <a:spLocks noGrp="1"/>
          </p:cNvSpPr>
          <p:nvPr>
            <p:ph type="title"/>
          </p:nvPr>
        </p:nvSpPr>
        <p:spPr/>
        <p:txBody>
          <a:bodyPr/>
          <a:lstStyle/>
          <a:p>
            <a:r>
              <a:rPr lang="en-US" dirty="0">
                <a:solidFill>
                  <a:schemeClr val="tx1"/>
                </a:solidFill>
              </a:rPr>
              <a:t>1. </a:t>
            </a:r>
            <a:r>
              <a:rPr lang="en-US" dirty="0" err="1">
                <a:solidFill>
                  <a:schemeClr val="tx1"/>
                </a:solidFill>
              </a:rPr>
              <a:t>Poluição</a:t>
            </a:r>
            <a:r>
              <a:rPr lang="en-US" dirty="0">
                <a:solidFill>
                  <a:schemeClr val="tx1"/>
                </a:solidFill>
              </a:rPr>
              <a:t> </a:t>
            </a:r>
            <a:r>
              <a:rPr lang="en-US" dirty="0" err="1">
                <a:solidFill>
                  <a:schemeClr val="tx1"/>
                </a:solidFill>
              </a:rPr>
              <a:t>luminosa</a:t>
            </a:r>
            <a:r>
              <a:rPr lang="en-US" dirty="0">
                <a:solidFill>
                  <a:schemeClr val="tx1"/>
                </a:solidFill>
              </a:rPr>
              <a:t> </a:t>
            </a:r>
            <a:r>
              <a:rPr lang="en-US" dirty="0" smtClean="0">
                <a:solidFill>
                  <a:schemeClr val="tx1"/>
                </a:solidFill>
              </a:rPr>
              <a:t/>
            </a:r>
            <a:br>
              <a:rPr lang="en-US" dirty="0" smtClean="0">
                <a:solidFill>
                  <a:schemeClr val="tx1"/>
                </a:solidFill>
              </a:rPr>
            </a:br>
            <a:r>
              <a:rPr lang="en-US" dirty="0" err="1" smtClean="0">
                <a:solidFill>
                  <a:schemeClr val="tx1"/>
                </a:solidFill>
              </a:rPr>
              <a:t>Tipos</a:t>
            </a:r>
            <a:r>
              <a:rPr lang="en-US" dirty="0" smtClean="0">
                <a:solidFill>
                  <a:schemeClr val="tx1"/>
                </a:solidFill>
              </a:rPr>
              <a:t> de </a:t>
            </a:r>
            <a:r>
              <a:rPr lang="en-US" dirty="0" err="1" smtClean="0">
                <a:solidFill>
                  <a:schemeClr val="tx1"/>
                </a:solidFill>
              </a:rPr>
              <a:t>poluição</a:t>
            </a:r>
            <a:r>
              <a:rPr lang="en-US" dirty="0" smtClean="0">
                <a:solidFill>
                  <a:schemeClr val="tx1"/>
                </a:solidFill>
              </a:rPr>
              <a:t> </a:t>
            </a:r>
            <a:r>
              <a:rPr lang="en-US" dirty="0" err="1">
                <a:solidFill>
                  <a:schemeClr val="tx1"/>
                </a:solidFill>
              </a:rPr>
              <a:t>luminosa</a:t>
            </a:r>
            <a:endParaRPr lang="en-US" dirty="0"/>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23342" b="32946"/>
          <a:stretch/>
        </p:blipFill>
        <p:spPr>
          <a:xfrm>
            <a:off x="1648824" y="4833250"/>
            <a:ext cx="5615704" cy="1378856"/>
          </a:xfrm>
          <a:prstGeom prst="rect">
            <a:avLst/>
          </a:prstGeom>
        </p:spPr>
      </p:pic>
    </p:spTree>
    <p:extLst>
      <p:ext uri="{BB962C8B-B14F-4D97-AF65-F5344CB8AC3E}">
        <p14:creationId xmlns:p14="http://schemas.microsoft.com/office/powerpoint/2010/main" val="797308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pt-PT" b="1" dirty="0" smtClean="0"/>
              <a:t>Luz </a:t>
            </a:r>
            <a:r>
              <a:rPr lang="pt-PT" b="1" dirty="0" smtClean="0"/>
              <a:t>invasiva / intrusiva</a:t>
            </a:r>
            <a:endParaRPr lang="pt-PT" b="1" dirty="0" smtClean="0"/>
          </a:p>
          <a:p>
            <a:endParaRPr lang="pt-PT" dirty="0" smtClean="0"/>
          </a:p>
          <a:p>
            <a:r>
              <a:rPr lang="pt-PT" dirty="0" smtClean="0"/>
              <a:t>A luz invasiva ocorre quando a luz indesejada entre em áreas indesejadas, iluminando sem querer outras casas, escritórios ou áreas. Um problema comum de luz invasiva ocorre quando uma luz forte entra pela janela  de uma residência desde o exterior.</a:t>
            </a:r>
            <a:r>
              <a:rPr lang="en-US" dirty="0"/>
              <a:t/>
            </a:r>
            <a:br>
              <a:rPr lang="en-US" dirty="0"/>
            </a:br>
            <a:endParaRPr lang="en-US" dirty="0"/>
          </a:p>
        </p:txBody>
      </p:sp>
      <p:sp>
        <p:nvSpPr>
          <p:cNvPr id="3" name="Title 2"/>
          <p:cNvSpPr>
            <a:spLocks noGrp="1"/>
          </p:cNvSpPr>
          <p:nvPr>
            <p:ph type="title"/>
          </p:nvPr>
        </p:nvSpPr>
        <p:spPr/>
        <p:txBody>
          <a:bodyPr/>
          <a:lstStyle/>
          <a:p>
            <a:r>
              <a:rPr lang="en-US" dirty="0">
                <a:solidFill>
                  <a:schemeClr val="tx1"/>
                </a:solidFill>
              </a:rPr>
              <a:t>1. </a:t>
            </a:r>
            <a:r>
              <a:rPr lang="en-US" dirty="0" err="1">
                <a:solidFill>
                  <a:schemeClr val="tx1"/>
                </a:solidFill>
              </a:rPr>
              <a:t>Poluição</a:t>
            </a:r>
            <a:r>
              <a:rPr lang="en-US" dirty="0">
                <a:solidFill>
                  <a:schemeClr val="tx1"/>
                </a:solidFill>
              </a:rPr>
              <a:t> </a:t>
            </a:r>
            <a:r>
              <a:rPr lang="en-US" dirty="0" err="1">
                <a:solidFill>
                  <a:schemeClr val="tx1"/>
                </a:solidFill>
              </a:rPr>
              <a:t>luminosa</a:t>
            </a:r>
            <a:r>
              <a:rPr lang="en-US" dirty="0">
                <a:solidFill>
                  <a:schemeClr val="tx1"/>
                </a:solidFill>
              </a:rPr>
              <a:t/>
            </a:r>
            <a:br>
              <a:rPr lang="en-US" dirty="0">
                <a:solidFill>
                  <a:schemeClr val="tx1"/>
                </a:solidFill>
              </a:rPr>
            </a:br>
            <a:r>
              <a:rPr lang="en-US" dirty="0" err="1" smtClean="0">
                <a:solidFill>
                  <a:schemeClr val="tx1"/>
                </a:solidFill>
              </a:rPr>
              <a:t>Tipos</a:t>
            </a:r>
            <a:r>
              <a:rPr lang="en-US" dirty="0" smtClean="0">
                <a:solidFill>
                  <a:schemeClr val="tx1"/>
                </a:solidFill>
              </a:rPr>
              <a:t> de </a:t>
            </a:r>
            <a:r>
              <a:rPr lang="en-US" dirty="0" err="1" smtClean="0">
                <a:solidFill>
                  <a:schemeClr val="tx1"/>
                </a:solidFill>
              </a:rPr>
              <a:t>poluição</a:t>
            </a:r>
            <a:r>
              <a:rPr lang="en-US" dirty="0" smtClean="0">
                <a:solidFill>
                  <a:schemeClr val="tx1"/>
                </a:solidFill>
              </a:rPr>
              <a:t> </a:t>
            </a:r>
            <a:r>
              <a:rPr lang="en-US" dirty="0" err="1">
                <a:solidFill>
                  <a:schemeClr val="tx1"/>
                </a:solidFill>
              </a:rPr>
              <a:t>luminosa</a:t>
            </a:r>
            <a:endParaRPr lang="en-US" dirty="0"/>
          </a:p>
        </p:txBody>
      </p:sp>
      <p:pic>
        <p:nvPicPr>
          <p:cNvPr id="3074" name="Picture 2" descr="ze viagem palheiros a noite"/>
          <p:cNvPicPr>
            <a:picLocks noChangeAspect="1" noChangeArrowheads="1"/>
          </p:cNvPicPr>
          <p:nvPr/>
        </p:nvPicPr>
        <p:blipFill rotWithShape="1">
          <a:blip r:embed="rId2">
            <a:extLst>
              <a:ext uri="{28A0092B-C50C-407E-A947-70E740481C1C}">
                <a14:useLocalDpi xmlns:a14="http://schemas.microsoft.com/office/drawing/2010/main" val="0"/>
              </a:ext>
            </a:extLst>
          </a:blip>
          <a:srcRect b="13111"/>
          <a:stretch/>
        </p:blipFill>
        <p:spPr bwMode="auto">
          <a:xfrm>
            <a:off x="3309257" y="3558276"/>
            <a:ext cx="4974318" cy="2883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699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8972" y="1491450"/>
            <a:ext cx="5174343" cy="4065135"/>
          </a:xfrm>
        </p:spPr>
        <p:txBody>
          <a:bodyPr>
            <a:normAutofit fontScale="92500" lnSpcReduction="20000"/>
          </a:bodyPr>
          <a:lstStyle/>
          <a:p>
            <a:r>
              <a:rPr lang="pt-PT" b="1" i="1" dirty="0" err="1" smtClean="0"/>
              <a:t>Clutter</a:t>
            </a:r>
            <a:endParaRPr lang="pt-PT" b="1" i="1" dirty="0" smtClean="0"/>
          </a:p>
          <a:p>
            <a:endParaRPr lang="pt-PT" dirty="0" smtClean="0"/>
          </a:p>
          <a:p>
            <a:r>
              <a:rPr lang="pt-PT" i="1" dirty="0" err="1" smtClean="0"/>
              <a:t>Clutter</a:t>
            </a:r>
            <a:r>
              <a:rPr lang="pt-PT" dirty="0" smtClean="0"/>
              <a:t> refere-se a aglomerados excessivos de luzes. Estes aglomerados podem gerar confusões e criar distrações de obstáculos, criando um ambiente perigoso para condutores porque competem com sinais de transito e de navegação.</a:t>
            </a:r>
          </a:p>
          <a:p>
            <a:endParaRPr lang="pt-PT" dirty="0" smtClean="0"/>
          </a:p>
          <a:p>
            <a:r>
              <a:rPr lang="pt-PT" dirty="0" smtClean="0"/>
              <a:t>O </a:t>
            </a:r>
            <a:r>
              <a:rPr lang="pt-PT" i="1" dirty="0" err="1" smtClean="0"/>
              <a:t>clutter</a:t>
            </a:r>
            <a:r>
              <a:rPr lang="pt-PT" dirty="0" smtClean="0"/>
              <a:t> é particularmente visível nas estradas onde a iluminação foi mal pensada, ou onde publicidades extremamente iluminadas rodeiam a estrada. Também contribui para as restantes formas de poluição luminosa: luz invasiva, brilho intenso e céu radiante</a:t>
            </a:r>
            <a:endParaRPr lang="pt-PT" dirty="0"/>
          </a:p>
        </p:txBody>
      </p:sp>
      <p:sp>
        <p:nvSpPr>
          <p:cNvPr id="3" name="Title 2"/>
          <p:cNvSpPr>
            <a:spLocks noGrp="1"/>
          </p:cNvSpPr>
          <p:nvPr>
            <p:ph type="title"/>
          </p:nvPr>
        </p:nvSpPr>
        <p:spPr/>
        <p:txBody>
          <a:bodyPr/>
          <a:lstStyle/>
          <a:p>
            <a:r>
              <a:rPr lang="pt-PT" dirty="0" smtClean="0">
                <a:solidFill>
                  <a:schemeClr val="tx1"/>
                </a:solidFill>
              </a:rPr>
              <a:t>1. Poluição luminosa</a:t>
            </a:r>
            <a:br>
              <a:rPr lang="pt-PT" dirty="0" smtClean="0">
                <a:solidFill>
                  <a:schemeClr val="tx1"/>
                </a:solidFill>
              </a:rPr>
            </a:br>
            <a:r>
              <a:rPr lang="pt-PT" dirty="0" smtClean="0">
                <a:solidFill>
                  <a:schemeClr val="tx1"/>
                </a:solidFill>
              </a:rPr>
              <a:t>Tipos de poluição luminosa</a:t>
            </a:r>
            <a:endParaRPr lang="pt-PT"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2172" y="1680135"/>
            <a:ext cx="3069772" cy="4606457"/>
          </a:xfrm>
          <a:prstGeom prst="rect">
            <a:avLst/>
          </a:prstGeom>
        </p:spPr>
      </p:pic>
    </p:spTree>
    <p:extLst>
      <p:ext uri="{BB962C8B-B14F-4D97-AF65-F5344CB8AC3E}">
        <p14:creationId xmlns:p14="http://schemas.microsoft.com/office/powerpoint/2010/main" val="3227618039"/>
      </p:ext>
    </p:extLst>
  </p:cSld>
  <p:clrMapOvr>
    <a:masterClrMapping/>
  </p:clrMapOvr>
</p:sld>
</file>

<file path=ppt/theme/theme1.xml><?xml version="1.0" encoding="utf-8"?>
<a:theme xmlns:a="http://schemas.openxmlformats.org/drawingml/2006/main" name="Master_Präsenation 160225">
  <a:themeElements>
    <a:clrScheme name="Graustuf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7E91"/>
        </a:solidFill>
        <a:ln w="9525">
          <a:solidFill>
            <a:schemeClr val="bg1"/>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17654</TotalTime>
  <Words>1942</Words>
  <Application>Microsoft Office PowerPoint</Application>
  <PresentationFormat>On-screen Show (4:3)</PresentationFormat>
  <Paragraphs>174</Paragraphs>
  <Slides>26</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Calibri</vt:lpstr>
      <vt:lpstr>Arial</vt:lpstr>
      <vt:lpstr>Master_Präsenation 160225</vt:lpstr>
      <vt:lpstr>PowerPoint Presentation</vt:lpstr>
      <vt:lpstr>Sumário</vt:lpstr>
      <vt:lpstr>1. Poluição luminosa</vt:lpstr>
      <vt:lpstr>1. Poluição luminosa Tipos de poluição luminosa</vt:lpstr>
      <vt:lpstr>1. Poluição luminosa Tipos de poluição luminosa</vt:lpstr>
      <vt:lpstr>1. Poluição luminosa Tipos de poluição luminosa</vt:lpstr>
      <vt:lpstr>1. Poluição luminosa  Tipos de poluição luminosa</vt:lpstr>
      <vt:lpstr>1. Poluição luminosa Tipos de poluição luminosa</vt:lpstr>
      <vt:lpstr>1. Poluição luminosa Tipos de poluição luminosa</vt:lpstr>
      <vt:lpstr>Poluição luminosa 2. Efeitos nos seres humanos</vt:lpstr>
      <vt:lpstr>Poluição luminosa 2. Efeitos nos seres humanos</vt:lpstr>
      <vt:lpstr>Poluição luminosa 2. Efeitos nos seres humanos</vt:lpstr>
      <vt:lpstr>Poluição luminosa 2. Efeitos nos seres humanos</vt:lpstr>
      <vt:lpstr>Poluição luminosa 2. Efeitos nos seres humanos</vt:lpstr>
      <vt:lpstr>Poluição luminosa 2. Efeitos nos seres humanos</vt:lpstr>
      <vt:lpstr>Poluição luminosa 2. Efeitos nos seres humanos</vt:lpstr>
      <vt:lpstr>Poluição luminosa 3. Efeitos nos ecosistemas</vt:lpstr>
      <vt:lpstr>Poluição luminosa 3. Efeitos nos ecossistemas</vt:lpstr>
      <vt:lpstr>Poluição luminosa 3. Efeitos nos ecosistemas</vt:lpstr>
      <vt:lpstr>Poluição luminosa 3. Efeitos nos ecossistemas</vt:lpstr>
      <vt:lpstr>Poluição luminosa 4. Efeitos na vida selvagem</vt:lpstr>
      <vt:lpstr>Poluição luminosa 4. Efeitos na vida selvagem</vt:lpstr>
      <vt:lpstr>Poluição luminosa 4. Efeitos na vida selvagem</vt:lpstr>
      <vt:lpstr>5. Atenuação da poluição luminosa</vt:lpstr>
      <vt:lpstr>5. Atenuação da poluição luminosa</vt:lpstr>
      <vt:lpstr>5. Atenuação da poluição luminosa</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Abbate</dc:creator>
  <cp:lastModifiedBy>Joao Fong</cp:lastModifiedBy>
  <cp:revision>277</cp:revision>
  <dcterms:created xsi:type="dcterms:W3CDTF">2016-02-25T13:19:28Z</dcterms:created>
  <dcterms:modified xsi:type="dcterms:W3CDTF">2017-11-27T22:33:48Z</dcterms:modified>
</cp:coreProperties>
</file>