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2"/>
  </p:notesMasterIdLst>
  <p:sldIdLst>
    <p:sldId id="256" r:id="rId2"/>
    <p:sldId id="385" r:id="rId3"/>
    <p:sldId id="386" r:id="rId4"/>
    <p:sldId id="350" r:id="rId5"/>
    <p:sldId id="351" r:id="rId6"/>
    <p:sldId id="352" r:id="rId7"/>
    <p:sldId id="353" r:id="rId8"/>
    <p:sldId id="354" r:id="rId9"/>
    <p:sldId id="355" r:id="rId10"/>
    <p:sldId id="356" r:id="rId11"/>
    <p:sldId id="361" r:id="rId12"/>
    <p:sldId id="358" r:id="rId13"/>
    <p:sldId id="359" r:id="rId14"/>
    <p:sldId id="360" r:id="rId15"/>
    <p:sldId id="365" r:id="rId16"/>
    <p:sldId id="364" r:id="rId17"/>
    <p:sldId id="363" r:id="rId18"/>
    <p:sldId id="384" r:id="rId19"/>
    <p:sldId id="342" r:id="rId20"/>
    <p:sldId id="348" r:id="rId21"/>
    <p:sldId id="377" r:id="rId22"/>
    <p:sldId id="378" r:id="rId23"/>
    <p:sldId id="376" r:id="rId24"/>
    <p:sldId id="381" r:id="rId25"/>
    <p:sldId id="366" r:id="rId26"/>
    <p:sldId id="382" r:id="rId27"/>
    <p:sldId id="367" r:id="rId28"/>
    <p:sldId id="368" r:id="rId29"/>
    <p:sldId id="362" r:id="rId30"/>
    <p:sldId id="343" r:id="rId31"/>
    <p:sldId id="383" r:id="rId32"/>
    <p:sldId id="345" r:id="rId33"/>
    <p:sldId id="346" r:id="rId34"/>
    <p:sldId id="347" r:id="rId35"/>
    <p:sldId id="380" r:id="rId36"/>
    <p:sldId id="370" r:id="rId37"/>
    <p:sldId id="369" r:id="rId38"/>
    <p:sldId id="371" r:id="rId39"/>
    <p:sldId id="372" r:id="rId40"/>
    <p:sldId id="373" r:id="rId41"/>
  </p:sldIdLst>
  <p:sldSz cx="9144000" cy="6858000" type="screen4x3"/>
  <p:notesSz cx="6858000" cy="9144000"/>
  <p:embeddedFontLst>
    <p:embeddedFont>
      <p:font typeface="Arial Unicode MS" panose="020B0604020202020204" pitchFamily="34" charset="-128"/>
      <p:regular r:id="rId43"/>
    </p:embeddedFont>
    <p:embeddedFont>
      <p:font typeface="Verdana" panose="020B0604030504040204" pitchFamily="34" charset="0"/>
      <p:regular r:id="rId44"/>
      <p:bold r:id="rId45"/>
      <p:italic r:id="rId46"/>
      <p:boldItalic r:id="rId47"/>
    </p:embeddedFont>
    <p:embeddedFont>
      <p:font typeface="Calibri" panose="020F0502020204030204" pitchFamily="34" charset="0"/>
      <p:regular r:id="rId48"/>
      <p:bold r:id="rId49"/>
      <p:italic r:id="rId50"/>
      <p:boldItalic r:id="rId51"/>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510"/>
    <a:srgbClr val="FDEA29"/>
    <a:srgbClr val="187E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Estilo Médio 2 - Destaqu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1" autoAdjust="0"/>
    <p:restoredTop sz="79950" autoAdjust="0"/>
  </p:normalViewPr>
  <p:slideViewPr>
    <p:cSldViewPr snapToGrid="0" snapToObjects="1">
      <p:cViewPr varScale="1">
        <p:scale>
          <a:sx n="55" d="100"/>
          <a:sy n="55" d="100"/>
        </p:scale>
        <p:origin x="1902" y="66"/>
      </p:cViewPr>
      <p:guideLst>
        <p:guide orient="horz" pos="2160"/>
        <p:guide pos="2880"/>
      </p:guideLst>
    </p:cSldViewPr>
  </p:slideViewPr>
  <p:outlineViewPr>
    <p:cViewPr>
      <p:scale>
        <a:sx n="33" d="100"/>
        <a:sy n="33" d="100"/>
      </p:scale>
      <p:origin x="0" y="-1572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1A0C1F-F2CC-4026-BC27-6D48124A448B}" type="doc">
      <dgm:prSet loTypeId="urn:microsoft.com/office/officeart/2005/8/layout/arrow2" loCatId="process" qsTypeId="urn:microsoft.com/office/officeart/2005/8/quickstyle/simple4" qsCatId="simple" csTypeId="urn:microsoft.com/office/officeart/2005/8/colors/accent1_2" csCatId="accent1" phldr="1"/>
      <dgm:spPr/>
    </dgm:pt>
    <dgm:pt modelId="{59854C9D-CE67-4DA1-B98C-2E60A52FB500}">
      <dgm:prSet phldrT="[Text]" custT="1"/>
      <dgm:spPr/>
      <dgm:t>
        <a:bodyPr anchor="ctr"/>
        <a:lstStyle/>
        <a:p>
          <a:r>
            <a:rPr lang="pt-PT" sz="1600" b="1" dirty="0"/>
            <a:t>Todos os funcionários devem ser consciencializados da importância da gestão energética para a organização e para o seu ambiente de trabalho</a:t>
          </a:r>
          <a:endParaRPr lang="en-GB" sz="1600" b="1" dirty="0"/>
        </a:p>
      </dgm:t>
    </dgm:pt>
    <dgm:pt modelId="{9FA86455-DEB5-4133-9C75-CC752CE42178}" type="parTrans" cxnId="{CE66C409-6C7F-4EDF-A201-660CAFE8418E}">
      <dgm:prSet/>
      <dgm:spPr/>
      <dgm:t>
        <a:bodyPr/>
        <a:lstStyle/>
        <a:p>
          <a:endParaRPr lang="en-GB"/>
        </a:p>
      </dgm:t>
    </dgm:pt>
    <dgm:pt modelId="{1A2CD445-1A1E-4045-BE1F-EF00029F75E1}" type="sibTrans" cxnId="{CE66C409-6C7F-4EDF-A201-660CAFE8418E}">
      <dgm:prSet/>
      <dgm:spPr/>
      <dgm:t>
        <a:bodyPr/>
        <a:lstStyle/>
        <a:p>
          <a:endParaRPr lang="en-GB"/>
        </a:p>
      </dgm:t>
    </dgm:pt>
    <dgm:pt modelId="{5E7816D3-147D-49A9-BD94-F89E89E24148}">
      <dgm:prSet phldrT="[Text]" custT="1"/>
      <dgm:spPr/>
      <dgm:t>
        <a:bodyPr anchor="ctr"/>
        <a:lstStyle/>
        <a:p>
          <a:r>
            <a:rPr lang="pt-PT" sz="1600" b="1" dirty="0"/>
            <a:t>Deve ser dada formação para dar aos funcionários uma ideia de como os seus comportamentos diários têm impacto no uso da energia da organização</a:t>
          </a:r>
          <a:endParaRPr lang="en-GB" sz="1600" b="1" dirty="0"/>
        </a:p>
      </dgm:t>
    </dgm:pt>
    <dgm:pt modelId="{C5885940-B101-4D8E-9DF8-9F6EB5EC52B0}" type="parTrans" cxnId="{5E0A7DF0-4F8B-439A-B426-5857981B1291}">
      <dgm:prSet/>
      <dgm:spPr/>
      <dgm:t>
        <a:bodyPr/>
        <a:lstStyle/>
        <a:p>
          <a:endParaRPr lang="en-GB"/>
        </a:p>
      </dgm:t>
    </dgm:pt>
    <dgm:pt modelId="{25066D9B-C9EF-4FFF-BF42-FF52C597189D}" type="sibTrans" cxnId="{5E0A7DF0-4F8B-439A-B426-5857981B1291}">
      <dgm:prSet/>
      <dgm:spPr/>
      <dgm:t>
        <a:bodyPr/>
        <a:lstStyle/>
        <a:p>
          <a:endParaRPr lang="en-GB"/>
        </a:p>
      </dgm:t>
    </dgm:pt>
    <dgm:pt modelId="{16D3B2CD-708E-43E4-AA2B-4719FE22772C}">
      <dgm:prSet phldrT="[Text]" custT="1"/>
      <dgm:spPr/>
      <dgm:t>
        <a:bodyPr anchor="ctr"/>
        <a:lstStyle/>
        <a:p>
          <a:r>
            <a:rPr lang="pt-PT" sz="1600" b="1" dirty="0"/>
            <a:t>Os funcionários devem ser encorajados e apoiados para assumir </a:t>
          </a:r>
          <a:r>
            <a:rPr lang="pt-PT" sz="1600" b="1"/>
            <a:t>o controlo </a:t>
          </a:r>
          <a:r>
            <a:rPr lang="pt-PT" sz="1600" b="1" dirty="0"/>
            <a:t>do seu uso de energia e fazer sugestões de poupança</a:t>
          </a:r>
          <a:endParaRPr lang="en-GB" sz="1600" b="1" dirty="0"/>
        </a:p>
      </dgm:t>
    </dgm:pt>
    <dgm:pt modelId="{4B4491A4-5916-4294-A6ED-E2677ABEE659}" type="parTrans" cxnId="{27BE1947-4A28-496B-969A-8318C6401ED8}">
      <dgm:prSet/>
      <dgm:spPr/>
      <dgm:t>
        <a:bodyPr/>
        <a:lstStyle/>
        <a:p>
          <a:endParaRPr lang="en-GB"/>
        </a:p>
      </dgm:t>
    </dgm:pt>
    <dgm:pt modelId="{9C088E39-A05C-45FF-B7C5-0948CBA08233}" type="sibTrans" cxnId="{27BE1947-4A28-496B-969A-8318C6401ED8}">
      <dgm:prSet/>
      <dgm:spPr/>
      <dgm:t>
        <a:bodyPr/>
        <a:lstStyle/>
        <a:p>
          <a:endParaRPr lang="en-GB"/>
        </a:p>
      </dgm:t>
    </dgm:pt>
    <dgm:pt modelId="{6498E9DE-FA78-41ED-A4A7-06835477D795}" type="pres">
      <dgm:prSet presAssocID="{CA1A0C1F-F2CC-4026-BC27-6D48124A448B}" presName="arrowDiagram" presStyleCnt="0">
        <dgm:presLayoutVars>
          <dgm:chMax val="5"/>
          <dgm:dir/>
          <dgm:resizeHandles val="exact"/>
        </dgm:presLayoutVars>
      </dgm:prSet>
      <dgm:spPr/>
    </dgm:pt>
    <dgm:pt modelId="{85A109CC-0905-4FC1-A7DA-CD2CEF737B04}" type="pres">
      <dgm:prSet presAssocID="{CA1A0C1F-F2CC-4026-BC27-6D48124A448B}" presName="arrow" presStyleLbl="bgShp" presStyleIdx="0" presStyleCnt="1"/>
      <dgm:spPr>
        <a:solidFill>
          <a:srgbClr val="8EBAE5"/>
        </a:solidFill>
      </dgm:spPr>
    </dgm:pt>
    <dgm:pt modelId="{C05D84F2-624E-46FB-A19C-A4444B912CF2}" type="pres">
      <dgm:prSet presAssocID="{CA1A0C1F-F2CC-4026-BC27-6D48124A448B}" presName="arrowDiagram3" presStyleCnt="0"/>
      <dgm:spPr/>
    </dgm:pt>
    <dgm:pt modelId="{B815EE04-1720-4655-B11F-4F40B011E3AF}" type="pres">
      <dgm:prSet presAssocID="{59854C9D-CE67-4DA1-B98C-2E60A52FB500}" presName="bullet3a" presStyleLbl="node1" presStyleIdx="0" presStyleCnt="3"/>
      <dgm:spPr>
        <a:solidFill>
          <a:srgbClr val="F1AE59"/>
        </a:solidFill>
      </dgm:spPr>
    </dgm:pt>
    <dgm:pt modelId="{E1929BB2-8B5A-4885-AF7E-08AB8CDB169E}" type="pres">
      <dgm:prSet presAssocID="{59854C9D-CE67-4DA1-B98C-2E60A52FB500}" presName="textBox3a" presStyleLbl="revTx" presStyleIdx="0" presStyleCnt="3" custScaleX="216931" custScaleY="69722" custLinFactNeighborX="63029" custLinFactNeighborY="6854">
        <dgm:presLayoutVars>
          <dgm:bulletEnabled val="1"/>
        </dgm:presLayoutVars>
      </dgm:prSet>
      <dgm:spPr/>
      <dgm:t>
        <a:bodyPr/>
        <a:lstStyle/>
        <a:p>
          <a:endParaRPr lang="en-US"/>
        </a:p>
      </dgm:t>
    </dgm:pt>
    <dgm:pt modelId="{3871E2E6-A497-4138-A65B-95708ACEA352}" type="pres">
      <dgm:prSet presAssocID="{5E7816D3-147D-49A9-BD94-F89E89E24148}" presName="bullet3b" presStyleLbl="node1" presStyleIdx="1" presStyleCnt="3" custLinFactNeighborX="46748" custLinFactNeighborY="-20775"/>
      <dgm:spPr>
        <a:solidFill>
          <a:srgbClr val="F1AE59"/>
        </a:solidFill>
      </dgm:spPr>
    </dgm:pt>
    <dgm:pt modelId="{8A7677C4-FC52-4257-A3BE-F68F05D88581}" type="pres">
      <dgm:prSet presAssocID="{5E7816D3-147D-49A9-BD94-F89E89E24148}" presName="textBox3b" presStyleLbl="revTx" presStyleIdx="1" presStyleCnt="3" custScaleX="260953" custScaleY="37153" custLinFactNeighborX="89843" custLinFactNeighborY="-20640">
        <dgm:presLayoutVars>
          <dgm:bulletEnabled val="1"/>
        </dgm:presLayoutVars>
      </dgm:prSet>
      <dgm:spPr/>
      <dgm:t>
        <a:bodyPr/>
        <a:lstStyle/>
        <a:p>
          <a:endParaRPr lang="en-US"/>
        </a:p>
      </dgm:t>
    </dgm:pt>
    <dgm:pt modelId="{4526AAAA-6379-4CED-96BA-B7087A16ED22}" type="pres">
      <dgm:prSet presAssocID="{16D3B2CD-708E-43E4-AA2B-4719FE22772C}" presName="bullet3c" presStyleLbl="node1" presStyleIdx="2" presStyleCnt="3" custLinFactX="68558" custLinFactNeighborX="100000" custLinFactNeighborY="-42951"/>
      <dgm:spPr>
        <a:solidFill>
          <a:srgbClr val="F1AE59"/>
        </a:solidFill>
      </dgm:spPr>
    </dgm:pt>
    <dgm:pt modelId="{8D3EDD75-8681-45E6-A8AE-6BAF709F4611}" type="pres">
      <dgm:prSet presAssocID="{16D3B2CD-708E-43E4-AA2B-4719FE22772C}" presName="textBox3c" presStyleLbl="revTx" presStyleIdx="2" presStyleCnt="3" custScaleX="272990" custScaleY="24284" custLinFactX="-46845" custLinFactNeighborX="-100000" custLinFactNeighborY="-78193">
        <dgm:presLayoutVars>
          <dgm:bulletEnabled val="1"/>
        </dgm:presLayoutVars>
      </dgm:prSet>
      <dgm:spPr/>
      <dgm:t>
        <a:bodyPr/>
        <a:lstStyle/>
        <a:p>
          <a:endParaRPr lang="en-US"/>
        </a:p>
      </dgm:t>
    </dgm:pt>
  </dgm:ptLst>
  <dgm:cxnLst>
    <dgm:cxn modelId="{37883AE7-2039-4A21-8073-F5C236FC75C6}" type="presOf" srcId="{59854C9D-CE67-4DA1-B98C-2E60A52FB500}" destId="{E1929BB2-8B5A-4885-AF7E-08AB8CDB169E}" srcOrd="0" destOrd="0" presId="urn:microsoft.com/office/officeart/2005/8/layout/arrow2"/>
    <dgm:cxn modelId="{5E0A7DF0-4F8B-439A-B426-5857981B1291}" srcId="{CA1A0C1F-F2CC-4026-BC27-6D48124A448B}" destId="{5E7816D3-147D-49A9-BD94-F89E89E24148}" srcOrd="1" destOrd="0" parTransId="{C5885940-B101-4D8E-9DF8-9F6EB5EC52B0}" sibTransId="{25066D9B-C9EF-4FFF-BF42-FF52C597189D}"/>
    <dgm:cxn modelId="{CE66C409-6C7F-4EDF-A201-660CAFE8418E}" srcId="{CA1A0C1F-F2CC-4026-BC27-6D48124A448B}" destId="{59854C9D-CE67-4DA1-B98C-2E60A52FB500}" srcOrd="0" destOrd="0" parTransId="{9FA86455-DEB5-4133-9C75-CC752CE42178}" sibTransId="{1A2CD445-1A1E-4045-BE1F-EF00029F75E1}"/>
    <dgm:cxn modelId="{0A12C97C-6E09-4926-A6EF-F05F89AF9A1D}" type="presOf" srcId="{CA1A0C1F-F2CC-4026-BC27-6D48124A448B}" destId="{6498E9DE-FA78-41ED-A4A7-06835477D795}" srcOrd="0" destOrd="0" presId="urn:microsoft.com/office/officeart/2005/8/layout/arrow2"/>
    <dgm:cxn modelId="{4373E853-50DB-4F5C-9252-DA97C2374BAD}" type="presOf" srcId="{5E7816D3-147D-49A9-BD94-F89E89E24148}" destId="{8A7677C4-FC52-4257-A3BE-F68F05D88581}" srcOrd="0" destOrd="0" presId="urn:microsoft.com/office/officeart/2005/8/layout/arrow2"/>
    <dgm:cxn modelId="{27BE1947-4A28-496B-969A-8318C6401ED8}" srcId="{CA1A0C1F-F2CC-4026-BC27-6D48124A448B}" destId="{16D3B2CD-708E-43E4-AA2B-4719FE22772C}" srcOrd="2" destOrd="0" parTransId="{4B4491A4-5916-4294-A6ED-E2677ABEE659}" sibTransId="{9C088E39-A05C-45FF-B7C5-0948CBA08233}"/>
    <dgm:cxn modelId="{EAE8B15A-11AA-44C6-B104-8CD5FC1D5929}" type="presOf" srcId="{16D3B2CD-708E-43E4-AA2B-4719FE22772C}" destId="{8D3EDD75-8681-45E6-A8AE-6BAF709F4611}" srcOrd="0" destOrd="0" presId="urn:microsoft.com/office/officeart/2005/8/layout/arrow2"/>
    <dgm:cxn modelId="{0B8AA199-52DF-4492-8AA6-9B8C31F04FAE}" type="presParOf" srcId="{6498E9DE-FA78-41ED-A4A7-06835477D795}" destId="{85A109CC-0905-4FC1-A7DA-CD2CEF737B04}" srcOrd="0" destOrd="0" presId="urn:microsoft.com/office/officeart/2005/8/layout/arrow2"/>
    <dgm:cxn modelId="{9F54E377-5497-4F4F-BFE8-D5B8067820DC}" type="presParOf" srcId="{6498E9DE-FA78-41ED-A4A7-06835477D795}" destId="{C05D84F2-624E-46FB-A19C-A4444B912CF2}" srcOrd="1" destOrd="0" presId="urn:microsoft.com/office/officeart/2005/8/layout/arrow2"/>
    <dgm:cxn modelId="{C06BAACE-354C-402C-9891-A439C476B940}" type="presParOf" srcId="{C05D84F2-624E-46FB-A19C-A4444B912CF2}" destId="{B815EE04-1720-4655-B11F-4F40B011E3AF}" srcOrd="0" destOrd="0" presId="urn:microsoft.com/office/officeart/2005/8/layout/arrow2"/>
    <dgm:cxn modelId="{2A54AF13-5A51-4702-833C-A5F7F2330DED}" type="presParOf" srcId="{C05D84F2-624E-46FB-A19C-A4444B912CF2}" destId="{E1929BB2-8B5A-4885-AF7E-08AB8CDB169E}" srcOrd="1" destOrd="0" presId="urn:microsoft.com/office/officeart/2005/8/layout/arrow2"/>
    <dgm:cxn modelId="{ECE975C8-1010-4C66-A96E-4F0BF4E772FF}" type="presParOf" srcId="{C05D84F2-624E-46FB-A19C-A4444B912CF2}" destId="{3871E2E6-A497-4138-A65B-95708ACEA352}" srcOrd="2" destOrd="0" presId="urn:microsoft.com/office/officeart/2005/8/layout/arrow2"/>
    <dgm:cxn modelId="{65FB72A9-61C8-480C-AC27-33016D125297}" type="presParOf" srcId="{C05D84F2-624E-46FB-A19C-A4444B912CF2}" destId="{8A7677C4-FC52-4257-A3BE-F68F05D88581}" srcOrd="3" destOrd="0" presId="urn:microsoft.com/office/officeart/2005/8/layout/arrow2"/>
    <dgm:cxn modelId="{67ED224A-E8D2-4D8A-A6CC-DCD1C70AFDC0}" type="presParOf" srcId="{C05D84F2-624E-46FB-A19C-A4444B912CF2}" destId="{4526AAAA-6379-4CED-96BA-B7087A16ED22}" srcOrd="4" destOrd="0" presId="urn:microsoft.com/office/officeart/2005/8/layout/arrow2"/>
    <dgm:cxn modelId="{18639F6A-6895-49CE-92E4-5B116151F6E0}" type="presParOf" srcId="{C05D84F2-624E-46FB-A19C-A4444B912CF2}" destId="{8D3EDD75-8681-45E6-A8AE-6BAF709F4611}"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109CC-0905-4FC1-A7DA-CD2CEF737B04}">
      <dsp:nvSpPr>
        <dsp:cNvPr id="0" name=""/>
        <dsp:cNvSpPr/>
      </dsp:nvSpPr>
      <dsp:spPr>
        <a:xfrm>
          <a:off x="-11121" y="0"/>
          <a:ext cx="7416800" cy="4635500"/>
        </a:xfrm>
        <a:prstGeom prst="swooshArrow">
          <a:avLst>
            <a:gd name="adj1" fmla="val 25000"/>
            <a:gd name="adj2" fmla="val 25000"/>
          </a:avLst>
        </a:prstGeom>
        <a:solidFill>
          <a:srgbClr val="8EBAE5"/>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B815EE04-1720-4655-B11F-4F40B011E3AF}">
      <dsp:nvSpPr>
        <dsp:cNvPr id="0" name=""/>
        <dsp:cNvSpPr/>
      </dsp:nvSpPr>
      <dsp:spPr>
        <a:xfrm>
          <a:off x="930812" y="3199422"/>
          <a:ext cx="192836" cy="192836"/>
        </a:xfrm>
        <a:prstGeom prst="ellipse">
          <a:avLst/>
        </a:prstGeom>
        <a:solidFill>
          <a:srgbClr val="F1AE5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1929BB2-8B5A-4885-AF7E-08AB8CDB169E}">
      <dsp:nvSpPr>
        <dsp:cNvPr id="0" name=""/>
        <dsp:cNvSpPr/>
      </dsp:nvSpPr>
      <dsp:spPr>
        <a:xfrm>
          <a:off x="1106093" y="3590471"/>
          <a:ext cx="3748815" cy="9340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80" tIns="0" rIns="0" bIns="0" numCol="1" spcCol="1270" anchor="ctr" anchorCtr="0">
          <a:noAutofit/>
        </a:bodyPr>
        <a:lstStyle/>
        <a:p>
          <a:pPr lvl="0" algn="l" defTabSz="711200">
            <a:lnSpc>
              <a:spcPct val="90000"/>
            </a:lnSpc>
            <a:spcBef>
              <a:spcPct val="0"/>
            </a:spcBef>
            <a:spcAft>
              <a:spcPct val="35000"/>
            </a:spcAft>
          </a:pPr>
          <a:r>
            <a:rPr lang="pt-PT" sz="1600" b="1" kern="1200" dirty="0"/>
            <a:t>Todos os funcionários devem ser consciencializados da importância da gestão energética para a organização e para o seu ambiente de trabalho</a:t>
          </a:r>
          <a:endParaRPr lang="en-GB" sz="1600" b="1" kern="1200" dirty="0"/>
        </a:p>
      </dsp:txBody>
      <dsp:txXfrm>
        <a:off x="1106093" y="3590471"/>
        <a:ext cx="3748815" cy="934037"/>
      </dsp:txXfrm>
    </dsp:sp>
    <dsp:sp modelId="{3871E2E6-A497-4138-A65B-95708ACEA352}">
      <dsp:nvSpPr>
        <dsp:cNvPr id="0" name=""/>
        <dsp:cNvSpPr/>
      </dsp:nvSpPr>
      <dsp:spPr>
        <a:xfrm>
          <a:off x="2795926" y="1867073"/>
          <a:ext cx="348589" cy="348589"/>
        </a:xfrm>
        <a:prstGeom prst="ellipse">
          <a:avLst/>
        </a:prstGeom>
        <a:solidFill>
          <a:srgbClr val="F1AE5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A7677C4-FC52-4257-A3BE-F68F05D88581}">
      <dsp:nvSpPr>
        <dsp:cNvPr id="0" name=""/>
        <dsp:cNvSpPr/>
      </dsp:nvSpPr>
      <dsp:spPr>
        <a:xfrm>
          <a:off x="2973989" y="2385716"/>
          <a:ext cx="4645046" cy="9368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710" tIns="0" rIns="0" bIns="0" numCol="1" spcCol="1270" anchor="ctr" anchorCtr="0">
          <a:noAutofit/>
        </a:bodyPr>
        <a:lstStyle/>
        <a:p>
          <a:pPr lvl="0" algn="l" defTabSz="711200">
            <a:lnSpc>
              <a:spcPct val="90000"/>
            </a:lnSpc>
            <a:spcBef>
              <a:spcPct val="0"/>
            </a:spcBef>
            <a:spcAft>
              <a:spcPct val="35000"/>
            </a:spcAft>
          </a:pPr>
          <a:r>
            <a:rPr lang="pt-PT" sz="1600" b="1" kern="1200" dirty="0"/>
            <a:t>Deve ser dada formação para dar aos funcionários uma ideia de como os seus comportamentos diários têm impacto no uso da energia da organização</a:t>
          </a:r>
          <a:endParaRPr lang="en-GB" sz="1600" b="1" kern="1200" dirty="0"/>
        </a:p>
      </dsp:txBody>
      <dsp:txXfrm>
        <a:off x="2973989" y="2385716"/>
        <a:ext cx="4645046" cy="936891"/>
      </dsp:txXfrm>
    </dsp:sp>
    <dsp:sp modelId="{4526AAAA-6379-4CED-96BA-B7087A16ED22}">
      <dsp:nvSpPr>
        <dsp:cNvPr id="0" name=""/>
        <dsp:cNvSpPr/>
      </dsp:nvSpPr>
      <dsp:spPr>
        <a:xfrm>
          <a:off x="5492609" y="965718"/>
          <a:ext cx="482092" cy="482092"/>
        </a:xfrm>
        <a:prstGeom prst="ellipse">
          <a:avLst/>
        </a:prstGeom>
        <a:solidFill>
          <a:srgbClr val="F1AE5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3EDD75-8681-45E6-A8AE-6BAF709F4611}">
      <dsp:nvSpPr>
        <dsp:cNvPr id="0" name=""/>
        <dsp:cNvSpPr/>
      </dsp:nvSpPr>
      <dsp:spPr>
        <a:xfrm>
          <a:off x="767523" y="114365"/>
          <a:ext cx="4859309" cy="7823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5451" tIns="0" rIns="0" bIns="0" numCol="1" spcCol="1270" anchor="ctr" anchorCtr="0">
          <a:noAutofit/>
        </a:bodyPr>
        <a:lstStyle/>
        <a:p>
          <a:pPr lvl="0" algn="l" defTabSz="711200">
            <a:lnSpc>
              <a:spcPct val="90000"/>
            </a:lnSpc>
            <a:spcBef>
              <a:spcPct val="0"/>
            </a:spcBef>
            <a:spcAft>
              <a:spcPct val="35000"/>
            </a:spcAft>
          </a:pPr>
          <a:r>
            <a:rPr lang="pt-PT" sz="1600" b="1" kern="1200" dirty="0"/>
            <a:t>Os funcionários devem ser encorajados e apoiados para assumir </a:t>
          </a:r>
          <a:r>
            <a:rPr lang="pt-PT" sz="1600" b="1" kern="1200"/>
            <a:t>o controlo </a:t>
          </a:r>
          <a:r>
            <a:rPr lang="pt-PT" sz="1600" b="1" kern="1200" dirty="0"/>
            <a:t>do seu uso de energia e fazer sugestões de poupança</a:t>
          </a:r>
          <a:endParaRPr lang="en-GB" sz="1600" b="1" kern="1200" dirty="0"/>
        </a:p>
      </dsp:txBody>
      <dsp:txXfrm>
        <a:off x="767523" y="114365"/>
        <a:ext cx="4859309" cy="78235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28.11.2017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a:t>
            </a:fld>
            <a:endParaRPr lang="de-DE"/>
          </a:p>
        </p:txBody>
      </p:sp>
    </p:spTree>
    <p:extLst>
      <p:ext uri="{BB962C8B-B14F-4D97-AF65-F5344CB8AC3E}">
        <p14:creationId xmlns:p14="http://schemas.microsoft.com/office/powerpoint/2010/main" val="279429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13</a:t>
            </a:fld>
            <a:endParaRPr lang="de-DE"/>
          </a:p>
        </p:txBody>
      </p:sp>
    </p:spTree>
    <p:extLst>
      <p:ext uri="{BB962C8B-B14F-4D97-AF65-F5344CB8AC3E}">
        <p14:creationId xmlns:p14="http://schemas.microsoft.com/office/powerpoint/2010/main" val="2666241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14</a:t>
            </a:fld>
            <a:endParaRPr lang="de-DE"/>
          </a:p>
        </p:txBody>
      </p:sp>
    </p:spTree>
    <p:extLst>
      <p:ext uri="{BB962C8B-B14F-4D97-AF65-F5344CB8AC3E}">
        <p14:creationId xmlns:p14="http://schemas.microsoft.com/office/powerpoint/2010/main" val="98973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http://</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15</a:t>
            </a:fld>
            <a:endParaRPr lang="de-DE"/>
          </a:p>
        </p:txBody>
      </p:sp>
    </p:spTree>
    <p:extLst>
      <p:ext uri="{BB962C8B-B14F-4D97-AF65-F5344CB8AC3E}">
        <p14:creationId xmlns:p14="http://schemas.microsoft.com/office/powerpoint/2010/main" val="1131414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16</a:t>
            </a:fld>
            <a:endParaRPr lang="de-DE"/>
          </a:p>
        </p:txBody>
      </p:sp>
    </p:spTree>
    <p:extLst>
      <p:ext uri="{BB962C8B-B14F-4D97-AF65-F5344CB8AC3E}">
        <p14:creationId xmlns:p14="http://schemas.microsoft.com/office/powerpoint/2010/main" val="3637516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17</a:t>
            </a:fld>
            <a:endParaRPr lang="de-DE"/>
          </a:p>
        </p:txBody>
      </p:sp>
    </p:spTree>
    <p:extLst>
      <p:ext uri="{BB962C8B-B14F-4D97-AF65-F5344CB8AC3E}">
        <p14:creationId xmlns:p14="http://schemas.microsoft.com/office/powerpoint/2010/main" val="3818230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Arial" charset="0"/>
                <a:ea typeface="+mn-ea"/>
                <a:cs typeface="+mn-cs"/>
              </a:rPr>
              <a:t>To report on energy use alone is arguably not analysis but data presentation. Although it can provide valuable insights, presenting energy data on its own against a time base does not provide the full insight – it may not show trends or the influence of other factors. </a:t>
            </a:r>
          </a:p>
          <a:p>
            <a:endParaRPr lang="en-GB" sz="1200" kern="1200" dirty="0">
              <a:solidFill>
                <a:schemeClr val="tx1"/>
              </a:solidFill>
              <a:latin typeface="Arial" charset="0"/>
              <a:ea typeface="+mn-ea"/>
              <a:cs typeface="+mn-cs"/>
            </a:endParaRPr>
          </a:p>
          <a:p>
            <a:r>
              <a:rPr lang="en-GB" sz="1200" kern="1200" dirty="0">
                <a:solidFill>
                  <a:schemeClr val="tx1"/>
                </a:solidFill>
                <a:latin typeface="Arial" charset="0"/>
                <a:ea typeface="+mn-ea"/>
                <a:cs typeface="+mn-cs"/>
              </a:rPr>
              <a:t>It’s more meaningful to relate energy use to a factor that drives it. For example, heating use is driven by the weather, and the requirement can be measured using degree days.  For a manufacturer,</a:t>
            </a:r>
            <a:r>
              <a:rPr lang="en-GB" sz="1200" kern="1200" baseline="0" dirty="0">
                <a:solidFill>
                  <a:schemeClr val="tx1"/>
                </a:solidFill>
                <a:latin typeface="Arial" charset="0"/>
                <a:ea typeface="+mn-ea"/>
                <a:cs typeface="+mn-cs"/>
              </a:rPr>
              <a:t> </a:t>
            </a:r>
            <a:r>
              <a:rPr lang="en-GB" sz="1200" kern="1200" dirty="0">
                <a:solidFill>
                  <a:schemeClr val="tx1"/>
                </a:solidFill>
                <a:latin typeface="Arial" charset="0"/>
                <a:ea typeface="+mn-ea"/>
                <a:cs typeface="+mn-cs"/>
              </a:rPr>
              <a:t>the most relevant driving factor is</a:t>
            </a:r>
            <a:r>
              <a:rPr lang="en-GB" sz="1200" kern="1200" baseline="0" dirty="0">
                <a:solidFill>
                  <a:schemeClr val="tx1"/>
                </a:solidFill>
                <a:latin typeface="Arial" charset="0"/>
                <a:ea typeface="+mn-ea"/>
                <a:cs typeface="+mn-cs"/>
              </a:rPr>
              <a:t> likely to</a:t>
            </a:r>
            <a:r>
              <a:rPr lang="en-GB" sz="1200" kern="1200" dirty="0">
                <a:solidFill>
                  <a:schemeClr val="tx1"/>
                </a:solidFill>
                <a:latin typeface="Arial" charset="0"/>
                <a:ea typeface="+mn-ea"/>
                <a:cs typeface="+mn-cs"/>
              </a:rPr>
              <a:t> be some measure</a:t>
            </a:r>
            <a:r>
              <a:rPr lang="en-GB" sz="1200" kern="1200" baseline="0" dirty="0">
                <a:solidFill>
                  <a:schemeClr val="tx1"/>
                </a:solidFill>
                <a:latin typeface="Arial" charset="0"/>
                <a:ea typeface="+mn-ea"/>
                <a:cs typeface="+mn-cs"/>
              </a:rPr>
              <a:t> </a:t>
            </a:r>
            <a:r>
              <a:rPr lang="en-GB" sz="1200" kern="1200" dirty="0">
                <a:solidFill>
                  <a:schemeClr val="tx1"/>
                </a:solidFill>
                <a:latin typeface="Arial" charset="0"/>
                <a:ea typeface="+mn-ea"/>
                <a:cs typeface="+mn-cs"/>
              </a:rPr>
              <a:t>of production.</a:t>
            </a:r>
          </a:p>
          <a:p>
            <a:endParaRPr lang="en-GB" sz="1200" kern="1200" dirty="0">
              <a:solidFill>
                <a:schemeClr val="tx1"/>
              </a:solidFill>
              <a:latin typeface="Arial" charset="0"/>
              <a:ea typeface="+mn-ea"/>
              <a:cs typeface="+mn-cs"/>
            </a:endParaRPr>
          </a:p>
          <a:p>
            <a:r>
              <a:rPr lang="en-GB" sz="1200" kern="1200" dirty="0">
                <a:solidFill>
                  <a:schemeClr val="tx1"/>
                </a:solidFill>
                <a:latin typeface="Arial" charset="0"/>
                <a:ea typeface="+mn-ea"/>
                <a:cs typeface="+mn-cs"/>
              </a:rPr>
              <a:t>A</a:t>
            </a:r>
            <a:r>
              <a:rPr lang="en-GB" sz="1200" kern="1200" baseline="0" dirty="0">
                <a:solidFill>
                  <a:schemeClr val="tx1"/>
                </a:solidFill>
                <a:latin typeface="Arial" charset="0"/>
                <a:ea typeface="+mn-ea"/>
                <a:cs typeface="+mn-cs"/>
              </a:rPr>
              <a:t> wide range of s</a:t>
            </a:r>
            <a:r>
              <a:rPr lang="en-GB" sz="1200" kern="1200" dirty="0">
                <a:solidFill>
                  <a:schemeClr val="tx1"/>
                </a:solidFill>
                <a:latin typeface="Arial" charset="0"/>
                <a:ea typeface="+mn-ea"/>
                <a:cs typeface="+mn-cs"/>
              </a:rPr>
              <a:t>pecialist MM&amp;T software is</a:t>
            </a:r>
            <a:r>
              <a:rPr lang="en-GB" sz="1200" kern="1200" baseline="0" dirty="0">
                <a:solidFill>
                  <a:schemeClr val="tx1"/>
                </a:solidFill>
                <a:latin typeface="Arial" charset="0"/>
                <a:ea typeface="+mn-ea"/>
                <a:cs typeface="+mn-cs"/>
              </a:rPr>
              <a:t> available to assist with the collection and analysis of your energy use.  Also,  increasingly manual meter reading is being superseded by automatic meter reading, or AMR.  AMR allows data to be collected at much shorter intervals – e.g. half-hourly, or even every minute. It therefore facilitates much more detailed analysis – however, there is a danger of data overload and ‘not being able to see the wood for the trees’. </a:t>
            </a:r>
            <a:endParaRPr lang="en-GB" sz="1200" kern="1200" dirty="0">
              <a:solidFill>
                <a:schemeClr val="tx1"/>
              </a:solidFill>
              <a:latin typeface="Arial" charset="0"/>
              <a:ea typeface="+mn-ea"/>
              <a:cs typeface="+mn-cs"/>
            </a:endParaRPr>
          </a:p>
          <a:p>
            <a:endParaRPr lang="en-GB" dirty="0"/>
          </a:p>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18</a:t>
            </a:fld>
            <a:endParaRPr lang="de-DE"/>
          </a:p>
        </p:txBody>
      </p:sp>
    </p:spTree>
    <p:extLst>
      <p:ext uri="{BB962C8B-B14F-4D97-AF65-F5344CB8AC3E}">
        <p14:creationId xmlns:p14="http://schemas.microsoft.com/office/powerpoint/2010/main" val="443190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20</a:t>
            </a:fld>
            <a:endParaRPr lang="de-DE"/>
          </a:p>
        </p:txBody>
      </p:sp>
    </p:spTree>
    <p:extLst>
      <p:ext uri="{BB962C8B-B14F-4D97-AF65-F5344CB8AC3E}">
        <p14:creationId xmlns:p14="http://schemas.microsoft.com/office/powerpoint/2010/main" val="4019044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21</a:t>
            </a:fld>
            <a:endParaRPr lang="de-DE"/>
          </a:p>
        </p:txBody>
      </p:sp>
    </p:spTree>
    <p:extLst>
      <p:ext uri="{BB962C8B-B14F-4D97-AF65-F5344CB8AC3E}">
        <p14:creationId xmlns:p14="http://schemas.microsoft.com/office/powerpoint/2010/main" val="1143735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22</a:t>
            </a:fld>
            <a:endParaRPr lang="de-DE"/>
          </a:p>
        </p:txBody>
      </p:sp>
    </p:spTree>
    <p:extLst>
      <p:ext uri="{BB962C8B-B14F-4D97-AF65-F5344CB8AC3E}">
        <p14:creationId xmlns:p14="http://schemas.microsoft.com/office/powerpoint/2010/main" val="19094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23</a:t>
            </a:fld>
            <a:endParaRPr lang="de-DE"/>
          </a:p>
        </p:txBody>
      </p:sp>
    </p:spTree>
    <p:extLst>
      <p:ext uri="{BB962C8B-B14F-4D97-AF65-F5344CB8AC3E}">
        <p14:creationId xmlns:p14="http://schemas.microsoft.com/office/powerpoint/2010/main" val="2063359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400" b="0" i="0" u="none" strike="noStrike" kern="1200" baseline="0" dirty="0">
                <a:solidFill>
                  <a:schemeClr val="tx1"/>
                </a:solidFill>
                <a:latin typeface="+mn-lt"/>
                <a:ea typeface="+mn-ea"/>
                <a:cs typeface="+mn-cs"/>
              </a:rPr>
              <a:t>In new buildings, optimal </a:t>
            </a:r>
            <a:r>
              <a:rPr lang="en-US" sz="1400" b="0" i="0" u="none" strike="noStrike" kern="1200" baseline="0" dirty="0" err="1">
                <a:solidFill>
                  <a:schemeClr val="tx1"/>
                </a:solidFill>
                <a:latin typeface="+mn-lt"/>
                <a:ea typeface="+mn-ea"/>
                <a:cs typeface="+mn-cs"/>
              </a:rPr>
              <a:t>Uso</a:t>
            </a:r>
            <a:r>
              <a:rPr lang="en-US" sz="1400" b="0" i="0" u="none" strike="noStrike" kern="1200" baseline="0" dirty="0">
                <a:solidFill>
                  <a:schemeClr val="tx1"/>
                </a:solidFill>
                <a:latin typeface="+mn-lt"/>
                <a:ea typeface="+mn-ea"/>
                <a:cs typeface="+mn-cs"/>
              </a:rPr>
              <a:t> da Luz Natural leading to energy savings and high comfort requires the building envelope and </a:t>
            </a:r>
            <a:r>
              <a:rPr lang="en-US" sz="1400" b="0" i="0" u="none" strike="noStrike" kern="1200" baseline="0">
                <a:solidFill>
                  <a:schemeClr val="tx1"/>
                </a:solidFill>
                <a:latin typeface="+mn-lt"/>
                <a:ea typeface="+mn-ea"/>
                <a:cs typeface="+mn-cs"/>
              </a:rPr>
              <a:t>the lighting system </a:t>
            </a:r>
            <a:r>
              <a:rPr lang="en-US" sz="1400" b="0" i="0" u="none" strike="noStrike" kern="1200" baseline="0" dirty="0">
                <a:solidFill>
                  <a:schemeClr val="tx1"/>
                </a:solidFill>
                <a:latin typeface="+mn-lt"/>
                <a:ea typeface="+mn-ea"/>
                <a:cs typeface="+mn-cs"/>
              </a:rPr>
              <a:t>are designed together. </a:t>
            </a:r>
          </a:p>
          <a:p>
            <a:r>
              <a:rPr lang="en-US" sz="1200" b="0" i="0" u="none" strike="noStrike" kern="1200" baseline="0" dirty="0" err="1">
                <a:solidFill>
                  <a:schemeClr val="tx1"/>
                </a:solidFill>
                <a:latin typeface="+mn-lt"/>
                <a:ea typeface="+mn-ea"/>
                <a:cs typeface="+mn-cs"/>
              </a:rPr>
              <a:t>Realisation</a:t>
            </a:r>
            <a:r>
              <a:rPr lang="en-US" sz="1200" b="0" i="0" u="none" strike="noStrike" kern="1200" baseline="0" dirty="0">
                <a:solidFill>
                  <a:schemeClr val="tx1"/>
                </a:solidFill>
                <a:latin typeface="+mn-lt"/>
                <a:ea typeface="+mn-ea"/>
                <a:cs typeface="+mn-cs"/>
              </a:rPr>
              <a:t> of the full energy saving potential by </a:t>
            </a:r>
            <a:r>
              <a:rPr lang="en-US" sz="1200" b="0" i="0" u="none" strike="noStrike" kern="1200" baseline="0" dirty="0" err="1">
                <a:solidFill>
                  <a:schemeClr val="tx1"/>
                </a:solidFill>
                <a:latin typeface="+mn-lt"/>
                <a:ea typeface="+mn-ea"/>
                <a:cs typeface="+mn-cs"/>
              </a:rPr>
              <a:t>Uso</a:t>
            </a:r>
            <a:r>
              <a:rPr lang="en-US" sz="1200" b="0" i="0" u="none" strike="noStrike" kern="1200" baseline="0" dirty="0">
                <a:solidFill>
                  <a:schemeClr val="tx1"/>
                </a:solidFill>
                <a:latin typeface="+mn-lt"/>
                <a:ea typeface="+mn-ea"/>
                <a:cs typeface="+mn-cs"/>
              </a:rPr>
              <a:t> da Luz </a:t>
            </a:r>
            <a:r>
              <a:rPr lang="en-US" sz="1200" b="0" i="0" u="none" strike="noStrike" kern="1200" baseline="0" dirty="0" err="1">
                <a:solidFill>
                  <a:schemeClr val="tx1"/>
                </a:solidFill>
                <a:latin typeface="+mn-lt"/>
                <a:ea typeface="+mn-ea"/>
                <a:cs typeface="+mn-cs"/>
              </a:rPr>
              <a:t>Naturaling</a:t>
            </a:r>
            <a:r>
              <a:rPr lang="en-US" sz="1200" b="0" i="0" u="none" strike="noStrike" kern="1200" baseline="0" dirty="0">
                <a:solidFill>
                  <a:schemeClr val="tx1"/>
                </a:solidFill>
                <a:latin typeface="+mn-lt"/>
                <a:ea typeface="+mn-ea"/>
                <a:cs typeface="+mn-cs"/>
              </a:rPr>
              <a:t> requires good control of the artificial lighting. </a:t>
            </a:r>
            <a:endParaRPr lang="en-US" sz="1400" b="0" dirty="0"/>
          </a:p>
          <a:p>
            <a:endParaRPr lang="en-US" dirty="0"/>
          </a:p>
          <a:p>
            <a:endParaRPr lang="en-US" dirty="0"/>
          </a:p>
          <a:p>
            <a:endParaRPr lang="en-US"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5</a:t>
            </a:fld>
            <a:endParaRPr lang="de-DE"/>
          </a:p>
        </p:txBody>
      </p:sp>
    </p:spTree>
    <p:extLst>
      <p:ext uri="{BB962C8B-B14F-4D97-AF65-F5344CB8AC3E}">
        <p14:creationId xmlns:p14="http://schemas.microsoft.com/office/powerpoint/2010/main" val="1363698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25</a:t>
            </a:fld>
            <a:endParaRPr lang="de-DE"/>
          </a:p>
        </p:txBody>
      </p:sp>
    </p:spTree>
    <p:extLst>
      <p:ext uri="{BB962C8B-B14F-4D97-AF65-F5344CB8AC3E}">
        <p14:creationId xmlns:p14="http://schemas.microsoft.com/office/powerpoint/2010/main" val="773888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27</a:t>
            </a:fld>
            <a:endParaRPr lang="de-DE"/>
          </a:p>
        </p:txBody>
      </p:sp>
    </p:spTree>
    <p:extLst>
      <p:ext uri="{BB962C8B-B14F-4D97-AF65-F5344CB8AC3E}">
        <p14:creationId xmlns:p14="http://schemas.microsoft.com/office/powerpoint/2010/main" val="2268934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28</a:t>
            </a:fld>
            <a:endParaRPr lang="de-DE"/>
          </a:p>
        </p:txBody>
      </p:sp>
    </p:spTree>
    <p:extLst>
      <p:ext uri="{BB962C8B-B14F-4D97-AF65-F5344CB8AC3E}">
        <p14:creationId xmlns:p14="http://schemas.microsoft.com/office/powerpoint/2010/main" val="33002466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29</a:t>
            </a:fld>
            <a:endParaRPr lang="de-DE"/>
          </a:p>
        </p:txBody>
      </p:sp>
    </p:spTree>
    <p:extLst>
      <p:ext uri="{BB962C8B-B14F-4D97-AF65-F5344CB8AC3E}">
        <p14:creationId xmlns:p14="http://schemas.microsoft.com/office/powerpoint/2010/main" val="3229208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baseline="0" dirty="0"/>
              <a:t>Networked room automation with automatic demand control</a:t>
            </a: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30</a:t>
            </a:fld>
            <a:endParaRPr lang="de-DE"/>
          </a:p>
        </p:txBody>
      </p:sp>
    </p:spTree>
    <p:extLst>
      <p:ext uri="{BB962C8B-B14F-4D97-AF65-F5344CB8AC3E}">
        <p14:creationId xmlns:p14="http://schemas.microsoft.com/office/powerpoint/2010/main" val="1703861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Deve ser dada formação para dar aos funcionários uma ideia de como os seus comportamentos diários têm impacto no uso da energia da organização</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31</a:t>
            </a:fld>
            <a:endParaRPr lang="de-DE"/>
          </a:p>
        </p:txBody>
      </p:sp>
    </p:spTree>
    <p:extLst>
      <p:ext uri="{BB962C8B-B14F-4D97-AF65-F5344CB8AC3E}">
        <p14:creationId xmlns:p14="http://schemas.microsoft.com/office/powerpoint/2010/main" val="4210282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Fornecendo uma ligação direta à dinâmica e aos padrões envolventes à iluminação externa</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33</a:t>
            </a:fld>
            <a:endParaRPr lang="de-DE"/>
          </a:p>
        </p:txBody>
      </p:sp>
    </p:spTree>
    <p:extLst>
      <p:ext uri="{BB962C8B-B14F-4D97-AF65-F5344CB8AC3E}">
        <p14:creationId xmlns:p14="http://schemas.microsoft.com/office/powerpoint/2010/main" val="4019062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34</a:t>
            </a:fld>
            <a:endParaRPr lang="de-DE"/>
          </a:p>
        </p:txBody>
      </p:sp>
    </p:spTree>
    <p:extLst>
      <p:ext uri="{BB962C8B-B14F-4D97-AF65-F5344CB8AC3E}">
        <p14:creationId xmlns:p14="http://schemas.microsoft.com/office/powerpoint/2010/main" val="1774190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Sistemas de gestão centralizadas</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35</a:t>
            </a:fld>
            <a:endParaRPr lang="de-DE"/>
          </a:p>
        </p:txBody>
      </p:sp>
    </p:spTree>
    <p:extLst>
      <p:ext uri="{BB962C8B-B14F-4D97-AF65-F5344CB8AC3E}">
        <p14:creationId xmlns:p14="http://schemas.microsoft.com/office/powerpoint/2010/main" val="3009252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40</a:t>
            </a:fld>
            <a:endParaRPr lang="de-DE"/>
          </a:p>
        </p:txBody>
      </p:sp>
    </p:spTree>
    <p:extLst>
      <p:ext uri="{BB962C8B-B14F-4D97-AF65-F5344CB8AC3E}">
        <p14:creationId xmlns:p14="http://schemas.microsoft.com/office/powerpoint/2010/main" val="839349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6</a:t>
            </a:fld>
            <a:endParaRPr lang="de-DE"/>
          </a:p>
        </p:txBody>
      </p:sp>
    </p:spTree>
    <p:extLst>
      <p:ext uri="{BB962C8B-B14F-4D97-AF65-F5344CB8AC3E}">
        <p14:creationId xmlns:p14="http://schemas.microsoft.com/office/powerpoint/2010/main" val="3219558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7</a:t>
            </a:fld>
            <a:endParaRPr lang="de-DE"/>
          </a:p>
        </p:txBody>
      </p:sp>
    </p:spTree>
    <p:extLst>
      <p:ext uri="{BB962C8B-B14F-4D97-AF65-F5344CB8AC3E}">
        <p14:creationId xmlns:p14="http://schemas.microsoft.com/office/powerpoint/2010/main" val="3166716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last function type of control is often very beneficial as it ensure </a:t>
            </a:r>
            <a:r>
              <a:rPr lang="en-US" sz="1200" b="0" i="0" u="none" strike="noStrike" kern="1200" baseline="0">
                <a:solidFill>
                  <a:schemeClr val="tx1"/>
                </a:solidFill>
                <a:latin typeface="+mn-lt"/>
                <a:ea typeface="+mn-ea"/>
                <a:cs typeface="+mn-cs"/>
              </a:rPr>
              <a:t>the lighting is </a:t>
            </a:r>
            <a:r>
              <a:rPr lang="en-US" sz="1200" b="0" i="0" u="none" strike="noStrike" kern="1200" baseline="0" dirty="0">
                <a:solidFill>
                  <a:schemeClr val="tx1"/>
                </a:solidFill>
                <a:latin typeface="+mn-lt"/>
                <a:ea typeface="+mn-ea"/>
                <a:cs typeface="+mn-cs"/>
              </a:rPr>
              <a:t>switched of at night and in the weekend. </a:t>
            </a: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8</a:t>
            </a:fld>
            <a:endParaRPr lang="de-DE"/>
          </a:p>
        </p:txBody>
      </p:sp>
    </p:spTree>
    <p:extLst>
      <p:ext uri="{BB962C8B-B14F-4D97-AF65-F5344CB8AC3E}">
        <p14:creationId xmlns:p14="http://schemas.microsoft.com/office/powerpoint/2010/main" val="1523586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Time switch control is especially beneficial for switching off </a:t>
            </a:r>
            <a:r>
              <a:rPr lang="en-US" sz="1200" b="0" i="0" u="none" strike="noStrike" kern="1200" baseline="0">
                <a:solidFill>
                  <a:schemeClr val="tx1"/>
                </a:solidFill>
                <a:latin typeface="+mn-lt"/>
                <a:ea typeface="+mn-ea"/>
                <a:cs typeface="+mn-cs"/>
              </a:rPr>
              <a:t>the lighting at </a:t>
            </a:r>
            <a:r>
              <a:rPr lang="en-US" sz="1200" b="0" i="0" u="none" strike="noStrike" kern="1200" baseline="0" dirty="0">
                <a:solidFill>
                  <a:schemeClr val="tx1"/>
                </a:solidFill>
                <a:latin typeface="+mn-lt"/>
                <a:ea typeface="+mn-ea"/>
                <a:cs typeface="+mn-cs"/>
              </a:rPr>
              <a:t>fixed times when the space become unoccupied (for example in a museum or other building with fixed opening hours), at night or in the weekend. </a:t>
            </a:r>
          </a:p>
          <a:p>
            <a:r>
              <a:rPr lang="en-US" sz="1200" b="0" i="0" u="none" strike="noStrike" kern="1200" baseline="0" dirty="0">
                <a:solidFill>
                  <a:schemeClr val="tx1"/>
                </a:solidFill>
                <a:latin typeface="+mn-lt"/>
                <a:ea typeface="+mn-ea"/>
                <a:cs typeface="+mn-cs"/>
              </a:rPr>
              <a:t>Time delay switching is useful </a:t>
            </a:r>
            <a:r>
              <a:rPr lang="en-US" sz="1200" b="0" i="0" u="none" strike="noStrike" kern="1200" baseline="0">
                <a:solidFill>
                  <a:schemeClr val="tx1"/>
                </a:solidFill>
                <a:latin typeface="+mn-lt"/>
                <a:ea typeface="+mn-ea"/>
                <a:cs typeface="+mn-cs"/>
              </a:rPr>
              <a:t>where lighting is </a:t>
            </a:r>
            <a:r>
              <a:rPr lang="en-US" sz="1200" b="0" i="0" u="none" strike="noStrike" kern="1200" baseline="0" dirty="0">
                <a:solidFill>
                  <a:schemeClr val="tx1"/>
                </a:solidFill>
                <a:latin typeface="+mn-lt"/>
                <a:ea typeface="+mn-ea"/>
                <a:cs typeface="+mn-cs"/>
              </a:rPr>
              <a:t>only needed for a set period of time, for example when viewing a display. </a:t>
            </a:r>
            <a:endParaRPr lang="pt-PT" b="0"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9</a:t>
            </a:fld>
            <a:endParaRPr lang="de-DE"/>
          </a:p>
        </p:txBody>
      </p:sp>
    </p:spTree>
    <p:extLst>
      <p:ext uri="{BB962C8B-B14F-4D97-AF65-F5344CB8AC3E}">
        <p14:creationId xmlns:p14="http://schemas.microsoft.com/office/powerpoint/2010/main" val="71789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photoelectric sensors can either be placed centrally to control several luminaries, or mounted on each luminaire for individual control. Individual control of each luminaire is more expensive to install but provides precise regulation of </a:t>
            </a:r>
            <a:r>
              <a:rPr lang="en-US" sz="1200" b="0" i="0" u="none" strike="noStrike" kern="1200" baseline="0">
                <a:solidFill>
                  <a:schemeClr val="tx1"/>
                </a:solidFill>
                <a:latin typeface="+mn-lt"/>
                <a:ea typeface="+mn-ea"/>
                <a:cs typeface="+mn-cs"/>
              </a:rPr>
              <a:t>the lighting level </a:t>
            </a:r>
            <a:r>
              <a:rPr lang="en-US" sz="1200" b="0" i="0" u="none" strike="noStrike" kern="1200" baseline="0" dirty="0">
                <a:solidFill>
                  <a:schemeClr val="tx1"/>
                </a:solidFill>
                <a:latin typeface="+mn-lt"/>
                <a:ea typeface="+mn-ea"/>
                <a:cs typeface="+mn-cs"/>
              </a:rPr>
              <a:t>for each part of the area.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Photoelectric dimming provides larger energy saving than photoelectric on/off switching and the mode of control is more likely to satisfy the occupants </a:t>
            </a:r>
            <a:endParaRPr lang="pt-PT" b="0"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10</a:t>
            </a:fld>
            <a:endParaRPr lang="de-DE"/>
          </a:p>
        </p:txBody>
      </p:sp>
    </p:spTree>
    <p:extLst>
      <p:ext uri="{BB962C8B-B14F-4D97-AF65-F5344CB8AC3E}">
        <p14:creationId xmlns:p14="http://schemas.microsoft.com/office/powerpoint/2010/main" val="2798184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Wireless features implies that smart lamps and luminaires consume energy whenever mains power is switched on, even when they are not </a:t>
            </a:r>
            <a:r>
              <a:rPr lang="en-US" sz="1200" b="0" i="0" u="none" strike="noStrike" kern="1200" baseline="0">
                <a:solidFill>
                  <a:schemeClr val="tx1"/>
                </a:solidFill>
                <a:latin typeface="+mn-lt"/>
                <a:ea typeface="+mn-ea"/>
                <a:cs typeface="+mn-cs"/>
              </a:rPr>
              <a:t>providing lighting but </a:t>
            </a:r>
            <a:r>
              <a:rPr lang="en-US" sz="1200" b="0" i="0" u="none" strike="noStrike" kern="1200" baseline="0" dirty="0">
                <a:solidFill>
                  <a:schemeClr val="tx1"/>
                </a:solidFill>
                <a:latin typeface="+mn-lt"/>
                <a:ea typeface="+mn-ea"/>
                <a:cs typeface="+mn-cs"/>
              </a:rPr>
              <a:t>waiting for an instruction from a control device. Many systems also require a separate energy consuming gateway device for translating the communication signal between the control device and the lamps/luminaires </a:t>
            </a:r>
          </a:p>
          <a:p>
            <a:r>
              <a:rPr lang="en-US" sz="1200" b="0" i="0" u="none" strike="noStrike" kern="1200" baseline="0" dirty="0">
                <a:solidFill>
                  <a:schemeClr val="tx1"/>
                </a:solidFill>
                <a:latin typeface="+mn-lt"/>
                <a:ea typeface="+mn-ea"/>
                <a:cs typeface="+mn-cs"/>
              </a:rPr>
              <a:t>Another challenge is lack of interoperability between different manufacturers</a:t>
            </a:r>
            <a:r>
              <a:rPr lang="en-US" sz="1200" b="0" i="0" u="none" strike="noStrike" kern="1200" baseline="0">
                <a:solidFill>
                  <a:schemeClr val="tx1"/>
                </a:solidFill>
                <a:latin typeface="+mn-lt"/>
                <a:ea typeface="+mn-ea"/>
                <a:cs typeface="+mn-cs"/>
              </a:rPr>
              <a:t>’ lighting products</a:t>
            </a:r>
            <a:r>
              <a:rPr lang="en-US" sz="1200" b="0" i="0" u="none" strike="noStrike" kern="1200" baseline="0" dirty="0">
                <a:solidFill>
                  <a:schemeClr val="tx1"/>
                </a:solidFill>
                <a:latin typeface="+mn-lt"/>
                <a:ea typeface="+mn-ea"/>
                <a:cs typeface="+mn-cs"/>
              </a:rPr>
              <a:t>. Some systems including smart lamps, gateways, luminaires, controls, meters and management systems (software) rely on proprietary hardware and software. Other protocols are often used in building automation systems for commercial buildings. </a:t>
            </a:r>
          </a:p>
          <a:p>
            <a:r>
              <a:rPr lang="en-US" sz="1200" b="0" i="0" u="none" strike="noStrike" kern="1200" baseline="0" dirty="0">
                <a:solidFill>
                  <a:schemeClr val="tx1"/>
                </a:solidFill>
                <a:latin typeface="+mn-lt"/>
                <a:ea typeface="+mn-ea"/>
                <a:cs typeface="+mn-cs"/>
              </a:rPr>
              <a:t>Efforts to bring more </a:t>
            </a:r>
            <a:r>
              <a:rPr lang="en-US" sz="1200" b="0" i="0" u="none" strike="noStrike" kern="1200" baseline="0" dirty="0" err="1">
                <a:solidFill>
                  <a:schemeClr val="tx1"/>
                </a:solidFill>
                <a:latin typeface="+mn-lt"/>
                <a:ea typeface="+mn-ea"/>
                <a:cs typeface="+mn-cs"/>
              </a:rPr>
              <a:t>standardisation</a:t>
            </a:r>
            <a:r>
              <a:rPr lang="en-US" sz="1200" b="0" i="0" u="none" strike="noStrike" kern="1200" baseline="0" dirty="0">
                <a:solidFill>
                  <a:schemeClr val="tx1"/>
                </a:solidFill>
                <a:latin typeface="+mn-lt"/>
                <a:ea typeface="+mn-ea"/>
                <a:cs typeface="+mn-cs"/>
              </a:rPr>
              <a:t> and interoperability to the market are underway within manufacturers’ alliances and international </a:t>
            </a:r>
            <a:r>
              <a:rPr lang="en-US" sz="1200" b="0" i="0" u="none" strike="noStrike" kern="1200" baseline="0" dirty="0" err="1">
                <a:solidFill>
                  <a:schemeClr val="tx1"/>
                </a:solidFill>
                <a:latin typeface="+mn-lt"/>
                <a:ea typeface="+mn-ea"/>
                <a:cs typeface="+mn-cs"/>
              </a:rPr>
              <a:t>standardisation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but most are </a:t>
            </a:r>
            <a:r>
              <a:rPr lang="en-US" sz="1200" b="0" i="0" u="none" strike="noStrike" kern="1200" baseline="0" dirty="0" err="1">
                <a:solidFill>
                  <a:schemeClr val="tx1"/>
                </a:solidFill>
                <a:latin typeface="+mn-lt"/>
                <a:ea typeface="+mn-ea"/>
                <a:cs typeface="+mn-cs"/>
              </a:rPr>
              <a:t>organised</a:t>
            </a:r>
            <a:r>
              <a:rPr lang="en-US" sz="1200" b="0" i="0" u="none" strike="noStrike" kern="1200" baseline="0" dirty="0">
                <a:solidFill>
                  <a:schemeClr val="tx1"/>
                </a:solidFill>
                <a:latin typeface="+mn-lt"/>
                <a:ea typeface="+mn-ea"/>
                <a:cs typeface="+mn-cs"/>
              </a:rPr>
              <a:t> around each communication protocol. </a:t>
            </a: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11</a:t>
            </a:fld>
            <a:endParaRPr lang="de-DE"/>
          </a:p>
        </p:txBody>
      </p:sp>
    </p:spTree>
    <p:extLst>
      <p:ext uri="{BB962C8B-B14F-4D97-AF65-F5344CB8AC3E}">
        <p14:creationId xmlns:p14="http://schemas.microsoft.com/office/powerpoint/2010/main" val="3599729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12</a:t>
            </a:fld>
            <a:endParaRPr lang="de-DE"/>
          </a:p>
        </p:txBody>
      </p:sp>
    </p:spTree>
    <p:extLst>
      <p:ext uri="{BB962C8B-B14F-4D97-AF65-F5344CB8AC3E}">
        <p14:creationId xmlns:p14="http://schemas.microsoft.com/office/powerpoint/2010/main" val="3641153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4074167"/>
            <a:ext cx="8001000" cy="1020075"/>
          </a:xfrm>
        </p:spPr>
        <p:txBody>
          <a:bodyPr>
            <a:normAutofit/>
          </a:bodyPr>
          <a:lstStyle/>
          <a:p>
            <a:pPr lvl="0" algn="r"/>
            <a:r>
              <a:rPr lang="pt-PT" sz="2400" b="1"/>
              <a:t>Controlo </a:t>
            </a:r>
            <a:r>
              <a:rPr lang="pt-PT" sz="2400" b="1" dirty="0"/>
              <a:t>de Iluminação Interior - Avançado</a:t>
            </a:r>
            <a:endParaRPr lang="de-DE" sz="2400" b="1" dirty="0">
              <a:latin typeface="+mj-lt"/>
            </a:endParaRPr>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de-DE" sz="1400" dirty="0">
                <a:solidFill>
                  <a:srgbClr val="595959"/>
                </a:solidFill>
              </a:rPr>
              <a:t>Author: </a:t>
            </a:r>
          </a:p>
          <a:p>
            <a:pPr lvl="0" algn="r">
              <a:defRPr/>
            </a:pPr>
            <a:r>
              <a:rPr lang="de-DE" sz="1400" dirty="0">
                <a:solidFill>
                  <a:srgbClr val="595959"/>
                </a:solidFill>
              </a:rPr>
              <a:t>Prepared by ISR – University of Coimbra</a:t>
            </a:r>
          </a:p>
          <a:p>
            <a:pPr lvl="0" algn="r">
              <a:defRPr/>
            </a:pPr>
            <a:r>
              <a:rPr lang="de-DE" sz="1400" dirty="0">
                <a:solidFill>
                  <a:srgbClr val="595959"/>
                </a:solidFill>
              </a:rPr>
              <a:t>July 2017</a:t>
            </a:r>
          </a:p>
          <a:p>
            <a:pPr lvl="0">
              <a:defRPr/>
            </a:pPr>
            <a:endParaRPr lang="de-DE" sz="1400" dirty="0">
              <a:solidFill>
                <a:prstClr val="black"/>
              </a:solidFill>
            </a:endParaRPr>
          </a:p>
          <a:p>
            <a:pPr algn="r"/>
            <a:endParaRPr lang="de-DE" sz="1400" dirty="0">
              <a:solidFill>
                <a:srgbClr val="595959"/>
              </a:solidFill>
            </a:endParaRPr>
          </a:p>
        </p:txBody>
      </p:sp>
      <p:pic>
        <p:nvPicPr>
          <p:cNvPr id="8" name="Picture 2" descr="C:\Users\boris\Desktop\premiumlightpro_logo_rgb_b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547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Icon_Daylight Harves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2621" y="1217032"/>
            <a:ext cx="2536768" cy="120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Marcador de Posição de Conteúdo 1"/>
          <p:cNvSpPr>
            <a:spLocks noGrp="1"/>
          </p:cNvSpPr>
          <p:nvPr>
            <p:ph idx="1"/>
          </p:nvPr>
        </p:nvSpPr>
        <p:spPr/>
        <p:txBody>
          <a:bodyPr/>
          <a:lstStyle/>
          <a:p>
            <a:r>
              <a:rPr lang="pt-PT" b="1" u="sng"/>
              <a:t>Controlo </a:t>
            </a:r>
            <a:r>
              <a:rPr lang="pt-PT" b="1" u="sng" dirty="0"/>
              <a:t>com iluminação</a:t>
            </a:r>
            <a:br>
              <a:rPr lang="pt-PT" b="1" u="sng" dirty="0"/>
            </a:br>
            <a:r>
              <a:rPr lang="pt-PT" b="1" u="sng" dirty="0"/>
              <a:t> natural</a:t>
            </a:r>
          </a:p>
          <a:p>
            <a:endParaRPr lang="pt-PT" dirty="0"/>
          </a:p>
          <a:p>
            <a:endParaRPr lang="pt-PT" dirty="0"/>
          </a:p>
        </p:txBody>
      </p:sp>
      <p:sp>
        <p:nvSpPr>
          <p:cNvPr id="3" name="Título 2"/>
          <p:cNvSpPr>
            <a:spLocks noGrp="1"/>
          </p:cNvSpPr>
          <p:nvPr>
            <p:ph type="title"/>
          </p:nvPr>
        </p:nvSpPr>
        <p:spPr/>
        <p:txBody>
          <a:bodyPr/>
          <a:lstStyle/>
          <a:p>
            <a:r>
              <a:rPr lang="pt-PT" dirty="0"/>
              <a:t>1. Estratégias Avançadas de Poupança Energética</a:t>
            </a:r>
          </a:p>
        </p:txBody>
      </p:sp>
      <p:pic>
        <p:nvPicPr>
          <p:cNvPr id="4" name="Picture 15" descr="Icon_Multi-level Ligh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7733" y="1217032"/>
            <a:ext cx="2536767" cy="120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ixaDeTexto 5"/>
          <p:cNvSpPr txBox="1"/>
          <p:nvPr/>
        </p:nvSpPr>
        <p:spPr>
          <a:xfrm>
            <a:off x="707922" y="2153265"/>
            <a:ext cx="8229600" cy="3693319"/>
          </a:xfrm>
          <a:prstGeom prst="rect">
            <a:avLst/>
          </a:prstGeom>
          <a:noFill/>
        </p:spPr>
        <p:txBody>
          <a:bodyPr wrap="square" rtlCol="0">
            <a:spAutoFit/>
          </a:bodyPr>
          <a:lstStyle/>
          <a:p>
            <a:r>
              <a:rPr lang="pt-PT" b="1" dirty="0"/>
              <a:t>Maximizar a luz natural</a:t>
            </a:r>
          </a:p>
          <a:p>
            <a:pPr marL="285750" indent="-285750">
              <a:buFont typeface="Arial" panose="020B0604020202020204" pitchFamily="34" charset="0"/>
              <a:buChar char="•"/>
            </a:pPr>
            <a:r>
              <a:rPr lang="pt-PT" dirty="0"/>
              <a:t>Dentro de um sistema de controle ligado à luz, os sensores de luz medem a quantidade de luz natural e ajustam a quantidade de luz artificial</a:t>
            </a:r>
            <a:r>
              <a:rPr lang="en-US" dirty="0"/>
              <a:t>.</a:t>
            </a:r>
          </a:p>
          <a:p>
            <a:pPr marL="285750" indent="-285750">
              <a:buFont typeface="Arial" panose="020B0604020202020204" pitchFamily="34" charset="0"/>
              <a:buChar char="•"/>
            </a:pPr>
            <a:r>
              <a:rPr lang="en-US" dirty="0" err="1"/>
              <a:t>Os</a:t>
            </a:r>
            <a:r>
              <a:rPr lang="en-US" dirty="0"/>
              <a:t> </a:t>
            </a:r>
            <a:r>
              <a:rPr lang="en-US" dirty="0" err="1"/>
              <a:t>sistemas</a:t>
            </a:r>
            <a:r>
              <a:rPr lang="en-US" dirty="0"/>
              <a:t> </a:t>
            </a:r>
            <a:r>
              <a:rPr lang="en-US"/>
              <a:t>de Controlo </a:t>
            </a:r>
            <a:r>
              <a:rPr lang="en-US" dirty="0"/>
              <a:t>com </a:t>
            </a:r>
            <a:r>
              <a:rPr lang="en-US" dirty="0" err="1"/>
              <a:t>iluminação</a:t>
            </a:r>
            <a:r>
              <a:rPr lang="en-US" dirty="0"/>
              <a:t> natural </a:t>
            </a:r>
            <a:r>
              <a:rPr lang="en-US" dirty="0" err="1"/>
              <a:t>funcionam</a:t>
            </a:r>
            <a:r>
              <a:rPr lang="en-US" dirty="0"/>
              <a:t> de </a:t>
            </a:r>
            <a:r>
              <a:rPr lang="en-US" dirty="0" err="1"/>
              <a:t>duas</a:t>
            </a:r>
            <a:r>
              <a:rPr lang="en-US" dirty="0"/>
              <a:t> </a:t>
            </a:r>
            <a:r>
              <a:rPr lang="en-US" dirty="0" err="1"/>
              <a:t>formas</a:t>
            </a:r>
            <a:r>
              <a:rPr lang="en-US" dirty="0"/>
              <a:t>: </a:t>
            </a:r>
          </a:p>
          <a:p>
            <a:r>
              <a:rPr lang="en-US" dirty="0"/>
              <a:t>	1. </a:t>
            </a:r>
            <a:r>
              <a:rPr lang="en-US" u="sng" dirty="0" err="1"/>
              <a:t>Comutação</a:t>
            </a:r>
            <a:r>
              <a:rPr lang="en-US" u="sng" dirty="0"/>
              <a:t> </a:t>
            </a:r>
            <a:r>
              <a:rPr lang="en-US" u="sng" dirty="0" err="1"/>
              <a:t>Fotoelétrica</a:t>
            </a:r>
            <a:r>
              <a:rPr lang="en-US" u="sng" dirty="0"/>
              <a:t> ON/OFF </a:t>
            </a:r>
            <a:r>
              <a:rPr lang="pt-PT" dirty="0"/>
              <a:t>onde é importante incorporar	atrasos de tempo no sistema </a:t>
            </a:r>
            <a:r>
              <a:rPr lang="pt-PT"/>
              <a:t>de controlo </a:t>
            </a:r>
            <a:r>
              <a:rPr lang="pt-PT" dirty="0"/>
              <a:t>para evitar interrupções 	frequentes, exemplo: passagem de nuvens</a:t>
            </a:r>
            <a:r>
              <a:rPr lang="en-US" dirty="0"/>
              <a:t>. </a:t>
            </a:r>
          </a:p>
          <a:p>
            <a:r>
              <a:rPr lang="en-US" dirty="0"/>
              <a:t>	2. </a:t>
            </a:r>
            <a:r>
              <a:rPr lang="en-US" u="sng" dirty="0" err="1"/>
              <a:t>Regullação</a:t>
            </a:r>
            <a:r>
              <a:rPr lang="en-US" u="sng" dirty="0"/>
              <a:t> </a:t>
            </a:r>
            <a:r>
              <a:rPr lang="en-US" u="sng" dirty="0" err="1"/>
              <a:t>Fotoelétrica</a:t>
            </a:r>
            <a:r>
              <a:rPr lang="en-US" u="sng" dirty="0"/>
              <a:t> </a:t>
            </a:r>
            <a:r>
              <a:rPr lang="pt-PT" dirty="0"/>
              <a:t>que garante que a soma da iluminação 	natural 	e artificial atinja sempre o nível de iluminação projetado, 	</a:t>
            </a:r>
            <a:r>
              <a:rPr lang="pt-PT" dirty="0" err="1"/>
              <a:t>detectando</a:t>
            </a:r>
            <a:r>
              <a:rPr lang="pt-PT" dirty="0"/>
              <a:t> a 	luz total na área controlada e ajustando a iluminação 	elétrica</a:t>
            </a:r>
            <a:r>
              <a:rPr lang="en-US" dirty="0"/>
              <a:t>.</a:t>
            </a:r>
          </a:p>
          <a:p>
            <a:pPr marL="285750" indent="-285750">
              <a:buFont typeface="Arial" panose="020B0604020202020204" pitchFamily="34" charset="0"/>
              <a:buChar char="•"/>
            </a:pPr>
            <a:r>
              <a:rPr lang="pt-PT" dirty="0"/>
              <a:t>Temporizadores com interligação de luz natural nos espaços iluminados durante o dia é benéfico em salas com ocupação total durante todo o dia, exemplo: </a:t>
            </a:r>
            <a:r>
              <a:rPr lang="pt-PT" dirty="0" err="1"/>
              <a:t>recepções</a:t>
            </a:r>
            <a:r>
              <a:rPr lang="pt-PT" dirty="0"/>
              <a:t> e áreas de circulação.</a:t>
            </a:r>
          </a:p>
        </p:txBody>
      </p:sp>
    </p:spTree>
    <p:extLst>
      <p:ext uri="{BB962C8B-B14F-4D97-AF65-F5344CB8AC3E}">
        <p14:creationId xmlns:p14="http://schemas.microsoft.com/office/powerpoint/2010/main" val="3518517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Avançadas de Poupança Energética</a:t>
            </a:r>
          </a:p>
        </p:txBody>
      </p:sp>
      <p:sp>
        <p:nvSpPr>
          <p:cNvPr id="2" name="CaixaDeTexto 1">
            <a:extLst>
              <a:ext uri="{FF2B5EF4-FFF2-40B4-BE49-F238E27FC236}">
                <a16:creationId xmlns:a16="http://schemas.microsoft.com/office/drawing/2014/main" id="{E70DB9FB-1C95-48E8-ABD1-62607FC605CC}"/>
              </a:ext>
            </a:extLst>
          </p:cNvPr>
          <p:cNvSpPr txBox="1"/>
          <p:nvPr/>
        </p:nvSpPr>
        <p:spPr>
          <a:xfrm>
            <a:off x="457200" y="1378226"/>
            <a:ext cx="8077200" cy="3200876"/>
          </a:xfrm>
          <a:prstGeom prst="rect">
            <a:avLst/>
          </a:prstGeom>
          <a:noFill/>
        </p:spPr>
        <p:txBody>
          <a:bodyPr wrap="square" rtlCol="0">
            <a:spAutoFit/>
          </a:bodyPr>
          <a:lstStyle/>
          <a:p>
            <a:r>
              <a:rPr lang="pt-PT" sz="2000" b="1" u="sng" dirty="0"/>
              <a:t>Iluminação Inteligente</a:t>
            </a:r>
          </a:p>
          <a:p>
            <a:endParaRPr lang="pt-PT" sz="2000" b="1" u="sng" dirty="0"/>
          </a:p>
          <a:p>
            <a:r>
              <a:rPr lang="pt-PT" dirty="0"/>
              <a:t>Lâmpadas e luminárias inteligentes combinam avanços tecnológicos em Wireless e </a:t>
            </a:r>
            <a:r>
              <a:rPr lang="pt-PT" dirty="0" err="1"/>
              <a:t>LEDs</a:t>
            </a:r>
            <a:r>
              <a:rPr lang="pt-PT" dirty="0"/>
              <a:t>. Algumas das características inteligentes são </a:t>
            </a:r>
            <a:r>
              <a:rPr lang="en-US" dirty="0"/>
              <a:t>: </a:t>
            </a:r>
          </a:p>
          <a:p>
            <a:pPr marL="285750" indent="-285750">
              <a:buFont typeface="Arial" panose="020B0604020202020204" pitchFamily="34" charset="0"/>
              <a:buChar char="•"/>
            </a:pPr>
            <a:r>
              <a:rPr lang="pt-PT" dirty="0"/>
              <a:t>Ajuste de cor, regulação de intensidade de luz, mudança gradual entre as temperaturas de cores ao longo do tempo.</a:t>
            </a:r>
          </a:p>
          <a:p>
            <a:pPr marL="285750" indent="-285750">
              <a:buFont typeface="Arial" panose="020B0604020202020204" pitchFamily="34" charset="0"/>
              <a:buChar char="•"/>
            </a:pPr>
            <a:r>
              <a:rPr lang="pt-PT" dirty="0"/>
              <a:t>Alto-falante de áudio integrado, etc.</a:t>
            </a:r>
          </a:p>
          <a:p>
            <a:pPr marL="285750" indent="-285750">
              <a:buFont typeface="Arial" panose="020B0604020202020204" pitchFamily="34" charset="0"/>
              <a:buChar char="•"/>
            </a:pPr>
            <a:r>
              <a:rPr lang="pt-PT" dirty="0"/>
              <a:t>Conectividade para ativação de serviços, monitorização de segurança e entrega de dados.</a:t>
            </a:r>
          </a:p>
          <a:p>
            <a:pPr marL="285750" indent="-285750">
              <a:buFont typeface="Arial" panose="020B0604020202020204" pitchFamily="34" charset="0"/>
              <a:buChar char="•"/>
            </a:pPr>
            <a:r>
              <a:rPr lang="pt-PT" dirty="0"/>
              <a:t>Manter o fluxo luminoso constante e o funcionamento que assegurem o tempo de vida útil estipulado.</a:t>
            </a:r>
            <a:endParaRPr lang="pt-PT" sz="2000" dirty="0"/>
          </a:p>
        </p:txBody>
      </p:sp>
    </p:spTree>
    <p:extLst>
      <p:ext uri="{BB962C8B-B14F-4D97-AF65-F5344CB8AC3E}">
        <p14:creationId xmlns:p14="http://schemas.microsoft.com/office/powerpoint/2010/main" val="1741311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Avançadas de Poupança Energética</a:t>
            </a:r>
          </a:p>
        </p:txBody>
      </p:sp>
      <p:grpSp>
        <p:nvGrpSpPr>
          <p:cNvPr id="4" name="Group 25"/>
          <p:cNvGrpSpPr>
            <a:grpSpLocks/>
          </p:cNvGrpSpPr>
          <p:nvPr/>
        </p:nvGrpSpPr>
        <p:grpSpPr bwMode="auto">
          <a:xfrm>
            <a:off x="457200" y="2868005"/>
            <a:ext cx="6119447" cy="923330"/>
            <a:chOff x="457200" y="2144451"/>
            <a:chExt cx="7419433" cy="1104969"/>
          </a:xfrm>
        </p:grpSpPr>
        <p:sp>
          <p:nvSpPr>
            <p:cNvPr id="5" name="Text Box 6"/>
            <p:cNvSpPr txBox="1">
              <a:spLocks noChangeArrowheads="1"/>
            </p:cNvSpPr>
            <p:nvPr/>
          </p:nvSpPr>
          <p:spPr bwMode="auto">
            <a:xfrm>
              <a:off x="2438402" y="2144451"/>
              <a:ext cx="5438231" cy="110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Sensor de </a:t>
              </a:r>
              <a:r>
                <a:rPr lang="en-US" altLang="pt-PT" sz="1800" b="1" dirty="0" err="1">
                  <a:ea typeface="Arial Unicode MS" panose="020B0604020202020204" pitchFamily="34" charset="-128"/>
                </a:rPr>
                <a:t>Ocupação</a:t>
              </a:r>
              <a:r>
                <a:rPr lang="en-US" altLang="pt-PT" sz="1800" dirty="0">
                  <a:ea typeface="Arial Unicode MS" panose="020B0604020202020204" pitchFamily="34" charset="-128"/>
                </a:rPr>
                <a:t>: </a:t>
              </a:r>
              <a:r>
                <a:rPr lang="pt-PT" altLang="pt-PT" sz="1800" dirty="0">
                  <a:ea typeface="Arial Unicode MS" panose="020B0604020202020204" pitchFamily="34" charset="-128"/>
                </a:rPr>
                <a:t>Desligar as luzes automaticamente quando as pessoas desocuparem o espaço.</a:t>
              </a:r>
              <a:endParaRPr lang="en-US" altLang="pt-PT" sz="1800" dirty="0">
                <a:ea typeface="Arial Unicode MS" panose="020B0604020202020204" pitchFamily="34" charset="-128"/>
              </a:endParaRPr>
            </a:p>
          </p:txBody>
        </p:sp>
        <p:pic>
          <p:nvPicPr>
            <p:cNvPr id="6" name="Picture 7" descr="Icon_Occupancy Sens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99250"/>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23"/>
          <p:cNvGrpSpPr>
            <a:grpSpLocks/>
          </p:cNvGrpSpPr>
          <p:nvPr/>
        </p:nvGrpSpPr>
        <p:grpSpPr bwMode="auto">
          <a:xfrm>
            <a:off x="457200" y="5188892"/>
            <a:ext cx="6099805" cy="1200329"/>
            <a:chOff x="457200" y="4334022"/>
            <a:chExt cx="7395619" cy="1436460"/>
          </a:xfrm>
        </p:grpSpPr>
        <p:sp>
          <p:nvSpPr>
            <p:cNvPr id="8" name="Text Box 9"/>
            <p:cNvSpPr txBox="1">
              <a:spLocks noChangeArrowheads="1"/>
            </p:cNvSpPr>
            <p:nvPr/>
          </p:nvSpPr>
          <p:spPr bwMode="auto">
            <a:xfrm>
              <a:off x="2414587" y="4334022"/>
              <a:ext cx="5438232" cy="143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a:ea typeface="Arial Unicode MS" panose="020B0604020202020204" pitchFamily="34" charset="-128"/>
                </a:rPr>
                <a:t>Controlo </a:t>
              </a:r>
              <a:r>
                <a:rPr lang="en-US" altLang="pt-PT" sz="1800" b="1" dirty="0">
                  <a:ea typeface="Arial Unicode MS" panose="020B0604020202020204" pitchFamily="34" charset="-128"/>
                </a:rPr>
                <a:t>com luz natural</a:t>
              </a:r>
              <a:r>
                <a:rPr lang="en-US" altLang="pt-PT" sz="1800" dirty="0">
                  <a:ea typeface="Arial Unicode MS" panose="020B0604020202020204" pitchFamily="34" charset="-128"/>
                </a:rPr>
                <a:t>: </a:t>
              </a:r>
              <a:r>
                <a:rPr lang="pt-PT" altLang="pt-PT" sz="1800" dirty="0">
                  <a:ea typeface="Arial Unicode MS" panose="020B0604020202020204" pitchFamily="34" charset="-128"/>
                </a:rPr>
                <a:t>Ajustar automaticamente os níveis de luz com base na quantidade de luz natural do espaço.</a:t>
              </a:r>
              <a:endParaRPr lang="en-US" altLang="pt-PT" sz="1800" dirty="0">
                <a:ea typeface="Arial Unicode MS" panose="020B0604020202020204" pitchFamily="34" charset="-128"/>
              </a:endParaRPr>
            </a:p>
          </p:txBody>
        </p:sp>
        <p:pic>
          <p:nvPicPr>
            <p:cNvPr id="9" name="Picture 10" descr="Icon_Daylight Harves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34022"/>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24"/>
          <p:cNvGrpSpPr>
            <a:grpSpLocks/>
          </p:cNvGrpSpPr>
          <p:nvPr/>
        </p:nvGrpSpPr>
        <p:grpSpPr bwMode="auto">
          <a:xfrm>
            <a:off x="457201" y="3964116"/>
            <a:ext cx="6119447" cy="1200329"/>
            <a:chOff x="599336" y="3111695"/>
            <a:chExt cx="7419433" cy="1436461"/>
          </a:xfrm>
        </p:grpSpPr>
        <p:pic>
          <p:nvPicPr>
            <p:cNvPr id="11" name="Picture 15" descr="Icon_Multi-level Ligh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336" y="3113826"/>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6"/>
            <p:cNvSpPr txBox="1">
              <a:spLocks noChangeArrowheads="1"/>
            </p:cNvSpPr>
            <p:nvPr/>
          </p:nvSpPr>
          <p:spPr bwMode="auto">
            <a:xfrm>
              <a:off x="2580538" y="3111695"/>
              <a:ext cx="5438231" cy="1436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Multi-</a:t>
              </a:r>
              <a:r>
                <a:rPr lang="en-US" altLang="pt-PT" sz="1800" b="1" dirty="0" err="1">
                  <a:ea typeface="Arial Unicode MS" panose="020B0604020202020204" pitchFamily="34" charset="-128"/>
                </a:rPr>
                <a:t>nível</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Iluminação</a:t>
              </a:r>
              <a:r>
                <a:rPr lang="en-US" altLang="pt-PT" sz="1800" b="1" dirty="0">
                  <a:ea typeface="Arial Unicode MS" panose="020B0604020202020204" pitchFamily="34" charset="-128"/>
                </a:rPr>
                <a:t>/</a:t>
              </a:r>
              <a:r>
                <a:rPr lang="en-US" altLang="pt-PT" sz="1800" b="1" dirty="0" err="1">
                  <a:ea typeface="Arial Unicode MS" panose="020B0604020202020204" pitchFamily="34" charset="-128"/>
                </a:rPr>
                <a:t>regulação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Oferecer</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aos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usuários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mais</a:t>
              </a:r>
              <a:r>
                <a:rPr lang="en-US" altLang="pt-PT" sz="1800" dirty="0">
                  <a:ea typeface="Arial Unicode MS" panose="020B0604020202020204" pitchFamily="34" charset="-128"/>
                </a:rPr>
                <a:t> do que um </a:t>
              </a:r>
              <a:r>
                <a:rPr lang="en-US" altLang="pt-PT" sz="1800" dirty="0" err="1">
                  <a:ea typeface="Arial Unicode MS" panose="020B0604020202020204" pitchFamily="34" charset="-128"/>
                </a:rPr>
                <a:t>nível</a:t>
              </a:r>
              <a:r>
                <a:rPr lang="en-US" altLang="pt-PT" sz="1800" dirty="0">
                  <a:ea typeface="Arial Unicode MS" panose="020B0604020202020204" pitchFamily="34" charset="-128"/>
                </a:rPr>
                <a:t> de luz </a:t>
              </a:r>
              <a:r>
                <a:rPr lang="en-US" altLang="pt-PT" sz="1800" dirty="0" err="1">
                  <a:ea typeface="Arial Unicode MS" panose="020B0604020202020204" pitchFamily="34" charset="-128"/>
                </a:rPr>
                <a:t>sem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ser</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tudo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ligado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desligado</a:t>
              </a:r>
              <a:endParaRPr lang="en-US" altLang="pt-PT" sz="1800" dirty="0">
                <a:ea typeface="Arial Unicode MS" panose="020B0604020202020204" pitchFamily="34" charset="-128"/>
              </a:endParaRPr>
            </a:p>
          </p:txBody>
        </p:sp>
      </p:grpSp>
      <p:grpSp>
        <p:nvGrpSpPr>
          <p:cNvPr id="13" name="Group 26"/>
          <p:cNvGrpSpPr>
            <a:grpSpLocks/>
          </p:cNvGrpSpPr>
          <p:nvPr/>
        </p:nvGrpSpPr>
        <p:grpSpPr bwMode="auto">
          <a:xfrm>
            <a:off x="457200" y="1833485"/>
            <a:ext cx="6119448" cy="1200329"/>
            <a:chOff x="457200" y="1113845"/>
            <a:chExt cx="7419434" cy="1436460"/>
          </a:xfrm>
        </p:grpSpPr>
        <p:sp>
          <p:nvSpPr>
            <p:cNvPr id="14" name="Text Box 12"/>
            <p:cNvSpPr txBox="1">
              <a:spLocks noChangeArrowheads="1"/>
            </p:cNvSpPr>
            <p:nvPr/>
          </p:nvSpPr>
          <p:spPr bwMode="auto">
            <a:xfrm>
              <a:off x="2438402" y="1113845"/>
              <a:ext cx="5438232" cy="143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Programado</a:t>
              </a:r>
              <a:r>
                <a:rPr lang="en-US" altLang="pt-PT" sz="1800" dirty="0">
                  <a:ea typeface="Arial Unicode MS" panose="020B0604020202020204" pitchFamily="34" charset="-128"/>
                </a:rPr>
                <a:t>:  As </a:t>
              </a:r>
              <a:r>
                <a:rPr lang="en-US" altLang="pt-PT" sz="1800" dirty="0" err="1">
                  <a:ea typeface="Arial Unicode MS" panose="020B0604020202020204" pitchFamily="34" charset="-128"/>
                </a:rPr>
                <a:t>luzes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automaticamente</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ajustadas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em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determinadas</a:t>
              </a:r>
              <a:r>
                <a:rPr lang="en-US" altLang="pt-PT" sz="1800" dirty="0">
                  <a:ea typeface="Arial Unicode MS" panose="020B0604020202020204" pitchFamily="34" charset="-128"/>
                </a:rPr>
                <a:t> horas do </a:t>
              </a:r>
              <a:r>
                <a:rPr lang="en-US" altLang="pt-PT" sz="1800" dirty="0" err="1">
                  <a:ea typeface="Arial Unicode MS" panose="020B0604020202020204" pitchFamily="34" charset="-128"/>
                </a:rPr>
                <a:t>dia</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ou</a:t>
              </a:r>
              <a:r>
                <a:rPr lang="en-US" altLang="pt-PT" sz="1800" dirty="0">
                  <a:ea typeface="Arial Unicode MS" panose="020B0604020202020204" pitchFamily="34" charset="-128"/>
                </a:rPr>
                <a:t> no </a:t>
              </a:r>
              <a:r>
                <a:rPr lang="en-US" altLang="pt-PT" sz="1800" dirty="0" err="1">
                  <a:ea typeface="Arial Unicode MS" panose="020B0604020202020204" pitchFamily="34" charset="-128"/>
                </a:rPr>
                <a:t>nascer</a:t>
              </a:r>
              <a:r>
                <a:rPr lang="en-US" altLang="pt-PT" sz="1800" dirty="0">
                  <a:ea typeface="Arial Unicode MS" panose="020B0604020202020204" pitchFamily="34" charset="-128"/>
                </a:rPr>
                <a:t> e </a:t>
              </a:r>
              <a:r>
                <a:rPr lang="en-US" altLang="pt-PT" sz="1800" dirty="0" err="1">
                  <a:ea typeface="Arial Unicode MS" panose="020B0604020202020204" pitchFamily="34" charset="-128"/>
                </a:rPr>
                <a:t>pôr</a:t>
              </a:r>
              <a:r>
                <a:rPr lang="en-US" altLang="pt-PT" sz="1800" dirty="0">
                  <a:ea typeface="Arial Unicode MS" panose="020B0604020202020204" pitchFamily="34" charset="-128"/>
                </a:rPr>
                <a:t> do sol</a:t>
              </a:r>
            </a:p>
          </p:txBody>
        </p:sp>
        <p:pic>
          <p:nvPicPr>
            <p:cNvPr id="15" name="Picture 17" descr="Icon_Schedul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141413"/>
              <a:ext cx="19573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CaixaDeTexto 19"/>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21" name="CaixaDeTexto 20"/>
          <p:cNvSpPr txBox="1"/>
          <p:nvPr/>
        </p:nvSpPr>
        <p:spPr>
          <a:xfrm>
            <a:off x="6857999" y="1971984"/>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22" name="CaixaDeTexto 21"/>
          <p:cNvSpPr txBox="1"/>
          <p:nvPr/>
        </p:nvSpPr>
        <p:spPr>
          <a:xfrm>
            <a:off x="6858000" y="2977980"/>
            <a:ext cx="1946031" cy="646331"/>
          </a:xfrm>
          <a:prstGeom prst="rect">
            <a:avLst/>
          </a:prstGeom>
          <a:noFill/>
        </p:spPr>
        <p:txBody>
          <a:bodyPr wrap="square" rtlCol="0">
            <a:spAutoFit/>
          </a:bodyPr>
          <a:lstStyle/>
          <a:p>
            <a:pPr algn="ctr"/>
            <a:r>
              <a:rPr lang="pt-PT" dirty="0">
                <a:solidFill>
                  <a:srgbClr val="00B0F0"/>
                </a:solidFill>
              </a:rPr>
              <a:t>20 – 60 %</a:t>
            </a:r>
          </a:p>
          <a:p>
            <a:pPr algn="ctr"/>
            <a:r>
              <a:rPr lang="pt-PT" dirty="0">
                <a:solidFill>
                  <a:srgbClr val="00B0F0"/>
                </a:solidFill>
              </a:rPr>
              <a:t>Iluminação</a:t>
            </a:r>
          </a:p>
        </p:txBody>
      </p:sp>
      <p:sp>
        <p:nvSpPr>
          <p:cNvPr id="23" name="CaixaDeTexto 22"/>
          <p:cNvSpPr txBox="1"/>
          <p:nvPr/>
        </p:nvSpPr>
        <p:spPr>
          <a:xfrm>
            <a:off x="6858000" y="4043191"/>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24" name="CaixaDeTexto 23"/>
          <p:cNvSpPr txBox="1"/>
          <p:nvPr/>
        </p:nvSpPr>
        <p:spPr>
          <a:xfrm>
            <a:off x="6858000" y="5108402"/>
            <a:ext cx="1946031" cy="646331"/>
          </a:xfrm>
          <a:prstGeom prst="rect">
            <a:avLst/>
          </a:prstGeom>
          <a:noFill/>
        </p:spPr>
        <p:txBody>
          <a:bodyPr wrap="square" rtlCol="0">
            <a:spAutoFit/>
          </a:bodyPr>
          <a:lstStyle/>
          <a:p>
            <a:pPr algn="ctr"/>
            <a:r>
              <a:rPr lang="pt-PT" dirty="0">
                <a:solidFill>
                  <a:srgbClr val="00B0F0"/>
                </a:solidFill>
              </a:rPr>
              <a:t>25 – 60 %</a:t>
            </a:r>
          </a:p>
          <a:p>
            <a:pPr algn="ctr"/>
            <a:r>
              <a:rPr lang="pt-PT" dirty="0">
                <a:solidFill>
                  <a:srgbClr val="00B0F0"/>
                </a:solidFill>
              </a:rPr>
              <a:t>Iluminação</a:t>
            </a:r>
          </a:p>
        </p:txBody>
      </p:sp>
      <p:sp>
        <p:nvSpPr>
          <p:cNvPr id="25" name="TextBox 24"/>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3022658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Avançadas de Poupança Energética</a:t>
            </a:r>
          </a:p>
        </p:txBody>
      </p:sp>
      <p:sp>
        <p:nvSpPr>
          <p:cNvPr id="4" name="Text Box 18"/>
          <p:cNvSpPr txBox="1">
            <a:spLocks noChangeArrowheads="1"/>
          </p:cNvSpPr>
          <p:nvPr/>
        </p:nvSpPr>
        <p:spPr bwMode="auto">
          <a:xfrm>
            <a:off x="2137655" y="1975701"/>
            <a:ext cx="452105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High-End Tuning</a:t>
            </a:r>
            <a:r>
              <a:rPr lang="en-US" altLang="pt-PT" sz="1800" dirty="0">
                <a:ea typeface="Arial Unicode MS" panose="020B0604020202020204" pitchFamily="34" charset="-128"/>
              </a:rPr>
              <a:t>: </a:t>
            </a:r>
            <a:r>
              <a:rPr lang="pt-PT" altLang="pt-PT" sz="1800" dirty="0">
                <a:ea typeface="Arial Unicode MS" panose="020B0604020202020204" pitchFamily="34" charset="-128"/>
              </a:rPr>
              <a:t>Define o nível de luz do alvo com base nos requisitos do ocupante no espaço.</a:t>
            </a:r>
            <a:endParaRPr lang="en-US" altLang="pt-PT" sz="1800" dirty="0">
              <a:ea typeface="Arial Unicode MS" panose="020B0604020202020204" pitchFamily="34" charset="-128"/>
            </a:endParaRPr>
          </a:p>
        </p:txBody>
      </p:sp>
      <p:pic>
        <p:nvPicPr>
          <p:cNvPr id="5" name="Picture 19" descr="Icon_High-end Tr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262" y="1965517"/>
            <a:ext cx="1598393" cy="75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23"/>
          <p:cNvGrpSpPr>
            <a:grpSpLocks/>
          </p:cNvGrpSpPr>
          <p:nvPr/>
        </p:nvGrpSpPr>
        <p:grpSpPr bwMode="auto">
          <a:xfrm>
            <a:off x="539262" y="2975989"/>
            <a:ext cx="6119446" cy="923330"/>
            <a:chOff x="457200" y="2166608"/>
            <a:chExt cx="7643863" cy="1058133"/>
          </a:xfrm>
        </p:grpSpPr>
        <p:sp>
          <p:nvSpPr>
            <p:cNvPr id="7" name="Text Box 6"/>
            <p:cNvSpPr txBox="1">
              <a:spLocks noChangeArrowheads="1"/>
            </p:cNvSpPr>
            <p:nvPr/>
          </p:nvSpPr>
          <p:spPr bwMode="auto">
            <a:xfrm>
              <a:off x="2438400" y="2166608"/>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Estóres</a:t>
              </a:r>
              <a:r>
                <a:rPr lang="en-US" altLang="pt-PT" sz="1800" b="1" dirty="0">
                  <a:ea typeface="Arial Unicode MS" panose="020B0604020202020204" pitchFamily="34" charset="-128"/>
                </a:rPr>
                <a:t> de </a:t>
              </a:r>
              <a:r>
                <a:rPr lang="en-US" altLang="pt-PT" sz="1800" b="1" dirty="0" err="1">
                  <a:ea typeface="Arial Unicode MS" panose="020B0604020202020204" pitchFamily="34" charset="-128"/>
                </a:rPr>
                <a:t>janela</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controláveis</a:t>
              </a:r>
              <a:r>
                <a:rPr lang="en-US" altLang="pt-PT" sz="1800" dirty="0">
                  <a:ea typeface="Arial Unicode MS" panose="020B0604020202020204" pitchFamily="34" charset="-128"/>
                </a:rPr>
                <a:t>: </a:t>
              </a:r>
              <a:r>
                <a:rPr lang="pt-PT" altLang="pt-PT" sz="1800" dirty="0">
                  <a:ea typeface="Arial Unicode MS" panose="020B0604020202020204" pitchFamily="34" charset="-128"/>
                </a:rPr>
                <a:t>Permite aos usuários controlar a luz do dia para reduzir o calor e o brilho.</a:t>
              </a:r>
              <a:r>
                <a:rPr lang="en-US" altLang="pt-PT" sz="1800" dirty="0">
                  <a:ea typeface="Arial Unicode MS" panose="020B0604020202020204" pitchFamily="34" charset="-128"/>
                </a:rPr>
                <a:t>. </a:t>
              </a:r>
            </a:p>
          </p:txBody>
        </p:sp>
        <p:pic>
          <p:nvPicPr>
            <p:cNvPr id="8" name="Picture 7" descr="Icon_Sha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188029"/>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22"/>
          <p:cNvGrpSpPr>
            <a:grpSpLocks/>
          </p:cNvGrpSpPr>
          <p:nvPr/>
        </p:nvGrpSpPr>
        <p:grpSpPr bwMode="auto">
          <a:xfrm>
            <a:off x="539262" y="4075767"/>
            <a:ext cx="6119446" cy="990402"/>
            <a:chOff x="457200" y="3269343"/>
            <a:chExt cx="7643863" cy="1134998"/>
          </a:xfrm>
        </p:grpSpPr>
        <p:sp>
          <p:nvSpPr>
            <p:cNvPr id="10" name="Text Box 12"/>
            <p:cNvSpPr txBox="1">
              <a:spLocks noChangeArrowheads="1"/>
            </p:cNvSpPr>
            <p:nvPr/>
          </p:nvSpPr>
          <p:spPr bwMode="auto">
            <a:xfrm>
              <a:off x="2438400" y="3346208"/>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err="1">
                  <a:ea typeface="Arial Unicode MS" panose="020B0604020202020204" pitchFamily="34" charset="-128"/>
                </a:rPr>
                <a:t>Resposta</a:t>
              </a:r>
              <a:r>
                <a:rPr lang="en-US" altLang="pt-PT" sz="1800" b="1" dirty="0">
                  <a:ea typeface="Arial Unicode MS" panose="020B0604020202020204" pitchFamily="34" charset="-128"/>
                </a:rPr>
                <a:t> da </a:t>
              </a:r>
              <a:r>
                <a:rPr lang="en-US" altLang="pt-PT" sz="1800" b="1" dirty="0" err="1">
                  <a:ea typeface="Arial Unicode MS" panose="020B0604020202020204" pitchFamily="34" charset="-128"/>
                </a:rPr>
                <a:t>procura</a:t>
              </a:r>
              <a:r>
                <a:rPr lang="en-US" altLang="pt-PT" sz="1800" dirty="0">
                  <a:ea typeface="Arial Unicode MS" panose="020B0604020202020204" pitchFamily="34" charset="-128"/>
                </a:rPr>
                <a:t>: </a:t>
              </a:r>
              <a:r>
                <a:rPr lang="pt-PT" altLang="pt-PT" sz="1800" dirty="0">
                  <a:ea typeface="Arial Unicode MS" panose="020B0604020202020204" pitchFamily="34" charset="-128"/>
                </a:rPr>
                <a:t>Reduzindo a carga de iluminação em áreas não críticas em horários do preço máximo da eletricidade</a:t>
              </a:r>
              <a:endParaRPr lang="en-US" altLang="pt-PT" sz="1800" dirty="0">
                <a:ea typeface="Arial Unicode MS" panose="020B0604020202020204" pitchFamily="34" charset="-128"/>
              </a:endParaRPr>
            </a:p>
          </p:txBody>
        </p:sp>
        <p:pic>
          <p:nvPicPr>
            <p:cNvPr id="11" name="Picture 13" descr="Icon_Demand Respon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269343"/>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21"/>
          <p:cNvGrpSpPr>
            <a:grpSpLocks/>
          </p:cNvGrpSpPr>
          <p:nvPr/>
        </p:nvGrpSpPr>
        <p:grpSpPr bwMode="auto">
          <a:xfrm>
            <a:off x="539262" y="5128281"/>
            <a:ext cx="6119446" cy="923330"/>
            <a:chOff x="457200" y="4321629"/>
            <a:chExt cx="7643863" cy="1058133"/>
          </a:xfrm>
        </p:grpSpPr>
        <p:pic>
          <p:nvPicPr>
            <p:cNvPr id="13" name="Picture 15" descr="Icon_Appliance Contr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321629"/>
              <a:ext cx="19573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6"/>
            <p:cNvSpPr txBox="1">
              <a:spLocks noChangeArrowheads="1"/>
            </p:cNvSpPr>
            <p:nvPr/>
          </p:nvSpPr>
          <p:spPr bwMode="auto">
            <a:xfrm>
              <a:off x="2438400" y="4321629"/>
              <a:ext cx="5662663" cy="1058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Plug-load Control</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Desliga</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automaticamente</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iluminação</a:t>
              </a:r>
              <a:r>
                <a:rPr lang="en-US" altLang="pt-PT" sz="1800" dirty="0">
                  <a:ea typeface="Arial Unicode MS" panose="020B0604020202020204" pitchFamily="34" charset="-128"/>
                </a:rPr>
                <a:t> e </a:t>
              </a:r>
              <a:r>
                <a:rPr lang="en-US" altLang="pt-PT" sz="1800" dirty="0" err="1">
                  <a:ea typeface="Arial Unicode MS" panose="020B0604020202020204" pitchFamily="34" charset="-128"/>
                </a:rPr>
                <a:t>outras</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cargas</a:t>
              </a:r>
              <a:r>
                <a:rPr lang="en-US" altLang="pt-PT" sz="1800" dirty="0">
                  <a:ea typeface="Arial Unicode MS" panose="020B0604020202020204" pitchFamily="34" charset="-128"/>
                </a:rPr>
                <a:t> que </a:t>
              </a:r>
              <a:r>
                <a:rPr lang="en-US" altLang="pt-PT" sz="1800" dirty="0" err="1">
                  <a:ea typeface="Arial Unicode MS" panose="020B0604020202020204" pitchFamily="34" charset="-128"/>
                </a:rPr>
                <a:t>não</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sejam</a:t>
              </a:r>
              <a:r>
                <a:rPr lang="en-US" altLang="pt-PT" sz="1800" dirty="0">
                  <a:ea typeface="Arial Unicode MS" panose="020B0604020202020204" pitchFamily="34" charset="-128"/>
                </a:rPr>
                <a:t> </a:t>
              </a:r>
              <a:r>
                <a:rPr lang="en-US" altLang="pt-PT" sz="1800" dirty="0" err="1">
                  <a:ea typeface="Arial Unicode MS" panose="020B0604020202020204" pitchFamily="34" charset="-128"/>
                </a:rPr>
                <a:t>necessárias</a:t>
              </a:r>
              <a:endParaRPr lang="en-US" altLang="pt-PT" sz="1800" dirty="0">
                <a:ea typeface="Arial Unicode MS" panose="020B0604020202020204" pitchFamily="34" charset="-128"/>
              </a:endParaRPr>
            </a:p>
          </p:txBody>
        </p:sp>
      </p:grpSp>
      <p:sp>
        <p:nvSpPr>
          <p:cNvPr id="15" name="CaixaDeTexto 14"/>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16" name="CaixaDeTexto 15"/>
          <p:cNvSpPr txBox="1"/>
          <p:nvPr/>
        </p:nvSpPr>
        <p:spPr>
          <a:xfrm>
            <a:off x="6857999" y="1971984"/>
            <a:ext cx="1946031" cy="646331"/>
          </a:xfrm>
          <a:prstGeom prst="rect">
            <a:avLst/>
          </a:prstGeom>
          <a:noFill/>
        </p:spPr>
        <p:txBody>
          <a:bodyPr wrap="square" rtlCol="0">
            <a:spAutoFit/>
          </a:bodyPr>
          <a:lstStyle/>
          <a:p>
            <a:pPr algn="ctr"/>
            <a:r>
              <a:rPr lang="pt-PT" dirty="0">
                <a:solidFill>
                  <a:srgbClr val="00B0F0"/>
                </a:solidFill>
              </a:rPr>
              <a:t>10 – 30 %</a:t>
            </a:r>
          </a:p>
          <a:p>
            <a:pPr algn="ctr"/>
            <a:r>
              <a:rPr lang="pt-PT" dirty="0">
                <a:solidFill>
                  <a:srgbClr val="00B0F0"/>
                </a:solidFill>
              </a:rPr>
              <a:t>Iluminação</a:t>
            </a:r>
          </a:p>
        </p:txBody>
      </p:sp>
      <p:sp>
        <p:nvSpPr>
          <p:cNvPr id="18" name="CaixaDeTexto 17"/>
          <p:cNvSpPr txBox="1"/>
          <p:nvPr/>
        </p:nvSpPr>
        <p:spPr>
          <a:xfrm>
            <a:off x="6858000" y="4043191"/>
            <a:ext cx="1946031" cy="646331"/>
          </a:xfrm>
          <a:prstGeom prst="rect">
            <a:avLst/>
          </a:prstGeom>
          <a:noFill/>
        </p:spPr>
        <p:txBody>
          <a:bodyPr wrap="square" rtlCol="0">
            <a:spAutoFit/>
          </a:bodyPr>
          <a:lstStyle/>
          <a:p>
            <a:pPr algn="ctr"/>
            <a:r>
              <a:rPr lang="pt-PT" dirty="0">
                <a:solidFill>
                  <a:srgbClr val="00B0F0"/>
                </a:solidFill>
              </a:rPr>
              <a:t>30 – 50 %</a:t>
            </a:r>
          </a:p>
          <a:p>
            <a:pPr algn="ctr"/>
            <a:r>
              <a:rPr lang="pt-PT" dirty="0">
                <a:solidFill>
                  <a:srgbClr val="00B0F0"/>
                </a:solidFill>
              </a:rPr>
              <a:t>Períodos de pico</a:t>
            </a:r>
          </a:p>
        </p:txBody>
      </p:sp>
      <p:sp>
        <p:nvSpPr>
          <p:cNvPr id="19" name="CaixaDeTexto 18"/>
          <p:cNvSpPr txBox="1"/>
          <p:nvPr/>
        </p:nvSpPr>
        <p:spPr>
          <a:xfrm>
            <a:off x="6858000" y="5108402"/>
            <a:ext cx="1946031" cy="646331"/>
          </a:xfrm>
          <a:prstGeom prst="rect">
            <a:avLst/>
          </a:prstGeom>
          <a:noFill/>
        </p:spPr>
        <p:txBody>
          <a:bodyPr wrap="square" rtlCol="0">
            <a:spAutoFit/>
          </a:bodyPr>
          <a:lstStyle/>
          <a:p>
            <a:pPr algn="ctr"/>
            <a:r>
              <a:rPr lang="pt-PT" dirty="0">
                <a:solidFill>
                  <a:srgbClr val="00B0F0"/>
                </a:solidFill>
              </a:rPr>
              <a:t>15 – 50 %</a:t>
            </a:r>
          </a:p>
          <a:p>
            <a:pPr algn="ctr"/>
            <a:r>
              <a:rPr lang="pt-PT" dirty="0">
                <a:solidFill>
                  <a:srgbClr val="00B0F0"/>
                </a:solidFill>
              </a:rPr>
              <a:t>Iluminação</a:t>
            </a:r>
          </a:p>
        </p:txBody>
      </p:sp>
      <p:sp>
        <p:nvSpPr>
          <p:cNvPr id="20" name="TextBox 19"/>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1598098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Avançadas de Poupança Energética</a:t>
            </a:r>
          </a:p>
        </p:txBody>
      </p:sp>
      <p:grpSp>
        <p:nvGrpSpPr>
          <p:cNvPr id="5" name="Group 24"/>
          <p:cNvGrpSpPr>
            <a:grpSpLocks/>
          </p:cNvGrpSpPr>
          <p:nvPr/>
        </p:nvGrpSpPr>
        <p:grpSpPr bwMode="auto">
          <a:xfrm>
            <a:off x="457200" y="2001451"/>
            <a:ext cx="6283568" cy="1200329"/>
            <a:chOff x="457200" y="1132390"/>
            <a:chExt cx="7219418" cy="1382099"/>
          </a:xfrm>
        </p:grpSpPr>
        <p:sp>
          <p:nvSpPr>
            <p:cNvPr id="6" name="Text Box 9"/>
            <p:cNvSpPr txBox="1">
              <a:spLocks noChangeArrowheads="1"/>
            </p:cNvSpPr>
            <p:nvPr/>
          </p:nvSpPr>
          <p:spPr bwMode="auto">
            <a:xfrm>
              <a:off x="2438400" y="1132390"/>
              <a:ext cx="5238218" cy="1382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a:ea typeface="Arial Unicode MS" panose="020B0604020202020204" pitchFamily="34" charset="-128"/>
                </a:rPr>
                <a:t>Controlo </a:t>
              </a:r>
              <a:r>
                <a:rPr lang="en-US" altLang="pt-PT" sz="1800" b="1" dirty="0">
                  <a:ea typeface="Arial Unicode MS" panose="020B0604020202020204" pitchFamily="34" charset="-128"/>
                </a:rPr>
                <a:t>de </a:t>
              </a:r>
              <a:r>
                <a:rPr lang="en-US" altLang="pt-PT" sz="1800" b="1" dirty="0" err="1">
                  <a:ea typeface="Arial Unicode MS" panose="020B0604020202020204" pitchFamily="34" charset="-128"/>
                </a:rPr>
                <a:t>iluminação</a:t>
              </a:r>
              <a:r>
                <a:rPr lang="en-US" altLang="pt-PT" sz="1800" b="1" dirty="0">
                  <a:ea typeface="Arial Unicode MS" panose="020B0604020202020204" pitchFamily="34" charset="-128"/>
                </a:rPr>
                <a:t> </a:t>
              </a:r>
              <a:r>
                <a:rPr lang="en-US" altLang="pt-PT" sz="1800" b="1" dirty="0" err="1">
                  <a:ea typeface="Arial Unicode MS" panose="020B0604020202020204" pitchFamily="34" charset="-128"/>
                </a:rPr>
                <a:t>pessoal</a:t>
              </a:r>
              <a:r>
                <a:rPr lang="en-US" altLang="pt-PT" sz="1800" dirty="0">
                  <a:ea typeface="Arial Unicode MS" panose="020B0604020202020204" pitchFamily="34" charset="-128"/>
                </a:rPr>
                <a:t>: </a:t>
              </a:r>
              <a:r>
                <a:rPr lang="pt-PT" altLang="pt-PT" sz="1800" dirty="0">
                  <a:ea typeface="Arial Unicode MS" panose="020B0604020202020204" pitchFamily="34" charset="-128"/>
                </a:rPr>
                <a:t>Permitir aos usuários no espaço selecionar os níveis de luz corretos para a tarefa desejada.</a:t>
              </a:r>
              <a:endParaRPr lang="en-US" altLang="pt-PT" sz="1800" dirty="0">
                <a:ea typeface="Arial Unicode MS" panose="020B0604020202020204" pitchFamily="34" charset="-128"/>
              </a:endParaRPr>
            </a:p>
          </p:txBody>
        </p:sp>
        <p:pic>
          <p:nvPicPr>
            <p:cNvPr id="7" name="Picture 10" descr="Icon_Personal Contr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41413"/>
              <a:ext cx="196056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20"/>
          <p:cNvGrpSpPr>
            <a:grpSpLocks/>
          </p:cNvGrpSpPr>
          <p:nvPr/>
        </p:nvGrpSpPr>
        <p:grpSpPr bwMode="auto">
          <a:xfrm>
            <a:off x="457200" y="3301357"/>
            <a:ext cx="6283568" cy="1477328"/>
            <a:chOff x="457200" y="5394235"/>
            <a:chExt cx="7219419" cy="1701685"/>
          </a:xfrm>
        </p:grpSpPr>
        <p:pic>
          <p:nvPicPr>
            <p:cNvPr id="9" name="Picture 9" descr="Icon_HVAC Mgm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403668"/>
              <a:ext cx="1958340" cy="92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4"/>
            <p:cNvSpPr txBox="1">
              <a:spLocks noChangeArrowheads="1"/>
            </p:cNvSpPr>
            <p:nvPr/>
          </p:nvSpPr>
          <p:spPr bwMode="auto">
            <a:xfrm>
              <a:off x="2438400" y="5394235"/>
              <a:ext cx="5238219" cy="170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pt-PT" sz="1800" b="1" dirty="0">
                  <a:ea typeface="Arial Unicode MS" panose="020B0604020202020204" pitchFamily="34" charset="-128"/>
                </a:rPr>
                <a:t>Sistema </a:t>
              </a:r>
              <a:r>
                <a:rPr lang="en-US" altLang="pt-PT" sz="1800" b="1" dirty="0" err="1">
                  <a:ea typeface="Arial Unicode MS" panose="020B0604020202020204" pitchFamily="34" charset="-128"/>
                </a:rPr>
                <a:t>integrado</a:t>
              </a:r>
              <a:r>
                <a:rPr lang="en-US" altLang="pt-PT" sz="1800" dirty="0">
                  <a:ea typeface="Arial Unicode MS" panose="020B0604020202020204" pitchFamily="34" charset="-128"/>
                </a:rPr>
                <a:t>: </a:t>
              </a:r>
              <a:r>
                <a:rPr lang="pt-PT" altLang="pt-PT" sz="1800" dirty="0">
                  <a:ea typeface="Arial Unicode MS" panose="020B0604020202020204" pitchFamily="34" charset="-128"/>
                </a:rPr>
                <a:t>Habilitando vários sistemas para compartilhar informações e controlar uns aos outros para minimizar a carga elétrica e maximizar o desempenho geral do sistema</a:t>
              </a:r>
              <a:endParaRPr lang="en-US" altLang="pt-PT" sz="1800" b="1" dirty="0">
                <a:ea typeface="Arial Unicode MS" panose="020B0604020202020204" pitchFamily="34" charset="-128"/>
              </a:endParaRPr>
            </a:p>
          </p:txBody>
        </p:sp>
      </p:grpSp>
      <p:sp>
        <p:nvSpPr>
          <p:cNvPr id="11" name="CaixaDeTexto 10"/>
          <p:cNvSpPr txBox="1"/>
          <p:nvPr/>
        </p:nvSpPr>
        <p:spPr>
          <a:xfrm>
            <a:off x="6858000" y="1394061"/>
            <a:ext cx="1946031" cy="584775"/>
          </a:xfrm>
          <a:prstGeom prst="rect">
            <a:avLst/>
          </a:prstGeom>
          <a:noFill/>
        </p:spPr>
        <p:txBody>
          <a:bodyPr wrap="square" rtlCol="0">
            <a:spAutoFit/>
          </a:bodyPr>
          <a:lstStyle/>
          <a:p>
            <a:r>
              <a:rPr lang="pt-PT" sz="1600" b="1" dirty="0"/>
              <a:t>Potenciais poupanças</a:t>
            </a:r>
          </a:p>
        </p:txBody>
      </p:sp>
      <p:sp>
        <p:nvSpPr>
          <p:cNvPr id="12" name="CaixaDeTexto 11"/>
          <p:cNvSpPr txBox="1"/>
          <p:nvPr/>
        </p:nvSpPr>
        <p:spPr>
          <a:xfrm>
            <a:off x="6857999" y="2092752"/>
            <a:ext cx="1946031" cy="646331"/>
          </a:xfrm>
          <a:prstGeom prst="rect">
            <a:avLst/>
          </a:prstGeom>
          <a:noFill/>
        </p:spPr>
        <p:txBody>
          <a:bodyPr wrap="square" rtlCol="0">
            <a:spAutoFit/>
          </a:bodyPr>
          <a:lstStyle/>
          <a:p>
            <a:pPr algn="ctr"/>
            <a:r>
              <a:rPr lang="pt-PT" dirty="0">
                <a:solidFill>
                  <a:srgbClr val="00B0F0"/>
                </a:solidFill>
              </a:rPr>
              <a:t>10 – 20 %</a:t>
            </a:r>
          </a:p>
          <a:p>
            <a:pPr algn="ctr"/>
            <a:r>
              <a:rPr lang="pt-PT" dirty="0">
                <a:solidFill>
                  <a:srgbClr val="00B0F0"/>
                </a:solidFill>
              </a:rPr>
              <a:t>Iluminação</a:t>
            </a:r>
          </a:p>
        </p:txBody>
      </p:sp>
      <p:sp>
        <p:nvSpPr>
          <p:cNvPr id="13" name="CaixaDeTexto 12"/>
          <p:cNvSpPr txBox="1"/>
          <p:nvPr/>
        </p:nvSpPr>
        <p:spPr>
          <a:xfrm>
            <a:off x="6858000" y="3389007"/>
            <a:ext cx="1946031" cy="646331"/>
          </a:xfrm>
          <a:prstGeom prst="rect">
            <a:avLst/>
          </a:prstGeom>
          <a:noFill/>
        </p:spPr>
        <p:txBody>
          <a:bodyPr wrap="square" rtlCol="0">
            <a:spAutoFit/>
          </a:bodyPr>
          <a:lstStyle/>
          <a:p>
            <a:pPr algn="ctr"/>
            <a:r>
              <a:rPr lang="pt-PT" dirty="0">
                <a:solidFill>
                  <a:srgbClr val="00B0F0"/>
                </a:solidFill>
              </a:rPr>
              <a:t>5 – 15%</a:t>
            </a:r>
          </a:p>
          <a:p>
            <a:pPr algn="ctr"/>
            <a:r>
              <a:rPr lang="pt-PT" dirty="0">
                <a:solidFill>
                  <a:srgbClr val="00B0F0"/>
                </a:solidFill>
              </a:rPr>
              <a:t>AVAC</a:t>
            </a:r>
          </a:p>
        </p:txBody>
      </p:sp>
      <p:sp>
        <p:nvSpPr>
          <p:cNvPr id="14" name="TextBox 13"/>
          <p:cNvSpPr txBox="1"/>
          <p:nvPr/>
        </p:nvSpPr>
        <p:spPr>
          <a:xfrm>
            <a:off x="6557005" y="6261042"/>
            <a:ext cx="1358064" cy="307777"/>
          </a:xfrm>
          <a:prstGeom prst="rect">
            <a:avLst/>
          </a:prstGeom>
          <a:noFill/>
        </p:spPr>
        <p:txBody>
          <a:bodyPr wrap="none" rtlCol="0">
            <a:spAutoFit/>
          </a:bodyPr>
          <a:lstStyle/>
          <a:p>
            <a:r>
              <a:rPr lang="en-GB" sz="1400" dirty="0"/>
              <a:t>Source: </a:t>
            </a:r>
            <a:r>
              <a:rPr lang="en-US" sz="1400" dirty="0"/>
              <a:t>Lutron</a:t>
            </a:r>
          </a:p>
        </p:txBody>
      </p:sp>
    </p:spTree>
    <p:extLst>
      <p:ext uri="{BB962C8B-B14F-4D97-AF65-F5344CB8AC3E}">
        <p14:creationId xmlns:p14="http://schemas.microsoft.com/office/powerpoint/2010/main" val="2224142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8043333" cy="4247317"/>
          </a:xfrm>
          <a:prstGeom prst="rect">
            <a:avLst/>
          </a:prstGeom>
          <a:noFill/>
        </p:spPr>
        <p:txBody>
          <a:bodyPr wrap="square" rtlCol="0">
            <a:spAutoFit/>
          </a:bodyPr>
          <a:lstStyle/>
          <a:p>
            <a:r>
              <a:rPr lang="pt-PT" b="1" dirty="0"/>
              <a:t>Gestão de Energia</a:t>
            </a:r>
          </a:p>
          <a:p>
            <a:endParaRPr lang="pt-PT" b="1" dirty="0"/>
          </a:p>
          <a:p>
            <a:pPr marL="285750" indent="-285750">
              <a:buFont typeface="Arial" panose="020B0604020202020204" pitchFamily="34" charset="0"/>
              <a:buChar char="•"/>
            </a:pPr>
            <a:r>
              <a:rPr lang="pt-PT" dirty="0"/>
              <a:t>A gestão de energia pode ser descrito como medidas planeadas e realizadas para alcançar o objetivo de minimizar o uso de energia, enquanto os níveis de conforto de edifícios ou moradias e a produtividade são mantidos.</a:t>
            </a:r>
            <a:endParaRPr lang="en-US" dirty="0"/>
          </a:p>
          <a:p>
            <a:pPr marL="285750" indent="-285750">
              <a:buFont typeface="Arial" panose="020B0604020202020204" pitchFamily="34" charset="0"/>
              <a:buChar char="•"/>
            </a:pPr>
            <a:r>
              <a:rPr lang="pt-PT" dirty="0"/>
              <a:t>Para fazer um uso eficiente da energia, podem ser tidas em conta diferentes abordagens</a:t>
            </a:r>
            <a:r>
              <a:rPr lang="en-US" dirty="0"/>
              <a:t>:</a:t>
            </a:r>
          </a:p>
          <a:p>
            <a:pPr marL="742950" lvl="1" indent="-285750">
              <a:buFont typeface="Arial" panose="020B0604020202020204" pitchFamily="34" charset="0"/>
              <a:buChar char="•"/>
            </a:pPr>
            <a:r>
              <a:rPr lang="en-US" b="1" dirty="0" err="1"/>
              <a:t>Conservação</a:t>
            </a:r>
            <a:r>
              <a:rPr lang="en-US" b="1" dirty="0"/>
              <a:t> de </a:t>
            </a:r>
            <a:r>
              <a:rPr lang="en-US" b="1" dirty="0" err="1"/>
              <a:t>Energia</a:t>
            </a:r>
            <a:r>
              <a:rPr lang="en-US" dirty="0"/>
              <a:t>: </a:t>
            </a:r>
            <a:r>
              <a:rPr lang="pt-PT" dirty="0"/>
              <a:t>Esforços feitos para reduzir o consumo de energia através da eliminação de perdas ou uso mais racional (tecnologias e controlos mais eficientes</a:t>
            </a:r>
            <a:r>
              <a:rPr lang="en-US" dirty="0"/>
              <a:t>). </a:t>
            </a:r>
          </a:p>
          <a:p>
            <a:pPr marL="742950" lvl="1" indent="-285750">
              <a:buFont typeface="Arial" panose="020B0604020202020204" pitchFamily="34" charset="0"/>
              <a:buChar char="•"/>
            </a:pPr>
            <a:r>
              <a:rPr lang="en-US" b="1" dirty="0" err="1"/>
              <a:t>Recuperação</a:t>
            </a:r>
            <a:r>
              <a:rPr lang="en-US" b="1" dirty="0"/>
              <a:t> de </a:t>
            </a:r>
            <a:r>
              <a:rPr lang="en-US" b="1" dirty="0" err="1"/>
              <a:t>energia</a:t>
            </a:r>
            <a:r>
              <a:rPr lang="en-US" b="1" dirty="0"/>
              <a:t> : </a:t>
            </a:r>
            <a:r>
              <a:rPr lang="pt-PT" dirty="0"/>
              <a:t>A reutilização de um subproduto de um sistema para uso como energia de entrada para outro sistema. O calor residual dos sistemas de iluminação pode ser usado no inverno para aquecer os espaços interiores.</a:t>
            </a:r>
            <a:endParaRPr lang="en-US" dirty="0"/>
          </a:p>
        </p:txBody>
      </p:sp>
    </p:spTree>
    <p:extLst>
      <p:ext uri="{BB962C8B-B14F-4D97-AF65-F5344CB8AC3E}">
        <p14:creationId xmlns:p14="http://schemas.microsoft.com/office/powerpoint/2010/main" val="2453152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211015" y="1456267"/>
            <a:ext cx="8739554" cy="2585323"/>
          </a:xfrm>
          <a:prstGeom prst="rect">
            <a:avLst/>
          </a:prstGeom>
          <a:noFill/>
        </p:spPr>
        <p:txBody>
          <a:bodyPr wrap="square" rtlCol="0">
            <a:spAutoFit/>
          </a:bodyPr>
          <a:lstStyle/>
          <a:p>
            <a:r>
              <a:rPr lang="pt-PT" b="1" dirty="0"/>
              <a:t>Monitorização de Energia</a:t>
            </a:r>
          </a:p>
          <a:p>
            <a:endParaRPr lang="pt-PT" dirty="0"/>
          </a:p>
          <a:p>
            <a:pPr marL="285750" indent="-285750">
              <a:buFont typeface="Arial" panose="020B0604020202020204" pitchFamily="34" charset="0"/>
              <a:buChar char="•"/>
            </a:pPr>
            <a:r>
              <a:rPr lang="pt-PT" dirty="0"/>
              <a:t>A desagregação do consumo de energia é um parâmetro importante a acompanhar . É a linha de fundo para a maioria das estratégias de controlo e também tem ramificações para as necessidades de manutenção. Fornece informações importantes no diagrama de carga de iluminação.</a:t>
            </a:r>
            <a:endParaRPr lang="en-US" dirty="0"/>
          </a:p>
          <a:p>
            <a:pPr marL="285750" indent="-285750">
              <a:buFont typeface="Arial" panose="020B0604020202020204" pitchFamily="34" charset="0"/>
              <a:buChar char="•"/>
            </a:pPr>
            <a:r>
              <a:rPr lang="en-US" dirty="0"/>
              <a:t>A </a:t>
            </a:r>
            <a:r>
              <a:rPr lang="en-US" dirty="0" err="1"/>
              <a:t>iluminação</a:t>
            </a:r>
            <a:r>
              <a:rPr lang="en-US" dirty="0"/>
              <a:t> annual total do </a:t>
            </a:r>
            <a:r>
              <a:rPr lang="en-US" dirty="0" err="1"/>
              <a:t>edifício</a:t>
            </a:r>
            <a:r>
              <a:rPr lang="en-US" dirty="0"/>
              <a:t> kWh/m</a:t>
            </a:r>
            <a:r>
              <a:rPr lang="en-US" baseline="30000" dirty="0"/>
              <a:t>2</a:t>
            </a:r>
            <a:r>
              <a:rPr lang="en-US" dirty="0"/>
              <a:t> </a:t>
            </a:r>
            <a:r>
              <a:rPr lang="pt-PT" dirty="0"/>
              <a:t>é uma métrica útil para comparação com outros edifícios similares.</a:t>
            </a:r>
            <a:endParaRPr lang="en-US" dirty="0"/>
          </a:p>
          <a:p>
            <a:pPr marL="285750" indent="-285750">
              <a:buFont typeface="Arial" panose="020B0604020202020204" pitchFamily="34" charset="0"/>
              <a:buChar char="•"/>
            </a:pPr>
            <a:endParaRPr lang="en-US" dirty="0"/>
          </a:p>
        </p:txBody>
      </p:sp>
      <p:pic>
        <p:nvPicPr>
          <p:cNvPr id="4" name="Picture 8"/>
          <p:cNvPicPr>
            <a:picLocks noChangeArrowheads="1"/>
          </p:cNvPicPr>
          <p:nvPr/>
        </p:nvPicPr>
        <p:blipFill>
          <a:blip r:embed="rId3" cstate="print"/>
          <a:srcRect t="-4284" b="-7107"/>
          <a:stretch>
            <a:fillRect/>
          </a:stretch>
        </p:blipFill>
        <p:spPr bwMode="auto">
          <a:xfrm>
            <a:off x="4580792" y="3564037"/>
            <a:ext cx="4423881" cy="3118116"/>
          </a:xfrm>
          <a:prstGeom prst="rect">
            <a:avLst/>
          </a:prstGeom>
          <a:noFill/>
          <a:ln w="19050">
            <a:solidFill>
              <a:srgbClr val="003478"/>
            </a:solidFill>
            <a:miter lim="800000"/>
            <a:headEnd/>
            <a:tailEnd/>
          </a:ln>
        </p:spPr>
      </p:pic>
      <p:sp>
        <p:nvSpPr>
          <p:cNvPr id="2" name="Rectangle 1"/>
          <p:cNvSpPr/>
          <p:nvPr/>
        </p:nvSpPr>
        <p:spPr>
          <a:xfrm>
            <a:off x="211015" y="4161542"/>
            <a:ext cx="3393831" cy="1754326"/>
          </a:xfrm>
          <a:prstGeom prst="rect">
            <a:avLst/>
          </a:prstGeom>
        </p:spPr>
        <p:txBody>
          <a:bodyPr wrap="square">
            <a:spAutoFit/>
          </a:bodyPr>
          <a:lstStyle/>
          <a:p>
            <a:pPr marL="285750" indent="-285750">
              <a:buFont typeface="Arial" panose="020B0604020202020204" pitchFamily="34" charset="0"/>
              <a:buChar char="•"/>
            </a:pPr>
            <a:r>
              <a:rPr lang="en-US" dirty="0"/>
              <a:t>Para </a:t>
            </a:r>
            <a:r>
              <a:rPr lang="en-US" dirty="0" err="1"/>
              <a:t>sistemas</a:t>
            </a:r>
            <a:r>
              <a:rPr lang="en-US" dirty="0"/>
              <a:t> </a:t>
            </a:r>
            <a:r>
              <a:rPr lang="en-US" dirty="0" err="1"/>
              <a:t>monitorizados</a:t>
            </a:r>
            <a:r>
              <a:rPr lang="en-US" dirty="0"/>
              <a:t>, </a:t>
            </a:r>
            <a:r>
              <a:rPr lang="en-US" dirty="0" err="1"/>
              <a:t>os</a:t>
            </a:r>
            <a:r>
              <a:rPr lang="en-US" dirty="0"/>
              <a:t> </a:t>
            </a:r>
            <a:r>
              <a:rPr lang="en-US" dirty="0" err="1"/>
              <a:t>seguintes</a:t>
            </a:r>
            <a:r>
              <a:rPr lang="en-US" dirty="0"/>
              <a:t> </a:t>
            </a:r>
            <a:r>
              <a:rPr lang="en-US" dirty="0" err="1"/>
              <a:t>cargas</a:t>
            </a:r>
            <a:r>
              <a:rPr lang="en-US" dirty="0"/>
              <a:t> de luz </a:t>
            </a:r>
            <a:r>
              <a:rPr lang="en-US" dirty="0" err="1"/>
              <a:t>piodem</a:t>
            </a:r>
            <a:r>
              <a:rPr lang="en-US" dirty="0"/>
              <a:t> </a:t>
            </a:r>
            <a:r>
              <a:rPr lang="en-US" dirty="0" err="1"/>
              <a:t>ser</a:t>
            </a:r>
            <a:r>
              <a:rPr lang="en-US" dirty="0"/>
              <a:t> </a:t>
            </a:r>
            <a:r>
              <a:rPr lang="en-US" dirty="0" err="1"/>
              <a:t>parametrizados</a:t>
            </a:r>
            <a:r>
              <a:rPr lang="en-US" dirty="0"/>
              <a:t>:</a:t>
            </a:r>
          </a:p>
          <a:p>
            <a:pPr marL="742950" lvl="1" indent="-285750">
              <a:buFont typeface="Arial" panose="020B0604020202020204" pitchFamily="34" charset="0"/>
              <a:buChar char="•"/>
            </a:pPr>
            <a:r>
              <a:rPr lang="en-US" dirty="0"/>
              <a:t>kW </a:t>
            </a:r>
            <a:r>
              <a:rPr lang="en-US" dirty="0" err="1"/>
              <a:t>necessitado</a:t>
            </a:r>
            <a:r>
              <a:rPr lang="en-US" dirty="0"/>
              <a:t> </a:t>
            </a:r>
          </a:p>
          <a:p>
            <a:pPr marL="742950" lvl="1" indent="-285750">
              <a:buFont typeface="Arial" panose="020B0604020202020204" pitchFamily="34" charset="0"/>
              <a:buChar char="•"/>
            </a:pPr>
            <a:r>
              <a:rPr lang="en-US" dirty="0"/>
              <a:t>kWh </a:t>
            </a:r>
            <a:r>
              <a:rPr lang="en-US" dirty="0" err="1"/>
              <a:t>consumido</a:t>
            </a:r>
            <a:endParaRPr lang="en-US" dirty="0"/>
          </a:p>
        </p:txBody>
      </p:sp>
    </p:spTree>
    <p:extLst>
      <p:ext uri="{BB962C8B-B14F-4D97-AF65-F5344CB8AC3E}">
        <p14:creationId xmlns:p14="http://schemas.microsoft.com/office/powerpoint/2010/main" val="1598138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lstStyle/>
          <a:p>
            <a:r>
              <a:rPr lang="pt-PT" dirty="0"/>
              <a:t>2. Gestão de Energia Avançada</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7789333" cy="2308324"/>
          </a:xfrm>
          <a:prstGeom prst="rect">
            <a:avLst/>
          </a:prstGeom>
          <a:noFill/>
        </p:spPr>
        <p:txBody>
          <a:bodyPr wrap="square" rtlCol="0">
            <a:spAutoFit/>
          </a:bodyPr>
          <a:lstStyle/>
          <a:p>
            <a:r>
              <a:rPr lang="pt-PT" b="1" dirty="0"/>
              <a:t>Monitorização de Energia</a:t>
            </a:r>
          </a:p>
          <a:p>
            <a:endParaRPr lang="pt-PT" dirty="0"/>
          </a:p>
          <a:p>
            <a:pPr marL="285750" indent="-285750">
              <a:buFont typeface="Arial" panose="020B0604020202020204" pitchFamily="34" charset="0"/>
              <a:buChar char="•"/>
            </a:pPr>
            <a:r>
              <a:rPr lang="pt-PT" dirty="0"/>
              <a:t>A Monitorização de Energia pode identificar potenciais poupanças (por exemplo, abundância de luz durante os períodos em que há luz natural disponível ou em períodos sem ocupação).</a:t>
            </a:r>
            <a:endParaRPr lang="en-US" dirty="0"/>
          </a:p>
          <a:p>
            <a:pPr marL="285750" indent="-285750">
              <a:buFont typeface="Arial" panose="020B0604020202020204" pitchFamily="34" charset="0"/>
              <a:buChar char="•"/>
            </a:pPr>
            <a:r>
              <a:rPr lang="en-US" dirty="0"/>
              <a:t>O </a:t>
            </a:r>
            <a:r>
              <a:rPr lang="en-US" dirty="0" smtClean="0"/>
              <a:t>Sistema de </a:t>
            </a:r>
            <a:r>
              <a:rPr lang="en-US" dirty="0" err="1" smtClean="0"/>
              <a:t>Monitorização</a:t>
            </a:r>
            <a:r>
              <a:rPr lang="en-US" dirty="0" smtClean="0"/>
              <a:t> de </a:t>
            </a:r>
            <a:r>
              <a:rPr lang="en-US" dirty="0" err="1" smtClean="0"/>
              <a:t>Energia</a:t>
            </a:r>
            <a:r>
              <a:rPr lang="en-US" dirty="0" smtClean="0"/>
              <a:t> ( EMS - Energy </a:t>
            </a:r>
            <a:r>
              <a:rPr lang="en-US" dirty="0"/>
              <a:t>Management System) </a:t>
            </a:r>
            <a:r>
              <a:rPr lang="pt-PT" dirty="0"/>
              <a:t>pode ser usado para controlar os períodos de iluminação, de acordo com os tempos de funcionamento dos edifícios</a:t>
            </a:r>
          </a:p>
        </p:txBody>
      </p:sp>
    </p:spTree>
    <p:extLst>
      <p:ext uri="{BB962C8B-B14F-4D97-AF65-F5344CB8AC3E}">
        <p14:creationId xmlns:p14="http://schemas.microsoft.com/office/powerpoint/2010/main" val="3711324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t-PT" dirty="0"/>
              <a:t>2. Gestão de Energia Avançada</a:t>
            </a:r>
            <a:endParaRPr lang="en-US" dirty="0"/>
          </a:p>
        </p:txBody>
      </p:sp>
      <p:grpSp>
        <p:nvGrpSpPr>
          <p:cNvPr id="4" name="Group 3"/>
          <p:cNvGrpSpPr/>
          <p:nvPr/>
        </p:nvGrpSpPr>
        <p:grpSpPr>
          <a:xfrm>
            <a:off x="251664" y="2559115"/>
            <a:ext cx="8640671" cy="2635288"/>
            <a:chOff x="323529" y="1556792"/>
            <a:chExt cx="8640671" cy="2635288"/>
          </a:xfrm>
        </p:grpSpPr>
        <p:sp>
          <p:nvSpPr>
            <p:cNvPr id="5" name="Rounded Rectangle 4"/>
            <p:cNvSpPr/>
            <p:nvPr/>
          </p:nvSpPr>
          <p:spPr bwMode="auto">
            <a:xfrm>
              <a:off x="504000" y="1620000"/>
              <a:ext cx="2232248" cy="562384"/>
            </a:xfrm>
            <a:prstGeom prst="roundRect">
              <a:avLst/>
            </a:prstGeom>
            <a:solidFill>
              <a:srgbClr val="0096D7"/>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6000" tIns="36000" rIns="36000" bIns="36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2200" dirty="0" err="1">
                  <a:solidFill>
                    <a:schemeClr val="bg1"/>
                  </a:solidFill>
                  <a:latin typeface="+mn-lt"/>
                </a:rPr>
                <a:t>Parametrizar</a:t>
              </a:r>
              <a:endParaRPr kumimoji="0" lang="en-GB" sz="2200" i="0" u="none" strike="noStrike" cap="none" normalizeH="0" baseline="0" dirty="0">
                <a:ln>
                  <a:noFill/>
                </a:ln>
                <a:solidFill>
                  <a:schemeClr val="bg1"/>
                </a:solidFill>
                <a:effectLst/>
                <a:latin typeface="+mn-lt"/>
              </a:endParaRPr>
            </a:p>
          </p:txBody>
        </p:sp>
        <p:sp>
          <p:nvSpPr>
            <p:cNvPr id="6" name="Rounded Rectangle 5"/>
            <p:cNvSpPr/>
            <p:nvPr/>
          </p:nvSpPr>
          <p:spPr bwMode="auto">
            <a:xfrm>
              <a:off x="3528000" y="1620000"/>
              <a:ext cx="2232248" cy="562384"/>
            </a:xfrm>
            <a:prstGeom prst="roundRect">
              <a:avLst/>
            </a:prstGeom>
            <a:solidFill>
              <a:srgbClr val="0096D7"/>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6000" tIns="36000" rIns="36000" bIns="36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2200" dirty="0">
                  <a:solidFill>
                    <a:schemeClr val="bg1"/>
                  </a:solidFill>
                  <a:latin typeface="+mn-lt"/>
                </a:rPr>
                <a:t>Driving factors</a:t>
              </a:r>
              <a:endParaRPr kumimoji="0" lang="en-GB" sz="2200" b="0" i="0" u="none" strike="noStrike" cap="none" normalizeH="0" baseline="0" dirty="0">
                <a:ln>
                  <a:noFill/>
                </a:ln>
                <a:solidFill>
                  <a:schemeClr val="bg1"/>
                </a:solidFill>
                <a:effectLst/>
                <a:latin typeface="+mn-lt"/>
              </a:endParaRPr>
            </a:p>
          </p:txBody>
        </p:sp>
        <p:sp>
          <p:nvSpPr>
            <p:cNvPr id="7" name="Rounded Rectangle 6"/>
            <p:cNvSpPr/>
            <p:nvPr/>
          </p:nvSpPr>
          <p:spPr bwMode="auto">
            <a:xfrm>
              <a:off x="6804000" y="1620000"/>
              <a:ext cx="1747572" cy="561600"/>
            </a:xfrm>
            <a:prstGeom prst="roundRect">
              <a:avLst/>
            </a:prstGeom>
            <a:solidFill>
              <a:srgbClr val="0096D7"/>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6000" tIns="36000" rIns="36000" bIns="36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2200" dirty="0" err="1">
                  <a:solidFill>
                    <a:schemeClr val="bg1"/>
                  </a:solidFill>
                  <a:latin typeface="+mn-lt"/>
                </a:rPr>
                <a:t>Análise</a:t>
              </a:r>
              <a:endParaRPr kumimoji="0" lang="en-GB" sz="2200" b="0" i="0" u="none" strike="noStrike" cap="none" normalizeH="0" baseline="0" dirty="0">
                <a:ln>
                  <a:noFill/>
                </a:ln>
                <a:solidFill>
                  <a:schemeClr val="bg1"/>
                </a:solidFill>
                <a:effectLst/>
                <a:latin typeface="+mn-lt"/>
              </a:endParaRPr>
            </a:p>
          </p:txBody>
        </p:sp>
        <p:pic>
          <p:nvPicPr>
            <p:cNvPr id="8" name="Picture 2"/>
            <p:cNvPicPr>
              <a:picLocks noChangeAspect="1" noChangeArrowheads="1"/>
            </p:cNvPicPr>
            <p:nvPr/>
          </p:nvPicPr>
          <p:blipFill>
            <a:blip r:embed="rId3" cstate="print"/>
            <a:srcRect b="18948"/>
            <a:stretch>
              <a:fillRect/>
            </a:stretch>
          </p:blipFill>
          <p:spPr bwMode="auto">
            <a:xfrm>
              <a:off x="323529" y="2348880"/>
              <a:ext cx="2592288" cy="1841890"/>
            </a:xfrm>
            <a:prstGeom prst="rect">
              <a:avLst/>
            </a:prstGeom>
            <a:noFill/>
            <a:ln w="19050">
              <a:solidFill>
                <a:srgbClr val="003478"/>
              </a:solidFill>
              <a:miter lim="800000"/>
              <a:headEnd/>
              <a:tailEnd/>
            </a:ln>
          </p:spPr>
        </p:pic>
        <p:pic>
          <p:nvPicPr>
            <p:cNvPr id="9" name="Picture 5"/>
            <p:cNvPicPr>
              <a:picLocks noChangeArrowheads="1"/>
            </p:cNvPicPr>
            <p:nvPr/>
          </p:nvPicPr>
          <p:blipFill>
            <a:blip r:embed="rId4" cstate="print"/>
            <a:srcRect l="13420"/>
            <a:stretch>
              <a:fillRect/>
            </a:stretch>
          </p:blipFill>
          <p:spPr bwMode="auto">
            <a:xfrm>
              <a:off x="3347864" y="2348880"/>
              <a:ext cx="2592288" cy="1843200"/>
            </a:xfrm>
            <a:prstGeom prst="rect">
              <a:avLst/>
            </a:prstGeom>
            <a:noFill/>
            <a:ln w="19050">
              <a:solidFill>
                <a:srgbClr val="003478"/>
              </a:solidFill>
              <a:miter lim="800000"/>
              <a:headEnd/>
              <a:tailEnd/>
            </a:ln>
          </p:spPr>
        </p:pic>
        <p:sp>
          <p:nvSpPr>
            <p:cNvPr id="10" name="Plus 9"/>
            <p:cNvSpPr/>
            <p:nvPr/>
          </p:nvSpPr>
          <p:spPr bwMode="auto">
            <a:xfrm>
              <a:off x="2808000" y="1556792"/>
              <a:ext cx="648072" cy="648072"/>
            </a:xfrm>
            <a:prstGeom prst="mathPlus">
              <a:avLst/>
            </a:prstGeom>
            <a:solidFill>
              <a:srgbClr val="F1AE59"/>
            </a:solidFill>
            <a:ln w="158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36000" rIns="36000" bIns="36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a:ln>
                  <a:noFill/>
                </a:ln>
                <a:solidFill>
                  <a:schemeClr val="tx1"/>
                </a:solidFill>
                <a:effectLst/>
                <a:latin typeface="Verdana" pitchFamily="34" charset="0"/>
              </a:endParaRPr>
            </a:p>
          </p:txBody>
        </p:sp>
        <p:sp>
          <p:nvSpPr>
            <p:cNvPr id="11" name="Chevron 10"/>
            <p:cNvSpPr/>
            <p:nvPr/>
          </p:nvSpPr>
          <p:spPr bwMode="auto">
            <a:xfrm>
              <a:off x="6012160" y="1700808"/>
              <a:ext cx="504056" cy="432048"/>
            </a:xfrm>
            <a:prstGeom prst="chevron">
              <a:avLst/>
            </a:prstGeom>
            <a:solidFill>
              <a:srgbClr val="F1AE59"/>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6000" tIns="36000" rIns="36000" bIns="36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a:ln>
                  <a:noFill/>
                </a:ln>
                <a:solidFill>
                  <a:schemeClr val="tx1"/>
                </a:solidFill>
                <a:effectLst/>
                <a:latin typeface="Verdana" pitchFamily="34" charset="0"/>
              </a:endParaRPr>
            </a:p>
          </p:txBody>
        </p:sp>
        <p:pic>
          <p:nvPicPr>
            <p:cNvPr id="12" name="Picture 10"/>
            <p:cNvPicPr>
              <a:picLocks noChangeArrowheads="1"/>
            </p:cNvPicPr>
            <p:nvPr/>
          </p:nvPicPr>
          <p:blipFill>
            <a:blip r:embed="rId5" cstate="print"/>
            <a:srcRect t="-4647" b="-11521"/>
            <a:stretch>
              <a:fillRect/>
            </a:stretch>
          </p:blipFill>
          <p:spPr bwMode="auto">
            <a:xfrm>
              <a:off x="6372200" y="2348880"/>
              <a:ext cx="2592000" cy="1843200"/>
            </a:xfrm>
            <a:prstGeom prst="rect">
              <a:avLst/>
            </a:prstGeom>
            <a:noFill/>
            <a:ln w="19050">
              <a:solidFill>
                <a:schemeClr val="tx1"/>
              </a:solidFill>
              <a:miter lim="800000"/>
              <a:headEnd/>
              <a:tailEnd/>
            </a:ln>
          </p:spPr>
        </p:pic>
      </p:grpSp>
      <p:sp>
        <p:nvSpPr>
          <p:cNvPr id="13" name="Rectangle 12"/>
          <p:cNvSpPr/>
          <p:nvPr/>
        </p:nvSpPr>
        <p:spPr>
          <a:xfrm>
            <a:off x="432135" y="1714408"/>
            <a:ext cx="2980303" cy="369332"/>
          </a:xfrm>
          <a:prstGeom prst="rect">
            <a:avLst/>
          </a:prstGeom>
        </p:spPr>
        <p:txBody>
          <a:bodyPr wrap="none">
            <a:spAutoFit/>
          </a:bodyPr>
          <a:lstStyle/>
          <a:p>
            <a:r>
              <a:rPr lang="pt-PT" b="1" dirty="0"/>
              <a:t>Monitorização de Energia</a:t>
            </a:r>
          </a:p>
        </p:txBody>
      </p:sp>
    </p:spTree>
    <p:extLst>
      <p:ext uri="{BB962C8B-B14F-4D97-AF65-F5344CB8AC3E}">
        <p14:creationId xmlns:p14="http://schemas.microsoft.com/office/powerpoint/2010/main" val="2419072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7789333" cy="3416320"/>
          </a:xfrm>
          <a:prstGeom prst="rect">
            <a:avLst/>
          </a:prstGeom>
          <a:noFill/>
        </p:spPr>
        <p:txBody>
          <a:bodyPr wrap="square" rtlCol="0">
            <a:spAutoFit/>
          </a:bodyPr>
          <a:lstStyle/>
          <a:p>
            <a:r>
              <a:rPr lang="pt-PT" b="1" dirty="0" err="1"/>
              <a:t>Energy</a:t>
            </a:r>
            <a:r>
              <a:rPr lang="pt-PT" b="1" dirty="0"/>
              <a:t> Management </a:t>
            </a:r>
            <a:r>
              <a:rPr lang="pt-PT" b="1" dirty="0" err="1"/>
              <a:t>Systems</a:t>
            </a:r>
            <a:r>
              <a:rPr lang="pt-PT" b="1" dirty="0"/>
              <a:t> (EMS) - Sistemas de Gestão de energia</a:t>
            </a:r>
          </a:p>
          <a:p>
            <a:endParaRPr lang="pt-PT" b="1" dirty="0"/>
          </a:p>
          <a:p>
            <a:r>
              <a:rPr lang="pt-PT" dirty="0"/>
              <a:t>Também denominados Sistemas de Control de Gestão de Energia (EMCS), ou Building Automation Systems (BAS), são sistemas de controlo baseados em computadores instalados em edifícios que controlam e monitorizam os equipamentos mecânicos e elétricos do edifício, como aquecimento, ventilação, ar condicionado, iluminação, sistemas de </a:t>
            </a:r>
            <a:r>
              <a:rPr lang="pt-PT" dirty="0" smtClean="0"/>
              <a:t>energia, </a:t>
            </a:r>
            <a:r>
              <a:rPr lang="pt-PT" dirty="0"/>
              <a:t>sistemas de incêndio e sistemas de segurança.</a:t>
            </a:r>
          </a:p>
          <a:p>
            <a:endParaRPr lang="en-US" b="1" dirty="0"/>
          </a:p>
          <a:p>
            <a:r>
              <a:rPr lang="pt-PT" dirty="0"/>
              <a:t>Eles fornecem a informação e as ferramentas que os gestores de edifícios precisam, tanto para entender o uso de energia dos seus edifícios, como para controlar e melhorar o desempenho energético de seus edifícios.</a:t>
            </a:r>
          </a:p>
        </p:txBody>
      </p:sp>
    </p:spTree>
    <p:extLst>
      <p:ext uri="{BB962C8B-B14F-4D97-AF65-F5344CB8AC3E}">
        <p14:creationId xmlns:p14="http://schemas.microsoft.com/office/powerpoint/2010/main" val="2852382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3494312-F36D-40E6-B8AF-87652A39702D}"/>
              </a:ext>
            </a:extLst>
          </p:cNvPr>
          <p:cNvSpPr>
            <a:spLocks noGrp="1"/>
          </p:cNvSpPr>
          <p:nvPr>
            <p:ph idx="1"/>
          </p:nvPr>
        </p:nvSpPr>
        <p:spPr/>
        <p:txBody>
          <a:bodyPr/>
          <a:lstStyle/>
          <a:p>
            <a:r>
              <a:rPr lang="pt-PT" dirty="0"/>
              <a:t>Conteúdo:</a:t>
            </a:r>
          </a:p>
          <a:p>
            <a:endParaRPr lang="pt-PT" dirty="0"/>
          </a:p>
          <a:p>
            <a:pPr marL="457200" indent="-457200">
              <a:buFont typeface="+mj-lt"/>
              <a:buAutoNum type="arabicPeriod"/>
            </a:pPr>
            <a:r>
              <a:rPr lang="pt-PT" dirty="0"/>
              <a:t>Estratégias Avançadas de Poupança Energética</a:t>
            </a:r>
          </a:p>
          <a:p>
            <a:pPr marL="457200" indent="-457200">
              <a:buFont typeface="+mj-lt"/>
              <a:buAutoNum type="arabicPeriod"/>
            </a:pPr>
            <a:r>
              <a:rPr lang="pt-PT" dirty="0"/>
              <a:t>Gestão de Energia Avançada</a:t>
            </a:r>
          </a:p>
          <a:p>
            <a:pPr marL="457200" indent="-457200">
              <a:buFont typeface="+mj-lt"/>
              <a:buAutoNum type="arabicPeriod"/>
            </a:pPr>
            <a:r>
              <a:rPr lang="pt-PT" dirty="0"/>
              <a:t>Integração de Iluminação, AVAC e Luz Natural num sistema de gestão de Edifícios</a:t>
            </a:r>
            <a:endParaRPr lang="en-GB" dirty="0"/>
          </a:p>
          <a:p>
            <a:pPr marL="457200" indent="-457200">
              <a:buFont typeface="+mj-lt"/>
              <a:buAutoNum type="arabicPeriod"/>
            </a:pPr>
            <a:r>
              <a:rPr lang="en-GB" dirty="0" err="1"/>
              <a:t>Protocolos</a:t>
            </a:r>
            <a:r>
              <a:rPr lang="en-GB" dirty="0"/>
              <a:t> de </a:t>
            </a:r>
            <a:r>
              <a:rPr lang="en-GB" dirty="0" err="1"/>
              <a:t>Comunicação</a:t>
            </a:r>
            <a:r>
              <a:rPr lang="en-GB" dirty="0"/>
              <a:t> </a:t>
            </a:r>
            <a:r>
              <a:rPr lang="en-GB" dirty="0" err="1"/>
              <a:t>Avançados</a:t>
            </a:r>
            <a:endParaRPr lang="pt-PT" dirty="0"/>
          </a:p>
          <a:p>
            <a:pPr marL="457200" indent="-457200">
              <a:buFont typeface="+mj-lt"/>
              <a:buAutoNum type="arabicPeriod"/>
            </a:pPr>
            <a:endParaRPr lang="pt-PT" dirty="0"/>
          </a:p>
        </p:txBody>
      </p:sp>
      <p:sp>
        <p:nvSpPr>
          <p:cNvPr id="3" name="Título 2">
            <a:extLst>
              <a:ext uri="{FF2B5EF4-FFF2-40B4-BE49-F238E27FC236}">
                <a16:creationId xmlns:a16="http://schemas.microsoft.com/office/drawing/2014/main" id="{2624AEEF-79A0-44CD-BE74-4498AA02B0B8}"/>
              </a:ext>
            </a:extLst>
          </p:cNvPr>
          <p:cNvSpPr>
            <a:spLocks noGrp="1"/>
          </p:cNvSpPr>
          <p:nvPr>
            <p:ph type="title"/>
          </p:nvPr>
        </p:nvSpPr>
        <p:spPr/>
        <p:txBody>
          <a:bodyPr/>
          <a:lstStyle/>
          <a:p>
            <a:r>
              <a:rPr lang="pt-PT"/>
              <a:t>Controlo </a:t>
            </a:r>
            <a:r>
              <a:rPr lang="pt-PT" dirty="0"/>
              <a:t>de Iluminação Interior - Avançado</a:t>
            </a:r>
            <a:r>
              <a:rPr lang="de-DE" dirty="0"/>
              <a:t/>
            </a:r>
            <a:br>
              <a:rPr lang="de-DE" dirty="0"/>
            </a:br>
            <a:endParaRPr lang="pt-PT" dirty="0"/>
          </a:p>
        </p:txBody>
      </p:sp>
    </p:spTree>
    <p:extLst>
      <p:ext uri="{BB962C8B-B14F-4D97-AF65-F5344CB8AC3E}">
        <p14:creationId xmlns:p14="http://schemas.microsoft.com/office/powerpoint/2010/main" val="2792739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pt-PT" dirty="0"/>
              <a:t>2. Gestão de Energia Avançada</a:t>
            </a:r>
          </a:p>
        </p:txBody>
      </p:sp>
      <p:sp>
        <p:nvSpPr>
          <p:cNvPr id="4" name="CaixaDeTexto 3">
            <a:extLst>
              <a:ext uri="{FF2B5EF4-FFF2-40B4-BE49-F238E27FC236}">
                <a16:creationId xmlns:a16="http://schemas.microsoft.com/office/drawing/2014/main" id="{BB771DF3-AC5C-4F69-BCA7-D13BD9F380A3}"/>
              </a:ext>
            </a:extLst>
          </p:cNvPr>
          <p:cNvSpPr txBox="1"/>
          <p:nvPr/>
        </p:nvSpPr>
        <p:spPr>
          <a:xfrm>
            <a:off x="654756" y="1490133"/>
            <a:ext cx="7665155" cy="923330"/>
          </a:xfrm>
          <a:prstGeom prst="rect">
            <a:avLst/>
          </a:prstGeom>
          <a:noFill/>
        </p:spPr>
        <p:txBody>
          <a:bodyPr wrap="square" rtlCol="0">
            <a:spAutoFit/>
          </a:bodyPr>
          <a:lstStyle/>
          <a:p>
            <a:r>
              <a:rPr lang="pt-PT" dirty="0"/>
              <a:t>Algumas considerações devem ser </a:t>
            </a:r>
            <a:r>
              <a:rPr lang="pt-PT" dirty="0" smtClean="0"/>
              <a:t>tidas em conta durante </a:t>
            </a:r>
            <a:r>
              <a:rPr lang="pt-PT" dirty="0"/>
              <a:t>o processo de decisão de selecionar um sistema de gestão de energia:</a:t>
            </a:r>
          </a:p>
          <a:p>
            <a:endParaRPr lang="pt-PT" dirty="0"/>
          </a:p>
        </p:txBody>
      </p:sp>
      <p:sp>
        <p:nvSpPr>
          <p:cNvPr id="6" name="CaixaDeTexto 5">
            <a:extLst>
              <a:ext uri="{FF2B5EF4-FFF2-40B4-BE49-F238E27FC236}">
                <a16:creationId xmlns:a16="http://schemas.microsoft.com/office/drawing/2014/main" id="{FADD18FE-5CD6-4515-A7E3-3D447BCAC17D}"/>
              </a:ext>
            </a:extLst>
          </p:cNvPr>
          <p:cNvSpPr txBox="1"/>
          <p:nvPr/>
        </p:nvSpPr>
        <p:spPr>
          <a:xfrm>
            <a:off x="654756" y="2251215"/>
            <a:ext cx="3104444" cy="369332"/>
          </a:xfrm>
          <a:prstGeom prst="rect">
            <a:avLst/>
          </a:prstGeom>
          <a:noFill/>
        </p:spPr>
        <p:txBody>
          <a:bodyPr wrap="square" rtlCol="0">
            <a:spAutoFit/>
          </a:bodyPr>
          <a:lstStyle/>
          <a:p>
            <a:r>
              <a:rPr lang="pt-PT" b="1" dirty="0"/>
              <a:t>Tipo de Edifício</a:t>
            </a:r>
          </a:p>
        </p:txBody>
      </p:sp>
      <p:sp>
        <p:nvSpPr>
          <p:cNvPr id="7" name="CaixaDeTexto 6">
            <a:extLst>
              <a:ext uri="{FF2B5EF4-FFF2-40B4-BE49-F238E27FC236}">
                <a16:creationId xmlns:a16="http://schemas.microsoft.com/office/drawing/2014/main" id="{7B086233-7533-43BC-B0D8-52B0C7B112FB}"/>
              </a:ext>
            </a:extLst>
          </p:cNvPr>
          <p:cNvSpPr txBox="1"/>
          <p:nvPr/>
        </p:nvSpPr>
        <p:spPr>
          <a:xfrm>
            <a:off x="654756" y="2828997"/>
            <a:ext cx="8229599" cy="3416320"/>
          </a:xfrm>
          <a:prstGeom prst="rect">
            <a:avLst/>
          </a:prstGeom>
          <a:noFill/>
        </p:spPr>
        <p:txBody>
          <a:bodyPr wrap="square" rtlCol="0">
            <a:spAutoFit/>
          </a:bodyPr>
          <a:lstStyle/>
          <a:p>
            <a:pPr marL="285750" indent="-285750">
              <a:buFont typeface="Arial" panose="020B0604020202020204" pitchFamily="34" charset="0"/>
              <a:buChar char="•"/>
            </a:pPr>
            <a:r>
              <a:rPr lang="pt-PT" dirty="0"/>
              <a:t>Os edifícios mais antigos são diferentes dos novos edifícios. O envelope de construção, a iluminação, a capacidade digital e outros são fatores que influenciam a escolha do EMS.</a:t>
            </a:r>
          </a:p>
          <a:p>
            <a:pPr marL="285750" indent="-285750">
              <a:buFont typeface="Arial" panose="020B0604020202020204" pitchFamily="34" charset="0"/>
              <a:buChar char="•"/>
            </a:pPr>
            <a:r>
              <a:rPr lang="pt-PT" dirty="0"/>
              <a:t>O tamanho de um edifício pode determinar o gasto geral de energia, os tipos de equipamentos instalados para aquecer e arrefecer o prédio, o número de ocupantes, etc.</a:t>
            </a:r>
          </a:p>
          <a:p>
            <a:pPr marL="285750" indent="-285750">
              <a:buFont typeface="Arial" panose="020B0604020202020204" pitchFamily="34" charset="0"/>
              <a:buChar char="•"/>
            </a:pPr>
            <a:r>
              <a:rPr lang="pt-PT" dirty="0"/>
              <a:t>A localização geográfica geralmente determina efeitos no consumo de energia relacionados ao clima.</a:t>
            </a:r>
          </a:p>
          <a:p>
            <a:pPr marL="285750" indent="-285750">
              <a:buFont typeface="Arial" panose="020B0604020202020204" pitchFamily="34" charset="0"/>
              <a:buChar char="•"/>
            </a:pPr>
            <a:r>
              <a:rPr lang="pt-PT" dirty="0"/>
              <a:t>Os extremos de verões quentes em locais do sul e invernos frios em locais do norte afetam significativamente o gasto energético de um edifício.</a:t>
            </a:r>
          </a:p>
          <a:p>
            <a:pPr marL="285750" indent="-285750">
              <a:buFont typeface="Arial" panose="020B0604020202020204" pitchFamily="34" charset="0"/>
              <a:buChar char="•"/>
            </a:pPr>
            <a:r>
              <a:rPr lang="pt-PT" dirty="0"/>
              <a:t>O EMS deve efetivamente lidar com os efeitos de energia relacionados ao clima, incluindo iluminação num edifício.</a:t>
            </a:r>
            <a:endParaRPr lang="en-US" dirty="0"/>
          </a:p>
        </p:txBody>
      </p:sp>
    </p:spTree>
    <p:extLst>
      <p:ext uri="{BB962C8B-B14F-4D97-AF65-F5344CB8AC3E}">
        <p14:creationId xmlns:p14="http://schemas.microsoft.com/office/powerpoint/2010/main" val="4257020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pt-PT" dirty="0"/>
              <a:t>2. Gestão de Energia Avançada</a:t>
            </a:r>
          </a:p>
        </p:txBody>
      </p:sp>
      <p:sp>
        <p:nvSpPr>
          <p:cNvPr id="4" name="CaixaDeTexto 3">
            <a:extLst>
              <a:ext uri="{FF2B5EF4-FFF2-40B4-BE49-F238E27FC236}">
                <a16:creationId xmlns:a16="http://schemas.microsoft.com/office/drawing/2014/main" id="{BB771DF3-AC5C-4F69-BCA7-D13BD9F380A3}"/>
              </a:ext>
            </a:extLst>
          </p:cNvPr>
          <p:cNvSpPr txBox="1"/>
          <p:nvPr/>
        </p:nvSpPr>
        <p:spPr>
          <a:xfrm>
            <a:off x="654756" y="1490133"/>
            <a:ext cx="7665155" cy="1477328"/>
          </a:xfrm>
          <a:prstGeom prst="rect">
            <a:avLst/>
          </a:prstGeom>
          <a:noFill/>
        </p:spPr>
        <p:txBody>
          <a:bodyPr wrap="square" rtlCol="0">
            <a:spAutoFit/>
          </a:bodyPr>
          <a:lstStyle/>
          <a:p>
            <a:r>
              <a:rPr lang="pt-PT" dirty="0"/>
              <a:t>Algumas considerações devem ser tidas em conta durante o processo de decisão de selecionar um sistema de gestão de energia:</a:t>
            </a:r>
          </a:p>
          <a:p>
            <a:r>
              <a:rPr lang="pt-PT" dirty="0" smtClean="0"/>
              <a:t>:</a:t>
            </a:r>
            <a:endParaRPr lang="pt-PT" dirty="0"/>
          </a:p>
          <a:p>
            <a:endParaRPr lang="pt-PT" dirty="0"/>
          </a:p>
          <a:p>
            <a:endParaRPr lang="pt-PT" dirty="0"/>
          </a:p>
        </p:txBody>
      </p:sp>
      <p:sp>
        <p:nvSpPr>
          <p:cNvPr id="6" name="CaixaDeTexto 5">
            <a:extLst>
              <a:ext uri="{FF2B5EF4-FFF2-40B4-BE49-F238E27FC236}">
                <a16:creationId xmlns:a16="http://schemas.microsoft.com/office/drawing/2014/main" id="{FADD18FE-5CD6-4515-A7E3-3D447BCAC17D}"/>
              </a:ext>
            </a:extLst>
          </p:cNvPr>
          <p:cNvSpPr txBox="1"/>
          <p:nvPr/>
        </p:nvSpPr>
        <p:spPr>
          <a:xfrm>
            <a:off x="654756" y="2251215"/>
            <a:ext cx="3104444" cy="369332"/>
          </a:xfrm>
          <a:prstGeom prst="rect">
            <a:avLst/>
          </a:prstGeom>
          <a:noFill/>
        </p:spPr>
        <p:txBody>
          <a:bodyPr wrap="square" rtlCol="0">
            <a:spAutoFit/>
          </a:bodyPr>
          <a:lstStyle/>
          <a:p>
            <a:r>
              <a:rPr lang="pt-PT" b="1" dirty="0" smtClean="0"/>
              <a:t>Consumo energético</a:t>
            </a:r>
            <a:endParaRPr lang="pt-PT" b="1" dirty="0"/>
          </a:p>
        </p:txBody>
      </p:sp>
      <p:sp>
        <p:nvSpPr>
          <p:cNvPr id="7" name="CaixaDeTexto 6">
            <a:extLst>
              <a:ext uri="{FF2B5EF4-FFF2-40B4-BE49-F238E27FC236}">
                <a16:creationId xmlns:a16="http://schemas.microsoft.com/office/drawing/2014/main" id="{7B086233-7533-43BC-B0D8-52B0C7B112FB}"/>
              </a:ext>
            </a:extLst>
          </p:cNvPr>
          <p:cNvSpPr txBox="1"/>
          <p:nvPr/>
        </p:nvSpPr>
        <p:spPr>
          <a:xfrm>
            <a:off x="654756" y="2828997"/>
            <a:ext cx="8229599" cy="2308324"/>
          </a:xfrm>
          <a:prstGeom prst="rect">
            <a:avLst/>
          </a:prstGeom>
          <a:noFill/>
        </p:spPr>
        <p:txBody>
          <a:bodyPr wrap="square" rtlCol="0">
            <a:spAutoFit/>
          </a:bodyPr>
          <a:lstStyle/>
          <a:p>
            <a:pPr marL="285750" indent="-285750">
              <a:buFont typeface="Arial" panose="020B0604020202020204" pitchFamily="34" charset="0"/>
              <a:buChar char="•"/>
            </a:pPr>
            <a:r>
              <a:rPr lang="pt-PT" dirty="0" smtClean="0"/>
              <a:t>O consumo de </a:t>
            </a:r>
            <a:r>
              <a:rPr lang="pt-PT" dirty="0"/>
              <a:t>energia mensal ou anual de uma empresa ou edifício é um dos primeiros fatores determinantes na seleção de um EMS.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Sistemas sofisticados e caros não são apropriados para pequenos edifícios que usam pouca energia.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Nesse caso, as poupanças do EMS não podem superar os custos iniciais e contínuos, e o ROI e “</a:t>
            </a:r>
            <a:r>
              <a:rPr lang="pt-PT" dirty="0" err="1"/>
              <a:t>Payback</a:t>
            </a:r>
            <a:r>
              <a:rPr lang="pt-PT" dirty="0"/>
              <a:t>” não terão níveis aceitáveis.</a:t>
            </a:r>
            <a:endParaRPr lang="en-US" dirty="0"/>
          </a:p>
        </p:txBody>
      </p:sp>
    </p:spTree>
    <p:extLst>
      <p:ext uri="{BB962C8B-B14F-4D97-AF65-F5344CB8AC3E}">
        <p14:creationId xmlns:p14="http://schemas.microsoft.com/office/powerpoint/2010/main" val="1316697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pt-PT" dirty="0"/>
              <a:t>2. Gestão de Energia Avançada</a:t>
            </a:r>
          </a:p>
        </p:txBody>
      </p:sp>
      <p:sp>
        <p:nvSpPr>
          <p:cNvPr id="4" name="CaixaDeTexto 3">
            <a:extLst>
              <a:ext uri="{FF2B5EF4-FFF2-40B4-BE49-F238E27FC236}">
                <a16:creationId xmlns:a16="http://schemas.microsoft.com/office/drawing/2014/main" id="{BB771DF3-AC5C-4F69-BCA7-D13BD9F380A3}"/>
              </a:ext>
            </a:extLst>
          </p:cNvPr>
          <p:cNvSpPr txBox="1"/>
          <p:nvPr/>
        </p:nvSpPr>
        <p:spPr>
          <a:xfrm>
            <a:off x="654756" y="1490133"/>
            <a:ext cx="7665155" cy="369332"/>
          </a:xfrm>
          <a:prstGeom prst="rect">
            <a:avLst/>
          </a:prstGeom>
          <a:noFill/>
        </p:spPr>
        <p:txBody>
          <a:bodyPr wrap="square" rtlCol="0">
            <a:spAutoFit/>
          </a:bodyPr>
          <a:lstStyle/>
          <a:p>
            <a:r>
              <a:rPr lang="pt-PT" dirty="0"/>
              <a:t> </a:t>
            </a:r>
            <a:r>
              <a:rPr lang="pt-PT" b="1" dirty="0"/>
              <a:t>Riscos/ Fiabilidade</a:t>
            </a:r>
            <a:endParaRPr lang="pt-PT" dirty="0"/>
          </a:p>
        </p:txBody>
      </p:sp>
      <p:sp>
        <p:nvSpPr>
          <p:cNvPr id="7" name="CaixaDeTexto 6">
            <a:extLst>
              <a:ext uri="{FF2B5EF4-FFF2-40B4-BE49-F238E27FC236}">
                <a16:creationId xmlns:a16="http://schemas.microsoft.com/office/drawing/2014/main" id="{7B086233-7533-43BC-B0D8-52B0C7B112FB}"/>
              </a:ext>
            </a:extLst>
          </p:cNvPr>
          <p:cNvSpPr txBox="1"/>
          <p:nvPr/>
        </p:nvSpPr>
        <p:spPr>
          <a:xfrm>
            <a:off x="654756" y="2354863"/>
            <a:ext cx="8229599" cy="2862322"/>
          </a:xfrm>
          <a:prstGeom prst="rect">
            <a:avLst/>
          </a:prstGeom>
          <a:noFill/>
        </p:spPr>
        <p:txBody>
          <a:bodyPr wrap="square" rtlCol="0">
            <a:spAutoFit/>
          </a:bodyPr>
          <a:lstStyle/>
          <a:p>
            <a:pPr marL="285750" indent="-285750">
              <a:buFont typeface="Arial" panose="020B0604020202020204" pitchFamily="34" charset="0"/>
              <a:buChar char="•"/>
            </a:pPr>
            <a:r>
              <a:rPr lang="pt-PT" dirty="0"/>
              <a:t>Alguns edifícios como hospitais e data </a:t>
            </a:r>
            <a:r>
              <a:rPr lang="pt-PT" dirty="0" smtClean="0"/>
              <a:t>centers </a:t>
            </a:r>
            <a:r>
              <a:rPr lang="pt-PT" dirty="0"/>
              <a:t>exigem um sistema fiável sem falhas, incluindo os sistemas de iluminação.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Exemplo: os data </a:t>
            </a:r>
            <a:r>
              <a:rPr lang="pt-PT" dirty="0" err="1"/>
              <a:t>centers</a:t>
            </a:r>
            <a:r>
              <a:rPr lang="pt-PT" dirty="0"/>
              <a:t> dependem de uma fonte de energia estável e também de um controlo de temperatura efetivo e preciso. Falhas críticas do sistema de dados podem ocorrer se o sistema AVAC não estiver a funcionar corretamente.</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Nessas situações, um EMS que tenha controlo preciso e até mesmo análises preditivas pode ser necessário.</a:t>
            </a:r>
            <a:endParaRPr lang="en-US" dirty="0"/>
          </a:p>
        </p:txBody>
      </p:sp>
    </p:spTree>
    <p:extLst>
      <p:ext uri="{BB962C8B-B14F-4D97-AF65-F5344CB8AC3E}">
        <p14:creationId xmlns:p14="http://schemas.microsoft.com/office/powerpoint/2010/main" val="218484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pt-PT" dirty="0"/>
              <a:t>2. Gestão de Energia Avançada</a:t>
            </a:r>
          </a:p>
        </p:txBody>
      </p:sp>
      <p:sp>
        <p:nvSpPr>
          <p:cNvPr id="4" name="CaixaDeTexto 3">
            <a:extLst>
              <a:ext uri="{FF2B5EF4-FFF2-40B4-BE49-F238E27FC236}">
                <a16:creationId xmlns:a16="http://schemas.microsoft.com/office/drawing/2014/main" id="{BB771DF3-AC5C-4F69-BCA7-D13BD9F380A3}"/>
              </a:ext>
            </a:extLst>
          </p:cNvPr>
          <p:cNvSpPr txBox="1"/>
          <p:nvPr/>
        </p:nvSpPr>
        <p:spPr>
          <a:xfrm>
            <a:off x="654756" y="1490133"/>
            <a:ext cx="7665155" cy="646331"/>
          </a:xfrm>
          <a:prstGeom prst="rect">
            <a:avLst/>
          </a:prstGeom>
          <a:noFill/>
        </p:spPr>
        <p:txBody>
          <a:bodyPr wrap="square" rtlCol="0">
            <a:spAutoFit/>
          </a:bodyPr>
          <a:lstStyle/>
          <a:p>
            <a:endParaRPr lang="pt-PT" dirty="0"/>
          </a:p>
          <a:p>
            <a:endParaRPr lang="pt-PT" dirty="0"/>
          </a:p>
        </p:txBody>
      </p:sp>
      <p:sp>
        <p:nvSpPr>
          <p:cNvPr id="6" name="CaixaDeTexto 5">
            <a:extLst>
              <a:ext uri="{FF2B5EF4-FFF2-40B4-BE49-F238E27FC236}">
                <a16:creationId xmlns:a16="http://schemas.microsoft.com/office/drawing/2014/main" id="{FADD18FE-5CD6-4515-A7E3-3D447BCAC17D}"/>
              </a:ext>
            </a:extLst>
          </p:cNvPr>
          <p:cNvSpPr txBox="1"/>
          <p:nvPr/>
        </p:nvSpPr>
        <p:spPr>
          <a:xfrm>
            <a:off x="654755" y="2251215"/>
            <a:ext cx="4114799" cy="369332"/>
          </a:xfrm>
          <a:prstGeom prst="rect">
            <a:avLst/>
          </a:prstGeom>
          <a:noFill/>
        </p:spPr>
        <p:txBody>
          <a:bodyPr wrap="square" rtlCol="0">
            <a:spAutoFit/>
          </a:bodyPr>
          <a:lstStyle/>
          <a:p>
            <a:r>
              <a:rPr lang="pt-PT" b="1" dirty="0"/>
              <a:t>Controlo de ocupação com EMS</a:t>
            </a:r>
          </a:p>
        </p:txBody>
      </p:sp>
      <p:sp>
        <p:nvSpPr>
          <p:cNvPr id="7" name="CaixaDeTexto 6">
            <a:extLst>
              <a:ext uri="{FF2B5EF4-FFF2-40B4-BE49-F238E27FC236}">
                <a16:creationId xmlns:a16="http://schemas.microsoft.com/office/drawing/2014/main" id="{7B086233-7533-43BC-B0D8-52B0C7B112FB}"/>
              </a:ext>
            </a:extLst>
          </p:cNvPr>
          <p:cNvSpPr txBox="1"/>
          <p:nvPr/>
        </p:nvSpPr>
        <p:spPr>
          <a:xfrm>
            <a:off x="654756" y="2828997"/>
            <a:ext cx="8229599" cy="2031325"/>
          </a:xfrm>
          <a:prstGeom prst="rect">
            <a:avLst/>
          </a:prstGeom>
          <a:noFill/>
        </p:spPr>
        <p:txBody>
          <a:bodyPr wrap="square" rtlCol="0">
            <a:spAutoFit/>
          </a:bodyPr>
          <a:lstStyle/>
          <a:p>
            <a:pPr marL="285750" indent="-285750">
              <a:buFont typeface="Arial" panose="020B0604020202020204" pitchFamily="34" charset="0"/>
              <a:buChar char="•"/>
            </a:pPr>
            <a:r>
              <a:rPr lang="pt-PT" dirty="0"/>
              <a:t>O conforto dos ocupantes havendo gestão de energia é uma das considerações mais importantes para selecionar um EMS.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Os espaços não ocupados podem criar informações enganosas relativas a um edifício (por exemplo, menos uso de energia do que "normal"), pelo que o EMS deve ser capaz de normalizar o gasto de energia com base na ocupação ou determinar a intensidade energética do edifício.</a:t>
            </a:r>
            <a:endParaRPr lang="en-US" dirty="0"/>
          </a:p>
        </p:txBody>
      </p:sp>
    </p:spTree>
    <p:extLst>
      <p:ext uri="{BB962C8B-B14F-4D97-AF65-F5344CB8AC3E}">
        <p14:creationId xmlns:p14="http://schemas.microsoft.com/office/powerpoint/2010/main" val="36898540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94835"/>
            <a:ext cx="8229600" cy="2781612"/>
          </a:xfrm>
        </p:spPr>
        <p:txBody>
          <a:bodyPr/>
          <a:lstStyle/>
          <a:p>
            <a:pPr lvl="0" algn="just" defTabSz="914400" fontAlgn="base">
              <a:spcBef>
                <a:spcPct val="0"/>
              </a:spcBef>
              <a:spcAft>
                <a:spcPct val="0"/>
              </a:spcAft>
            </a:pPr>
            <a:r>
              <a:rPr lang="en-GB" altLang="zh-CN" dirty="0" err="1">
                <a:solidFill>
                  <a:srgbClr val="000000"/>
                </a:solidFill>
                <a:ea typeface="Calibri" pitchFamily="34" charset="0"/>
                <a:cs typeface="Times New Roman" pitchFamily="18" charset="0"/>
              </a:rPr>
              <a:t>Os</a:t>
            </a:r>
            <a:r>
              <a:rPr lang="en-GB" altLang="zh-CN" dirty="0">
                <a:solidFill>
                  <a:srgbClr val="000000"/>
                </a:solidFill>
                <a:ea typeface="Calibri" pitchFamily="34" charset="0"/>
                <a:cs typeface="Times New Roman" pitchFamily="18" charset="0"/>
              </a:rPr>
              <a:t> </a:t>
            </a:r>
            <a:r>
              <a:rPr lang="pt-PT" altLang="zh-CN" dirty="0">
                <a:solidFill>
                  <a:srgbClr val="000000"/>
                </a:solidFill>
                <a:ea typeface="Calibri" pitchFamily="34" charset="0"/>
                <a:cs typeface="Times New Roman" pitchFamily="18" charset="0"/>
              </a:rPr>
              <a:t>Benefícios da Gestão de Energia</a:t>
            </a:r>
            <a:r>
              <a:rPr lang="en-GB" altLang="zh-CN" dirty="0">
                <a:solidFill>
                  <a:srgbClr val="000000"/>
                </a:solidFill>
                <a:ea typeface="Calibri" pitchFamily="34" charset="0"/>
                <a:cs typeface="Times New Roman" pitchFamily="18" charset="0"/>
              </a:rPr>
              <a:t> </a:t>
            </a:r>
            <a:r>
              <a:rPr lang="en-GB" altLang="zh-CN" dirty="0" err="1">
                <a:solidFill>
                  <a:srgbClr val="000000"/>
                </a:solidFill>
                <a:ea typeface="Calibri" pitchFamily="34" charset="0"/>
                <a:cs typeface="Times New Roman" pitchFamily="18" charset="0"/>
              </a:rPr>
              <a:t>incluem</a:t>
            </a:r>
            <a:r>
              <a:rPr lang="en-GB" altLang="zh-CN" dirty="0">
                <a:solidFill>
                  <a:srgbClr val="000000"/>
                </a:solidFill>
                <a:ea typeface="Calibri" pitchFamily="34" charset="0"/>
                <a:cs typeface="Times New Roman" pitchFamily="18" charset="0"/>
              </a:rPr>
              <a:t>:</a:t>
            </a:r>
          </a:p>
          <a:p>
            <a:pPr lvl="0" algn="just" defTabSz="914400" fontAlgn="base">
              <a:spcBef>
                <a:spcPct val="0"/>
              </a:spcBef>
              <a:spcAft>
                <a:spcPct val="0"/>
              </a:spcAft>
            </a:pPr>
            <a:endParaRPr lang="en-US" altLang="zh-CN" dirty="0">
              <a:solidFill>
                <a:srgbClr val="000000"/>
              </a:solidFill>
              <a:ea typeface="Arial Unicode MS" panose="020B0604020202020204" pitchFamily="34" charset="-128"/>
              <a:cs typeface="Arial" pitchFamily="34" charset="0"/>
            </a:endParaRPr>
          </a:p>
          <a:p>
            <a:pPr marL="906463" lvl="1" indent="-441325" algn="just" defTabSz="914400" eaLnBrk="0" fontAlgn="base" hangingPunct="0">
              <a:spcBef>
                <a:spcPct val="0"/>
              </a:spcBef>
              <a:spcAft>
                <a:spcPct val="0"/>
              </a:spcAft>
              <a:buClrTx/>
              <a:buFont typeface="Arial" pitchFamily="34" charset="0"/>
              <a:buChar char="•"/>
            </a:pPr>
            <a:r>
              <a:rPr lang="pt-PT" altLang="zh-CN" dirty="0">
                <a:solidFill>
                  <a:srgbClr val="000000"/>
                </a:solidFill>
                <a:ea typeface="Calibri" pitchFamily="34" charset="0"/>
                <a:cs typeface="Times New Roman" pitchFamily="18" charset="0"/>
              </a:rPr>
              <a:t>Benefícios melhorados</a:t>
            </a:r>
          </a:p>
          <a:p>
            <a:pPr marL="906463" lvl="1" indent="-441325" algn="just" defTabSz="914400" eaLnBrk="0" fontAlgn="base" hangingPunct="0">
              <a:spcBef>
                <a:spcPct val="0"/>
              </a:spcBef>
              <a:spcAft>
                <a:spcPct val="0"/>
              </a:spcAft>
              <a:buClrTx/>
              <a:buFont typeface="Arial" pitchFamily="34" charset="0"/>
              <a:buChar char="•"/>
            </a:pPr>
            <a:r>
              <a:rPr lang="pt-PT" altLang="zh-CN" dirty="0">
                <a:solidFill>
                  <a:srgbClr val="000000"/>
                </a:solidFill>
                <a:ea typeface="Calibri" pitchFamily="34" charset="0"/>
                <a:cs typeface="Times New Roman" pitchFamily="18" charset="0"/>
              </a:rPr>
              <a:t>Redução dos custos de energia (poupança direta de energia)</a:t>
            </a:r>
          </a:p>
          <a:p>
            <a:pPr marL="906463" lvl="1" indent="-441325" algn="just" defTabSz="914400" eaLnBrk="0" fontAlgn="base" hangingPunct="0">
              <a:spcBef>
                <a:spcPct val="0"/>
              </a:spcBef>
              <a:spcAft>
                <a:spcPct val="0"/>
              </a:spcAft>
              <a:buClrTx/>
              <a:buFont typeface="Arial" pitchFamily="34" charset="0"/>
              <a:buChar char="•"/>
            </a:pPr>
            <a:r>
              <a:rPr lang="pt-PT" altLang="zh-CN" dirty="0">
                <a:solidFill>
                  <a:srgbClr val="000000"/>
                </a:solidFill>
                <a:ea typeface="Calibri" pitchFamily="34" charset="0"/>
                <a:cs typeface="Times New Roman" pitchFamily="18" charset="0"/>
              </a:rPr>
              <a:t>Processos aprimorados</a:t>
            </a:r>
          </a:p>
          <a:p>
            <a:pPr marL="906463" lvl="1" indent="-441325" algn="just" defTabSz="914400" eaLnBrk="0" fontAlgn="base" hangingPunct="0">
              <a:spcBef>
                <a:spcPct val="0"/>
              </a:spcBef>
              <a:spcAft>
                <a:spcPct val="0"/>
              </a:spcAft>
              <a:buClrTx/>
              <a:buFont typeface="Arial" pitchFamily="34" charset="0"/>
              <a:buChar char="•"/>
            </a:pPr>
            <a:r>
              <a:rPr lang="pt-PT" altLang="zh-CN" dirty="0">
                <a:solidFill>
                  <a:srgbClr val="000000"/>
                </a:solidFill>
                <a:ea typeface="Calibri" pitchFamily="34" charset="0"/>
                <a:cs typeface="Times New Roman" pitchFamily="18" charset="0"/>
              </a:rPr>
              <a:t>Emissões reduzidas</a:t>
            </a:r>
          </a:p>
          <a:p>
            <a:pPr marL="906463" lvl="1" indent="-441325" algn="just" defTabSz="914400" eaLnBrk="0" fontAlgn="base" hangingPunct="0">
              <a:spcBef>
                <a:spcPct val="0"/>
              </a:spcBef>
              <a:spcAft>
                <a:spcPct val="0"/>
              </a:spcAft>
              <a:buClrTx/>
              <a:buFont typeface="Arial" pitchFamily="34" charset="0"/>
              <a:buChar char="•"/>
            </a:pPr>
            <a:r>
              <a:rPr lang="pt-PT" altLang="zh-CN" dirty="0">
                <a:solidFill>
                  <a:srgbClr val="000000"/>
                </a:solidFill>
                <a:ea typeface="Calibri" pitchFamily="34" charset="0"/>
                <a:cs typeface="Times New Roman" pitchFamily="18" charset="0"/>
              </a:rPr>
              <a:t>Risco reduzido para as flutuações dos preços da energia</a:t>
            </a:r>
            <a:endParaRPr lang="en-US" dirty="0"/>
          </a:p>
        </p:txBody>
      </p:sp>
      <p:sp>
        <p:nvSpPr>
          <p:cNvPr id="3" name="Title 2"/>
          <p:cNvSpPr>
            <a:spLocks noGrp="1"/>
          </p:cNvSpPr>
          <p:nvPr>
            <p:ph type="title"/>
          </p:nvPr>
        </p:nvSpPr>
        <p:spPr/>
        <p:txBody>
          <a:bodyPr/>
          <a:lstStyle/>
          <a:p>
            <a:r>
              <a:rPr lang="pt-PT" dirty="0"/>
              <a:t>2. Gestão de Energia Avançada</a:t>
            </a:r>
            <a:r>
              <a:rPr lang="en-GB" dirty="0"/>
              <a:t/>
            </a:r>
            <a:br>
              <a:rPr lang="en-GB" dirty="0"/>
            </a:br>
            <a:r>
              <a:rPr lang="en-GB" dirty="0"/>
              <a:t>	</a:t>
            </a:r>
            <a:r>
              <a:rPr lang="pt-PT" dirty="0"/>
              <a:t>Benefícios da Gestão de Energia</a:t>
            </a:r>
            <a:endParaRPr lang="en-US" dirty="0"/>
          </a:p>
        </p:txBody>
      </p:sp>
    </p:spTree>
    <p:extLst>
      <p:ext uri="{BB962C8B-B14F-4D97-AF65-F5344CB8AC3E}">
        <p14:creationId xmlns:p14="http://schemas.microsoft.com/office/powerpoint/2010/main" val="2416564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br>
              <a:rPr lang="pt-PT" dirty="0"/>
            </a:br>
            <a:r>
              <a:rPr lang="pt-PT" dirty="0"/>
              <a:t>	ISO 50001</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7789333" cy="3693319"/>
          </a:xfrm>
          <a:prstGeom prst="rect">
            <a:avLst/>
          </a:prstGeom>
          <a:noFill/>
        </p:spPr>
        <p:txBody>
          <a:bodyPr wrap="square" rtlCol="0">
            <a:spAutoFit/>
          </a:bodyPr>
          <a:lstStyle/>
          <a:p>
            <a:r>
              <a:rPr lang="pt-PT" b="1" dirty="0"/>
              <a:t>Gestão de Energia - Standards</a:t>
            </a:r>
          </a:p>
          <a:p>
            <a:endParaRPr lang="pt-PT" b="1" dirty="0"/>
          </a:p>
          <a:p>
            <a:r>
              <a:rPr lang="pt-PT" b="1" dirty="0"/>
              <a:t>ISO 50001</a:t>
            </a:r>
          </a:p>
          <a:p>
            <a:endParaRPr lang="pt-PT" b="1" dirty="0"/>
          </a:p>
          <a:p>
            <a:pPr marL="285750" indent="-285750">
              <a:buFont typeface="Arial" panose="020B0604020202020204" pitchFamily="34" charset="0"/>
              <a:buChar char="•"/>
            </a:pPr>
            <a:r>
              <a:rPr lang="pt-PT" dirty="0"/>
              <a:t>Percebendo a importância da gestão energética</a:t>
            </a:r>
            <a:r>
              <a:rPr lang="en-US" b="1" dirty="0"/>
              <a:t>, </a:t>
            </a:r>
            <a:r>
              <a:rPr lang="en-US" dirty="0"/>
              <a:t>o</a:t>
            </a:r>
            <a:r>
              <a:rPr lang="en-US" b="1" dirty="0"/>
              <a:t> ISO 50001:2011 </a:t>
            </a:r>
            <a:r>
              <a:rPr lang="pt-PT" dirty="0"/>
              <a:t>foi desenvolvido como o padrão internacional chave para a gestão de energia pela Organização Internacional de Padronização (ISO) em 2008.</a:t>
            </a:r>
            <a:endParaRPr lang="en-US" dirty="0"/>
          </a:p>
          <a:p>
            <a:pPr marL="285750" indent="-285750">
              <a:buFont typeface="Arial" panose="020B0604020202020204" pitchFamily="34" charset="0"/>
              <a:buChar char="•"/>
            </a:pPr>
            <a:r>
              <a:rPr lang="en-US" dirty="0"/>
              <a:t>ISO 50001:2011 </a:t>
            </a:r>
            <a:r>
              <a:rPr lang="pt-PT" dirty="0"/>
              <a:t>especifica requisitos para estabelecer, implementar, manter e melhorar um sistema de gestão de energia, cujo objetivo é permitir que uma organização siga uma abordagem sistemática para alcançar a melhoria contínua do desempenho energético, incluindo eficiência energética, uso de energia e consumo.</a:t>
            </a:r>
            <a:endParaRPr lang="en-US" dirty="0"/>
          </a:p>
        </p:txBody>
      </p:sp>
      <p:pic>
        <p:nvPicPr>
          <p:cNvPr id="5122" name="Picture 2" descr="Resultado de imagem para ISO 50001">
            <a:extLst>
              <a:ext uri="{FF2B5EF4-FFF2-40B4-BE49-F238E27FC236}">
                <a16:creationId xmlns:a16="http://schemas.microsoft.com/office/drawing/2014/main" id="{ACDA91D4-4086-4C65-8933-4E967CF2E9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2378" y="5242808"/>
            <a:ext cx="1724378" cy="892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817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t-PT" dirty="0"/>
              <a:t>2. Gestão de Energia Avançada</a:t>
            </a:r>
            <a:br>
              <a:rPr lang="pt-PT" dirty="0"/>
            </a:br>
            <a:r>
              <a:rPr lang="pt-PT" dirty="0"/>
              <a:t>	ISO 50001</a:t>
            </a:r>
            <a:endParaRPr lang="en-US" dirty="0"/>
          </a:p>
        </p:txBody>
      </p:sp>
      <p:pic>
        <p:nvPicPr>
          <p:cNvPr id="4" name="Content Placeholder 3"/>
          <p:cNvPicPr>
            <a:picLocks noGrp="1"/>
          </p:cNvPicPr>
          <p:nvPr>
            <p:ph idx="1"/>
          </p:nvPr>
        </p:nvPicPr>
        <p:blipFill>
          <a:blip r:embed="rId2" cstate="print"/>
          <a:srcRect/>
          <a:stretch>
            <a:fillRect/>
          </a:stretch>
        </p:blipFill>
        <p:spPr bwMode="auto">
          <a:xfrm>
            <a:off x="546100" y="1524000"/>
            <a:ext cx="5079877" cy="4641117"/>
          </a:xfrm>
          <a:prstGeom prst="rect">
            <a:avLst/>
          </a:prstGeom>
          <a:noFill/>
          <a:ln w="9525">
            <a:noFill/>
            <a:miter lim="800000"/>
            <a:headEnd/>
            <a:tailEnd/>
          </a:ln>
        </p:spPr>
      </p:pic>
      <p:sp>
        <p:nvSpPr>
          <p:cNvPr id="5" name="Rectangle 3"/>
          <p:cNvSpPr txBox="1">
            <a:spLocks noChangeArrowheads="1"/>
          </p:cNvSpPr>
          <p:nvPr/>
        </p:nvSpPr>
        <p:spPr>
          <a:xfrm>
            <a:off x="6153620" y="2705954"/>
            <a:ext cx="3326441" cy="245110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spcBef>
                <a:spcPct val="75000"/>
              </a:spcBef>
              <a:buClr>
                <a:srgbClr val="008000"/>
              </a:buClr>
              <a:buFont typeface="Wingdings" pitchFamily="2" charset="2"/>
              <a:buNone/>
              <a:defRPr/>
            </a:pPr>
            <a:r>
              <a:rPr lang="en-IE" dirty="0">
                <a:ea typeface="Arial Unicode MS" panose="020B0604020202020204" pitchFamily="34" charset="-128"/>
              </a:rPr>
              <a:t>Based on the concept of:</a:t>
            </a:r>
          </a:p>
          <a:p>
            <a:pPr>
              <a:lnSpc>
                <a:spcPct val="90000"/>
              </a:lnSpc>
              <a:spcBef>
                <a:spcPct val="50000"/>
              </a:spcBef>
              <a:buClr>
                <a:srgbClr val="008000"/>
              </a:buClr>
              <a:defRPr/>
            </a:pPr>
            <a:r>
              <a:rPr lang="en-IE" b="1" dirty="0">
                <a:ea typeface="Arial Unicode MS" panose="020B0604020202020204" pitchFamily="34" charset="-128"/>
              </a:rPr>
              <a:t>Plan</a:t>
            </a:r>
          </a:p>
          <a:p>
            <a:pPr>
              <a:lnSpc>
                <a:spcPct val="90000"/>
              </a:lnSpc>
              <a:spcBef>
                <a:spcPct val="50000"/>
              </a:spcBef>
              <a:buClr>
                <a:srgbClr val="008000"/>
              </a:buClr>
              <a:defRPr/>
            </a:pPr>
            <a:r>
              <a:rPr lang="en-IE" b="1" dirty="0">
                <a:ea typeface="Arial Unicode MS" panose="020B0604020202020204" pitchFamily="34" charset="-128"/>
              </a:rPr>
              <a:t>Do</a:t>
            </a:r>
          </a:p>
          <a:p>
            <a:pPr>
              <a:lnSpc>
                <a:spcPct val="90000"/>
              </a:lnSpc>
              <a:spcBef>
                <a:spcPct val="50000"/>
              </a:spcBef>
              <a:buClr>
                <a:srgbClr val="008000"/>
              </a:buClr>
              <a:defRPr/>
            </a:pPr>
            <a:r>
              <a:rPr lang="en-IE" b="1" dirty="0">
                <a:ea typeface="Arial Unicode MS" panose="020B0604020202020204" pitchFamily="34" charset="-128"/>
              </a:rPr>
              <a:t>Check</a:t>
            </a:r>
          </a:p>
          <a:p>
            <a:pPr>
              <a:lnSpc>
                <a:spcPct val="90000"/>
              </a:lnSpc>
              <a:spcBef>
                <a:spcPct val="50000"/>
              </a:spcBef>
              <a:buClr>
                <a:srgbClr val="008000"/>
              </a:buClr>
              <a:defRPr/>
            </a:pPr>
            <a:r>
              <a:rPr lang="en-IE" b="1" dirty="0">
                <a:ea typeface="Arial Unicode MS" panose="020B0604020202020204" pitchFamily="34" charset="-128"/>
              </a:rPr>
              <a:t>Act</a:t>
            </a:r>
          </a:p>
        </p:txBody>
      </p:sp>
    </p:spTree>
    <p:extLst>
      <p:ext uri="{BB962C8B-B14F-4D97-AF65-F5344CB8AC3E}">
        <p14:creationId xmlns:p14="http://schemas.microsoft.com/office/powerpoint/2010/main" val="3572729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br>
              <a:rPr lang="pt-PT" dirty="0"/>
            </a:br>
            <a:r>
              <a:rPr lang="pt-PT" dirty="0"/>
              <a:t>	EN 15232</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7789333" cy="3416320"/>
          </a:xfrm>
          <a:prstGeom prst="rect">
            <a:avLst/>
          </a:prstGeom>
          <a:noFill/>
        </p:spPr>
        <p:txBody>
          <a:bodyPr wrap="square" rtlCol="0">
            <a:spAutoFit/>
          </a:bodyPr>
          <a:lstStyle/>
          <a:p>
            <a:r>
              <a:rPr lang="pt-PT" b="1" dirty="0"/>
              <a:t>Gestão de energia - Standards</a:t>
            </a:r>
          </a:p>
          <a:p>
            <a:endParaRPr lang="pt-PT" b="1" dirty="0"/>
          </a:p>
          <a:p>
            <a:r>
              <a:rPr lang="pt-PT" b="1" dirty="0"/>
              <a:t>EN 15232</a:t>
            </a:r>
          </a:p>
          <a:p>
            <a:endParaRPr lang="pt-PT" b="1" dirty="0"/>
          </a:p>
          <a:p>
            <a:pPr marL="285750" indent="-285750">
              <a:buFont typeface="Arial" panose="020B0604020202020204" pitchFamily="34" charset="0"/>
              <a:buChar char="•"/>
            </a:pPr>
            <a:r>
              <a:rPr lang="pt-PT" b="1" dirty="0"/>
              <a:t>EN 15232 : “</a:t>
            </a:r>
            <a:r>
              <a:rPr lang="pt-PT" b="1" dirty="0" err="1"/>
              <a:t>Energy</a:t>
            </a:r>
            <a:r>
              <a:rPr lang="pt-PT" b="1" dirty="0"/>
              <a:t> performance </a:t>
            </a:r>
            <a:r>
              <a:rPr lang="pt-PT" b="1" dirty="0" err="1"/>
              <a:t>of</a:t>
            </a:r>
            <a:r>
              <a:rPr lang="pt-PT" b="1" dirty="0"/>
              <a:t> </a:t>
            </a:r>
            <a:r>
              <a:rPr lang="pt-PT" b="1" dirty="0" err="1"/>
              <a:t>buildings</a:t>
            </a:r>
            <a:r>
              <a:rPr lang="pt-PT" b="1" dirty="0"/>
              <a:t> - </a:t>
            </a:r>
            <a:r>
              <a:rPr lang="pt-PT" b="1" dirty="0" err="1"/>
              <a:t>Impact</a:t>
            </a:r>
            <a:r>
              <a:rPr lang="pt-PT" b="1" dirty="0"/>
              <a:t> </a:t>
            </a:r>
            <a:r>
              <a:rPr lang="pt-PT" b="1" dirty="0" err="1"/>
              <a:t>of</a:t>
            </a:r>
            <a:r>
              <a:rPr lang="pt-PT" b="1" dirty="0"/>
              <a:t> </a:t>
            </a:r>
            <a:r>
              <a:rPr lang="pt-PT" b="1" dirty="0" err="1"/>
              <a:t>Building</a:t>
            </a:r>
            <a:r>
              <a:rPr lang="pt-PT" b="1" dirty="0"/>
              <a:t> </a:t>
            </a:r>
            <a:r>
              <a:rPr lang="pt-PT" b="1" dirty="0" err="1"/>
              <a:t>Automation</a:t>
            </a:r>
            <a:r>
              <a:rPr lang="pt-PT" b="1" dirty="0"/>
              <a:t>, </a:t>
            </a:r>
            <a:r>
              <a:rPr lang="pt-PT" b="1" dirty="0" err="1"/>
              <a:t>Control</a:t>
            </a:r>
            <a:r>
              <a:rPr lang="pt-PT" b="1" dirty="0"/>
              <a:t> </a:t>
            </a:r>
            <a:r>
              <a:rPr lang="pt-PT" b="1" dirty="0" err="1"/>
              <a:t>and</a:t>
            </a:r>
            <a:r>
              <a:rPr lang="pt-PT" b="1" dirty="0"/>
              <a:t> </a:t>
            </a:r>
            <a:r>
              <a:rPr lang="pt-PT" b="1" dirty="0" err="1"/>
              <a:t>Building</a:t>
            </a:r>
            <a:r>
              <a:rPr lang="pt-PT" b="1" dirty="0"/>
              <a:t> Management” </a:t>
            </a:r>
            <a:r>
              <a:rPr lang="pt-PT" dirty="0"/>
              <a:t>foi desenvolvido pelo CEN (Comité Europeu de Normalização, Comité Europeu de Normalização).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pt-PT" dirty="0"/>
              <a:t>O </a:t>
            </a:r>
            <a:r>
              <a:rPr lang="pt-PT" dirty="0" err="1"/>
              <a:t>objectivo</a:t>
            </a:r>
            <a:r>
              <a:rPr lang="pt-PT" dirty="0"/>
              <a:t> deste padrão é apoiar a </a:t>
            </a:r>
            <a:r>
              <a:rPr lang="pt-PT" dirty="0" err="1"/>
              <a:t>Directiva</a:t>
            </a:r>
            <a:r>
              <a:rPr lang="pt-PT" dirty="0"/>
              <a:t> de Desempenho Energético dos Edifícios (EPBD) para melhorar o desempenho energético dos edifícios nos Estados membros da UE.</a:t>
            </a:r>
            <a:endParaRPr lang="en-US" dirty="0"/>
          </a:p>
        </p:txBody>
      </p:sp>
      <p:pic>
        <p:nvPicPr>
          <p:cNvPr id="4098" name="Picture 2" descr="Resultado de imagem para european committee for standardization">
            <a:extLst>
              <a:ext uri="{FF2B5EF4-FFF2-40B4-BE49-F238E27FC236}">
                <a16:creationId xmlns:a16="http://schemas.microsoft.com/office/drawing/2014/main" id="{7AAA63E0-28D8-44CF-ADDF-61162E93AA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4571" y="4933244"/>
            <a:ext cx="1417211" cy="1151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456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br>
              <a:rPr lang="pt-PT" dirty="0"/>
            </a:br>
            <a:r>
              <a:rPr lang="pt-PT" dirty="0"/>
              <a:t>	EN 15232</a:t>
            </a:r>
          </a:p>
        </p:txBody>
      </p:sp>
      <p:sp>
        <p:nvSpPr>
          <p:cNvPr id="7" name="CaixaDeTexto 6">
            <a:extLst>
              <a:ext uri="{FF2B5EF4-FFF2-40B4-BE49-F238E27FC236}">
                <a16:creationId xmlns:a16="http://schemas.microsoft.com/office/drawing/2014/main" id="{941E8136-1972-44D6-86F5-BE987CF5D02A}"/>
              </a:ext>
            </a:extLst>
          </p:cNvPr>
          <p:cNvSpPr txBox="1"/>
          <p:nvPr/>
        </p:nvSpPr>
        <p:spPr>
          <a:xfrm>
            <a:off x="643467" y="1456267"/>
            <a:ext cx="7789333" cy="3416320"/>
          </a:xfrm>
          <a:prstGeom prst="rect">
            <a:avLst/>
          </a:prstGeom>
          <a:noFill/>
        </p:spPr>
        <p:txBody>
          <a:bodyPr wrap="square" rtlCol="0">
            <a:spAutoFit/>
          </a:bodyPr>
          <a:lstStyle/>
          <a:p>
            <a:r>
              <a:rPr lang="pt-PT" b="1" dirty="0"/>
              <a:t>Gestão de energia - Standards</a:t>
            </a:r>
          </a:p>
          <a:p>
            <a:endParaRPr lang="pt-PT" b="1" dirty="0"/>
          </a:p>
          <a:p>
            <a:r>
              <a:rPr lang="pt-PT" b="1" dirty="0"/>
              <a:t>EN 15232</a:t>
            </a:r>
          </a:p>
          <a:p>
            <a:endParaRPr lang="pt-PT" b="1" dirty="0"/>
          </a:p>
          <a:p>
            <a:pPr marL="285750" indent="-285750">
              <a:buFont typeface="Arial" panose="020B0604020202020204" pitchFamily="34" charset="0"/>
              <a:buChar char="•"/>
            </a:pPr>
            <a:r>
              <a:rPr lang="en-US" dirty="0"/>
              <a:t>Standard EN15232 </a:t>
            </a:r>
            <a:r>
              <a:rPr lang="en-US" dirty="0" err="1"/>
              <a:t>especifica</a:t>
            </a:r>
            <a:r>
              <a:rPr lang="en-US" dirty="0"/>
              <a:t>: </a:t>
            </a:r>
          </a:p>
          <a:p>
            <a:pPr marL="742950" lvl="1" indent="-285750">
              <a:buFont typeface="Arial" panose="020B0604020202020204" pitchFamily="34" charset="0"/>
              <a:buChar char="•"/>
            </a:pPr>
            <a:r>
              <a:rPr lang="pt-PT" dirty="0"/>
              <a:t>Métodos para avaliar o impacto das funções do Sistema de Controle de Automação e Controle de Edifícios (BACS) e Gestão Técnica de Construção (TBM) no desempenho energético de edifícios</a:t>
            </a:r>
            <a:r>
              <a:rPr lang="en-US" dirty="0"/>
              <a:t>;</a:t>
            </a:r>
          </a:p>
          <a:p>
            <a:pPr lvl="1"/>
            <a:endParaRPr lang="en-US" dirty="0"/>
          </a:p>
          <a:p>
            <a:pPr marL="742950" lvl="1" indent="-285750">
              <a:buFont typeface="Arial" panose="020B0604020202020204" pitchFamily="34" charset="0"/>
              <a:buChar char="•"/>
            </a:pPr>
            <a:r>
              <a:rPr lang="pt-PT" dirty="0"/>
              <a:t>um método para definir requisitos mínimos dessas funções a serem implementados em edifícios de diferentes complexidades.</a:t>
            </a:r>
            <a:endParaRPr lang="en-US" dirty="0"/>
          </a:p>
        </p:txBody>
      </p:sp>
    </p:spTree>
    <p:extLst>
      <p:ext uri="{BB962C8B-B14F-4D97-AF65-F5344CB8AC3E}">
        <p14:creationId xmlns:p14="http://schemas.microsoft.com/office/powerpoint/2010/main" val="2451817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FF3472C-9EA5-42B6-86CA-F677F2D2E271}"/>
              </a:ext>
            </a:extLst>
          </p:cNvPr>
          <p:cNvSpPr>
            <a:spLocks noGrp="1"/>
          </p:cNvSpPr>
          <p:nvPr>
            <p:ph type="title"/>
          </p:nvPr>
        </p:nvSpPr>
        <p:spPr/>
        <p:txBody>
          <a:bodyPr>
            <a:normAutofit/>
          </a:bodyPr>
          <a:lstStyle/>
          <a:p>
            <a:r>
              <a:rPr lang="pt-PT" dirty="0"/>
              <a:t>2. Gestão de Energia Avançada</a:t>
            </a:r>
          </a:p>
        </p:txBody>
      </p:sp>
      <p:pic>
        <p:nvPicPr>
          <p:cNvPr id="4" name="Imagem 3">
            <a:extLst>
              <a:ext uri="{FF2B5EF4-FFF2-40B4-BE49-F238E27FC236}">
                <a16:creationId xmlns:a16="http://schemas.microsoft.com/office/drawing/2014/main" id="{9C745A6B-3405-466F-8E35-EBE35CA8D736}"/>
              </a:ext>
            </a:extLst>
          </p:cNvPr>
          <p:cNvPicPr>
            <a:picLocks noChangeAspect="1"/>
          </p:cNvPicPr>
          <p:nvPr/>
        </p:nvPicPr>
        <p:blipFill>
          <a:blip r:embed="rId3"/>
          <a:stretch>
            <a:fillRect/>
          </a:stretch>
        </p:blipFill>
        <p:spPr>
          <a:xfrm>
            <a:off x="620888" y="2125706"/>
            <a:ext cx="3505198" cy="3712609"/>
          </a:xfrm>
          <a:prstGeom prst="rect">
            <a:avLst/>
          </a:prstGeom>
        </p:spPr>
      </p:pic>
      <p:sp>
        <p:nvSpPr>
          <p:cNvPr id="5" name="Text Box 8">
            <a:extLst>
              <a:ext uri="{FF2B5EF4-FFF2-40B4-BE49-F238E27FC236}">
                <a16:creationId xmlns:a16="http://schemas.microsoft.com/office/drawing/2014/main" id="{84FBCC58-9F66-482C-A6EE-5914D5766E60}"/>
              </a:ext>
            </a:extLst>
          </p:cNvPr>
          <p:cNvSpPr txBox="1">
            <a:spLocks noChangeArrowheads="1"/>
          </p:cNvSpPr>
          <p:nvPr/>
        </p:nvSpPr>
        <p:spPr bwMode="auto">
          <a:xfrm>
            <a:off x="4126086" y="2181517"/>
            <a:ext cx="5038017" cy="30469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182563" indent="-182563">
              <a:spcBef>
                <a:spcPct val="0"/>
              </a:spcBef>
              <a:defRPr sz="2400">
                <a:solidFill>
                  <a:schemeClr val="tx1"/>
                </a:solidFill>
                <a:latin typeface="Times New Roman" panose="02020603050405020304" pitchFamily="18" charset="0"/>
              </a:defRPr>
            </a:lvl1pPr>
            <a:lvl2pPr>
              <a:spcBef>
                <a:spcPct val="0"/>
              </a:spcBef>
              <a:defRPr sz="2400">
                <a:solidFill>
                  <a:schemeClr val="tx1"/>
                </a:solidFill>
                <a:latin typeface="Times New Roman" panose="02020603050405020304" pitchFamily="18" charset="0"/>
              </a:defRPr>
            </a:lvl2pPr>
            <a:lvl3pPr>
              <a:spcBef>
                <a:spcPct val="0"/>
              </a:spcBef>
              <a:defRPr sz="2400">
                <a:solidFill>
                  <a:schemeClr val="tx1"/>
                </a:solidFill>
                <a:latin typeface="Times New Roman" panose="02020603050405020304" pitchFamily="18" charset="0"/>
              </a:defRPr>
            </a:lvl3pPr>
            <a:lvl4pPr>
              <a:spcBef>
                <a:spcPct val="0"/>
              </a:spcBef>
              <a:defRPr sz="2400">
                <a:solidFill>
                  <a:schemeClr val="tx1"/>
                </a:solidFill>
                <a:latin typeface="Times New Roman" panose="02020603050405020304" pitchFamily="18" charset="0"/>
              </a:defRPr>
            </a:lvl4pPr>
            <a:lvl5pPr>
              <a:spcBef>
                <a:spcPct val="0"/>
              </a:spcBef>
              <a:defRPr sz="2400">
                <a:solidFill>
                  <a:schemeClr val="tx1"/>
                </a:solidFill>
                <a:latin typeface="Times New Roman" panose="02020603050405020304" pitchFamily="18" charset="0"/>
              </a:defRPr>
            </a:lvl5pPr>
            <a:lvl6pPr fontAlgn="base">
              <a:spcBef>
                <a:spcPct val="0"/>
              </a:spcBef>
              <a:spcAft>
                <a:spcPct val="0"/>
              </a:spcAft>
              <a:defRPr sz="2400">
                <a:solidFill>
                  <a:schemeClr val="tx1"/>
                </a:solidFill>
                <a:latin typeface="Times New Roman" panose="02020603050405020304" pitchFamily="18" charset="0"/>
              </a:defRPr>
            </a:lvl6pPr>
            <a:lvl7pPr fontAlgn="base">
              <a:spcBef>
                <a:spcPct val="0"/>
              </a:spcBef>
              <a:spcAft>
                <a:spcPct val="0"/>
              </a:spcAft>
              <a:defRPr sz="2400">
                <a:solidFill>
                  <a:schemeClr val="tx1"/>
                </a:solidFill>
                <a:latin typeface="Times New Roman" panose="02020603050405020304" pitchFamily="18" charset="0"/>
              </a:defRPr>
            </a:lvl7pPr>
            <a:lvl8pPr fontAlgn="base">
              <a:spcBef>
                <a:spcPct val="0"/>
              </a:spcBef>
              <a:spcAft>
                <a:spcPct val="0"/>
              </a:spcAft>
              <a:defRPr sz="2400">
                <a:solidFill>
                  <a:schemeClr val="tx1"/>
                </a:solidFill>
                <a:latin typeface="Times New Roman" panose="02020603050405020304" pitchFamily="18" charset="0"/>
              </a:defRPr>
            </a:lvl8pPr>
            <a:lvl9pPr fontAlgn="base">
              <a:spcBef>
                <a:spcPct val="0"/>
              </a:spcBef>
              <a:spcAft>
                <a:spcPct val="0"/>
              </a:spcAft>
              <a:defRPr sz="2400">
                <a:solidFill>
                  <a:schemeClr val="tx1"/>
                </a:solidFill>
                <a:latin typeface="Times New Roman" panose="02020603050405020304" pitchFamily="18" charset="0"/>
              </a:defRPr>
            </a:lvl9pPr>
          </a:lstStyle>
          <a:p>
            <a:pPr marL="0" indent="0">
              <a:spcBef>
                <a:spcPct val="50000"/>
              </a:spcBef>
            </a:pPr>
            <a:r>
              <a:rPr lang="en-US" altLang="pt-PT" sz="1800" b="1" dirty="0">
                <a:solidFill>
                  <a:srgbClr val="000000"/>
                </a:solidFill>
                <a:latin typeface="Arial" panose="020B0604020202020204" pitchFamily="34" charset="0"/>
              </a:rPr>
              <a:t/>
            </a:r>
            <a:br>
              <a:rPr lang="en-US" altLang="pt-PT" sz="1800" b="1" dirty="0">
                <a:solidFill>
                  <a:srgbClr val="000000"/>
                </a:solidFill>
                <a:latin typeface="Arial" panose="020B0604020202020204" pitchFamily="34" charset="0"/>
              </a:rPr>
            </a:br>
            <a:r>
              <a:rPr lang="en-US" altLang="pt-PT" sz="1800" b="1" dirty="0">
                <a:solidFill>
                  <a:srgbClr val="000000"/>
                </a:solidFill>
                <a:latin typeface="Arial" panose="020B0604020202020204" pitchFamily="34" charset="0"/>
              </a:rPr>
              <a:t>Class A: </a:t>
            </a:r>
            <a:r>
              <a:rPr lang="en-US" altLang="pt-PT" sz="1800" dirty="0" err="1">
                <a:solidFill>
                  <a:srgbClr val="000000"/>
                </a:solidFill>
                <a:latin typeface="Arial" panose="020B0604020202020204" pitchFamily="34" charset="0"/>
              </a:rPr>
              <a:t>Altamente</a:t>
            </a:r>
            <a:r>
              <a:rPr lang="en-US" altLang="pt-PT" sz="1800" dirty="0">
                <a:solidFill>
                  <a:srgbClr val="000000"/>
                </a:solidFill>
                <a:latin typeface="Arial" panose="020B0604020202020204" pitchFamily="34" charset="0"/>
              </a:rPr>
              <a:t> </a:t>
            </a:r>
            <a:r>
              <a:rPr lang="en-US" altLang="pt-PT" sz="1800" dirty="0" err="1">
                <a:solidFill>
                  <a:srgbClr val="000000"/>
                </a:solidFill>
                <a:latin typeface="Arial" panose="020B0604020202020204" pitchFamily="34" charset="0"/>
              </a:rPr>
              <a:t>eficiente</a:t>
            </a:r>
            <a:endParaRPr lang="en-US" altLang="pt-PT" sz="1800" dirty="0">
              <a:solidFill>
                <a:srgbClr val="000000"/>
              </a:solidFill>
              <a:latin typeface="Arial" panose="020B0604020202020204" pitchFamily="34" charset="0"/>
            </a:endParaRPr>
          </a:p>
          <a:p>
            <a:pPr marL="0" indent="0">
              <a:spcBef>
                <a:spcPct val="50000"/>
              </a:spcBef>
            </a:pPr>
            <a:endParaRPr lang="en-US" altLang="pt-PT" sz="1800" dirty="0">
              <a:solidFill>
                <a:srgbClr val="000000"/>
              </a:solidFill>
              <a:latin typeface="Arial" panose="020B0604020202020204" pitchFamily="34" charset="0"/>
            </a:endParaRPr>
          </a:p>
          <a:p>
            <a:pPr marL="0" indent="0">
              <a:spcBef>
                <a:spcPct val="50000"/>
              </a:spcBef>
            </a:pPr>
            <a:r>
              <a:rPr lang="en-US" altLang="pt-PT" sz="1800" b="1" dirty="0">
                <a:solidFill>
                  <a:srgbClr val="000000"/>
                </a:solidFill>
                <a:latin typeface="Arial" panose="020B0604020202020204" pitchFamily="34" charset="0"/>
              </a:rPr>
              <a:t>Class B: </a:t>
            </a:r>
            <a:r>
              <a:rPr lang="en-US" altLang="pt-PT" sz="1800" dirty="0" err="1">
                <a:solidFill>
                  <a:srgbClr val="000000"/>
                </a:solidFill>
                <a:latin typeface="Arial" panose="020B0604020202020204" pitchFamily="34" charset="0"/>
              </a:rPr>
              <a:t>Automação</a:t>
            </a:r>
            <a:r>
              <a:rPr lang="en-US" altLang="pt-PT" sz="1800" dirty="0">
                <a:solidFill>
                  <a:srgbClr val="000000"/>
                </a:solidFill>
                <a:latin typeface="Arial" panose="020B0604020202020204" pitchFamily="34" charset="0"/>
              </a:rPr>
              <a:t> </a:t>
            </a:r>
            <a:r>
              <a:rPr lang="en-US" altLang="pt-PT" sz="1800" dirty="0" err="1">
                <a:solidFill>
                  <a:srgbClr val="000000"/>
                </a:solidFill>
                <a:latin typeface="Arial" panose="020B0604020202020204" pitchFamily="34" charset="0"/>
              </a:rPr>
              <a:t>avançada</a:t>
            </a:r>
            <a:endParaRPr lang="en-US" altLang="pt-PT" sz="1800" dirty="0">
              <a:solidFill>
                <a:srgbClr val="000000"/>
              </a:solidFill>
              <a:latin typeface="Arial" panose="020B0604020202020204" pitchFamily="34" charset="0"/>
            </a:endParaRPr>
          </a:p>
          <a:p>
            <a:pPr marL="0" indent="0">
              <a:spcBef>
                <a:spcPct val="50000"/>
              </a:spcBef>
            </a:pPr>
            <a:endParaRPr lang="en-US" altLang="pt-PT" sz="1800" dirty="0">
              <a:solidFill>
                <a:srgbClr val="000000"/>
              </a:solidFill>
              <a:latin typeface="Arial" panose="020B0604020202020204" pitchFamily="34" charset="0"/>
            </a:endParaRPr>
          </a:p>
          <a:p>
            <a:pPr marL="0" indent="0">
              <a:spcBef>
                <a:spcPct val="50000"/>
              </a:spcBef>
            </a:pPr>
            <a:r>
              <a:rPr lang="en-US" altLang="pt-PT" sz="1800" b="1" dirty="0">
                <a:solidFill>
                  <a:srgbClr val="000000"/>
                </a:solidFill>
                <a:latin typeface="Arial" panose="020B0604020202020204" pitchFamily="34" charset="0"/>
              </a:rPr>
              <a:t>Class C: </a:t>
            </a:r>
            <a:r>
              <a:rPr lang="en-US" altLang="pt-PT" sz="1800" dirty="0" err="1">
                <a:solidFill>
                  <a:srgbClr val="000000"/>
                </a:solidFill>
                <a:latin typeface="Arial" panose="020B0604020202020204" pitchFamily="34" charset="0"/>
              </a:rPr>
              <a:t>Automação</a:t>
            </a:r>
            <a:r>
              <a:rPr lang="en-US" altLang="pt-PT" sz="1800" dirty="0">
                <a:solidFill>
                  <a:srgbClr val="000000"/>
                </a:solidFill>
                <a:latin typeface="Arial" panose="020B0604020202020204" pitchFamily="34" charset="0"/>
              </a:rPr>
              <a:t> Standard</a:t>
            </a:r>
          </a:p>
          <a:p>
            <a:pPr marL="0" indent="0">
              <a:spcBef>
                <a:spcPct val="50000"/>
              </a:spcBef>
            </a:pPr>
            <a:endParaRPr lang="en-US" altLang="pt-PT" sz="1800" dirty="0">
              <a:solidFill>
                <a:srgbClr val="000000"/>
              </a:solidFill>
              <a:latin typeface="Arial" panose="020B0604020202020204" pitchFamily="34" charset="0"/>
            </a:endParaRPr>
          </a:p>
          <a:p>
            <a:pPr marL="0" indent="0">
              <a:spcBef>
                <a:spcPct val="50000"/>
              </a:spcBef>
            </a:pPr>
            <a:r>
              <a:rPr lang="en-US" altLang="pt-PT" sz="1800" b="1" dirty="0">
                <a:solidFill>
                  <a:srgbClr val="000000"/>
                </a:solidFill>
                <a:latin typeface="Arial" panose="020B0604020202020204" pitchFamily="34" charset="0"/>
              </a:rPr>
              <a:t>Class D: </a:t>
            </a:r>
            <a:r>
              <a:rPr lang="en-US" altLang="pt-PT" sz="1800" dirty="0" err="1">
                <a:solidFill>
                  <a:srgbClr val="000000"/>
                </a:solidFill>
                <a:latin typeface="Arial" panose="020B0604020202020204" pitchFamily="34" charset="0"/>
              </a:rPr>
              <a:t>Sem</a:t>
            </a:r>
            <a:r>
              <a:rPr lang="en-US" altLang="pt-PT" sz="1800" dirty="0">
                <a:solidFill>
                  <a:srgbClr val="000000"/>
                </a:solidFill>
                <a:latin typeface="Arial" panose="020B0604020202020204" pitchFamily="34" charset="0"/>
              </a:rPr>
              <a:t> </a:t>
            </a:r>
            <a:r>
              <a:rPr lang="en-US" altLang="pt-PT" sz="1800" dirty="0" err="1">
                <a:solidFill>
                  <a:srgbClr val="000000"/>
                </a:solidFill>
                <a:latin typeface="Arial" panose="020B0604020202020204" pitchFamily="34" charset="0"/>
              </a:rPr>
              <a:t>automação</a:t>
            </a:r>
            <a:endParaRPr lang="en-US" altLang="pt-PT" sz="1800" dirty="0">
              <a:solidFill>
                <a:srgbClr val="000000"/>
              </a:solidFill>
              <a:latin typeface="Arial" panose="020B0604020202020204" pitchFamily="34" charset="0"/>
            </a:endParaRPr>
          </a:p>
        </p:txBody>
      </p:sp>
      <p:sp>
        <p:nvSpPr>
          <p:cNvPr id="6" name="CaixaDeTexto 5">
            <a:extLst>
              <a:ext uri="{FF2B5EF4-FFF2-40B4-BE49-F238E27FC236}">
                <a16:creationId xmlns:a16="http://schemas.microsoft.com/office/drawing/2014/main" id="{C3ECE709-6ED2-4863-9669-E32C632ADCB9}"/>
              </a:ext>
            </a:extLst>
          </p:cNvPr>
          <p:cNvSpPr txBox="1"/>
          <p:nvPr/>
        </p:nvSpPr>
        <p:spPr>
          <a:xfrm>
            <a:off x="790222" y="1444978"/>
            <a:ext cx="7597422" cy="646331"/>
          </a:xfrm>
          <a:prstGeom prst="rect">
            <a:avLst/>
          </a:prstGeom>
          <a:noFill/>
        </p:spPr>
        <p:txBody>
          <a:bodyPr wrap="square" rtlCol="0">
            <a:spAutoFit/>
          </a:bodyPr>
          <a:lstStyle/>
          <a:p>
            <a:r>
              <a:rPr lang="pt-PT" dirty="0"/>
              <a:t>A EN 15232 define quatro classes de eficiência diferentes para sistemas de automação </a:t>
            </a:r>
            <a:r>
              <a:rPr lang="pt-PT"/>
              <a:t>e controlo </a:t>
            </a:r>
            <a:r>
              <a:rPr lang="pt-PT" dirty="0"/>
              <a:t>de edifícios (BACS)</a:t>
            </a:r>
          </a:p>
        </p:txBody>
      </p:sp>
    </p:spTree>
    <p:extLst>
      <p:ext uri="{BB962C8B-B14F-4D97-AF65-F5344CB8AC3E}">
        <p14:creationId xmlns:p14="http://schemas.microsoft.com/office/powerpoint/2010/main" val="1277905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954A850C-34B9-4816-A5A8-B80A64E2CE3E}"/>
              </a:ext>
            </a:extLst>
          </p:cNvPr>
          <p:cNvSpPr>
            <a:spLocks noGrp="1"/>
          </p:cNvSpPr>
          <p:nvPr>
            <p:ph idx="1"/>
          </p:nvPr>
        </p:nvSpPr>
        <p:spPr/>
        <p:txBody>
          <a:bodyPr>
            <a:normAutofit lnSpcReduction="10000"/>
          </a:bodyPr>
          <a:lstStyle/>
          <a:p>
            <a:r>
              <a:rPr lang="en-US" sz="1900" dirty="0" err="1"/>
              <a:t>Existem</a:t>
            </a:r>
            <a:r>
              <a:rPr lang="en-US" sz="1900" dirty="0"/>
              <a:t> 4 </a:t>
            </a:r>
            <a:r>
              <a:rPr lang="en-US" sz="1900" dirty="0" err="1"/>
              <a:t>factores</a:t>
            </a:r>
            <a:r>
              <a:rPr lang="en-US" sz="1900" dirty="0"/>
              <a:t> </a:t>
            </a:r>
            <a:r>
              <a:rPr lang="en-US" sz="1900" dirty="0" err="1"/>
              <a:t>iniciais</a:t>
            </a:r>
            <a:r>
              <a:rPr lang="en-US" sz="1900" dirty="0"/>
              <a:t> que </a:t>
            </a:r>
            <a:r>
              <a:rPr lang="en-US" sz="1900" dirty="0" err="1"/>
              <a:t>devem</a:t>
            </a:r>
            <a:r>
              <a:rPr lang="en-US" sz="1900" dirty="0"/>
              <a:t> </a:t>
            </a:r>
            <a:r>
              <a:rPr lang="en-US" sz="1900" dirty="0" err="1"/>
              <a:t>ser</a:t>
            </a:r>
            <a:r>
              <a:rPr lang="en-US" sz="1900" dirty="0"/>
              <a:t> </a:t>
            </a:r>
            <a:r>
              <a:rPr lang="en-US" sz="1900" dirty="0" err="1"/>
              <a:t>tomados</a:t>
            </a:r>
            <a:r>
              <a:rPr lang="en-US" sz="1900" dirty="0"/>
              <a:t> </a:t>
            </a:r>
            <a:r>
              <a:rPr lang="en-US" sz="1900" dirty="0" err="1"/>
              <a:t>em</a:t>
            </a:r>
            <a:r>
              <a:rPr lang="en-US" sz="1900" dirty="0"/>
              <a:t> </a:t>
            </a:r>
            <a:r>
              <a:rPr lang="en-US" sz="1900" dirty="0" err="1"/>
              <a:t>conta</a:t>
            </a:r>
            <a:r>
              <a:rPr lang="en-US" sz="1900" dirty="0"/>
              <a:t> </a:t>
            </a:r>
            <a:r>
              <a:rPr lang="en-US" sz="1900" dirty="0" err="1"/>
              <a:t>na</a:t>
            </a:r>
            <a:r>
              <a:rPr lang="en-US" sz="1900" dirty="0"/>
              <a:t> </a:t>
            </a:r>
            <a:r>
              <a:rPr lang="en-US" sz="1900" dirty="0" err="1"/>
              <a:t>selecção</a:t>
            </a:r>
            <a:r>
              <a:rPr lang="en-US" sz="1900" dirty="0"/>
              <a:t> da </a:t>
            </a:r>
            <a:r>
              <a:rPr lang="en-US" sz="1900" dirty="0" err="1"/>
              <a:t>estratégia</a:t>
            </a:r>
            <a:r>
              <a:rPr lang="en-US" sz="1900" dirty="0"/>
              <a:t> </a:t>
            </a:r>
            <a:r>
              <a:rPr lang="en-US" sz="1900"/>
              <a:t>de controlo, </a:t>
            </a:r>
            <a:r>
              <a:rPr lang="en-US" sz="1900" dirty="0" err="1"/>
              <a:t>dependendo</a:t>
            </a:r>
            <a:r>
              <a:rPr lang="en-US" sz="1900" dirty="0"/>
              <a:t> do </a:t>
            </a:r>
            <a:r>
              <a:rPr lang="en-US" sz="1900" dirty="0" err="1"/>
              <a:t>tipo</a:t>
            </a:r>
            <a:r>
              <a:rPr lang="en-US" sz="1900" dirty="0"/>
              <a:t> de </a:t>
            </a:r>
            <a:r>
              <a:rPr lang="en-US" sz="1900" dirty="0" err="1"/>
              <a:t>uso</a:t>
            </a:r>
            <a:r>
              <a:rPr lang="en-US" sz="1900" dirty="0"/>
              <a:t> do </a:t>
            </a:r>
            <a:r>
              <a:rPr lang="en-US" sz="1900" dirty="0" err="1"/>
              <a:t>espaço</a:t>
            </a:r>
            <a:r>
              <a:rPr lang="en-US" sz="1900" dirty="0"/>
              <a:t>:</a:t>
            </a:r>
          </a:p>
          <a:p>
            <a:endParaRPr lang="en-US" sz="1900" dirty="0"/>
          </a:p>
          <a:p>
            <a:r>
              <a:rPr lang="pt-PT" sz="1900" dirty="0"/>
              <a:t>1. Viabilidade de luz natural</a:t>
            </a:r>
          </a:p>
          <a:p>
            <a:r>
              <a:rPr lang="pt-PT" sz="1900" dirty="0"/>
              <a:t>2. Padrão de ocupação</a:t>
            </a:r>
          </a:p>
          <a:p>
            <a:r>
              <a:rPr lang="pt-PT" sz="1900" dirty="0"/>
              <a:t>3. Número de ocupantes</a:t>
            </a:r>
          </a:p>
          <a:p>
            <a:r>
              <a:rPr lang="en-US" sz="1900" dirty="0"/>
              <a:t>4. </a:t>
            </a:r>
            <a:r>
              <a:rPr lang="en-US" sz="1900" dirty="0" err="1"/>
              <a:t>Tipo</a:t>
            </a:r>
            <a:r>
              <a:rPr lang="en-US" sz="1900" dirty="0"/>
              <a:t> de </a:t>
            </a:r>
            <a:r>
              <a:rPr lang="en-US" sz="1900" dirty="0" err="1"/>
              <a:t>ocupação</a:t>
            </a:r>
            <a:r>
              <a:rPr lang="en-US" sz="1900" dirty="0"/>
              <a:t>, </a:t>
            </a:r>
            <a:r>
              <a:rPr lang="en-US" sz="1900" dirty="0" err="1"/>
              <a:t>incluindo</a:t>
            </a:r>
            <a:r>
              <a:rPr lang="en-US" sz="1900" dirty="0"/>
              <a:t>: </a:t>
            </a:r>
          </a:p>
          <a:p>
            <a:pPr marL="531813" lvl="1" indent="-258763">
              <a:buFont typeface="Arial" panose="020B0604020202020204" pitchFamily="34" charset="0"/>
              <a:buChar char="•"/>
            </a:pPr>
            <a:r>
              <a:rPr lang="pt-PT" sz="1800" dirty="0"/>
              <a:t>Ocupação variável onde os ocupantes passam parte do seu tempo no espaço.</a:t>
            </a:r>
            <a:endParaRPr lang="en-US" sz="1800" dirty="0"/>
          </a:p>
          <a:p>
            <a:pPr marL="531813" lvl="1" indent="-258763">
              <a:buFont typeface="Arial" panose="020B0604020202020204" pitchFamily="34" charset="0"/>
              <a:buChar char="•"/>
            </a:pPr>
            <a:r>
              <a:rPr lang="en-US" sz="1800" dirty="0" err="1"/>
              <a:t>Ocupação</a:t>
            </a:r>
            <a:r>
              <a:rPr lang="en-US" sz="1800" dirty="0"/>
              <a:t> </a:t>
            </a:r>
            <a:r>
              <a:rPr lang="en-US" sz="1800" dirty="0" err="1"/>
              <a:t>intermitente</a:t>
            </a:r>
            <a:r>
              <a:rPr lang="en-US" sz="1800" dirty="0"/>
              <a:t> e </a:t>
            </a:r>
            <a:r>
              <a:rPr lang="en-US" sz="1800" dirty="0" err="1"/>
              <a:t>agendada</a:t>
            </a:r>
            <a:r>
              <a:rPr lang="en-US" sz="1800" dirty="0"/>
              <a:t> </a:t>
            </a:r>
            <a:r>
              <a:rPr lang="en-US" sz="1800" dirty="0" err="1"/>
              <a:t>por</a:t>
            </a:r>
            <a:r>
              <a:rPr lang="en-US" sz="1800" dirty="0"/>
              <a:t> </a:t>
            </a:r>
            <a:r>
              <a:rPr lang="en-US" sz="1800" dirty="0" err="1"/>
              <a:t>curtos</a:t>
            </a:r>
            <a:r>
              <a:rPr lang="en-US" sz="1800" dirty="0"/>
              <a:t> </a:t>
            </a:r>
            <a:r>
              <a:rPr lang="en-US" sz="1800" dirty="0" err="1"/>
              <a:t>períodos</a:t>
            </a:r>
            <a:r>
              <a:rPr lang="en-US" sz="1800" dirty="0"/>
              <a:t> de tempo (</a:t>
            </a:r>
            <a:r>
              <a:rPr lang="en-US" sz="1800" dirty="0" err="1"/>
              <a:t>exemplo</a:t>
            </a:r>
            <a:r>
              <a:rPr lang="en-US" sz="1800" dirty="0"/>
              <a:t>, </a:t>
            </a:r>
            <a:r>
              <a:rPr lang="en-US" sz="1800" dirty="0" err="1"/>
              <a:t>sala</a:t>
            </a:r>
            <a:r>
              <a:rPr lang="en-US" sz="1800" dirty="0"/>
              <a:t> de aula de </a:t>
            </a:r>
            <a:r>
              <a:rPr lang="en-US" sz="1800" dirty="0" err="1"/>
              <a:t>uma</a:t>
            </a:r>
            <a:r>
              <a:rPr lang="en-US" sz="1800" dirty="0"/>
              <a:t> </a:t>
            </a:r>
            <a:r>
              <a:rPr lang="en-US" sz="1800" dirty="0" err="1"/>
              <a:t>escola</a:t>
            </a:r>
            <a:r>
              <a:rPr lang="en-US" sz="1800" dirty="0"/>
              <a:t>)</a:t>
            </a:r>
          </a:p>
          <a:p>
            <a:pPr marL="531813" lvl="1" indent="-258763">
              <a:buFont typeface="Arial" panose="020B0604020202020204" pitchFamily="34" charset="0"/>
              <a:buChar char="•"/>
            </a:pPr>
            <a:r>
              <a:rPr lang="en-US" sz="1800" dirty="0" err="1"/>
              <a:t>Ocupação</a:t>
            </a:r>
            <a:r>
              <a:rPr lang="en-US" sz="1800" dirty="0"/>
              <a:t> constant </a:t>
            </a:r>
            <a:r>
              <a:rPr lang="en-US" sz="1800" dirty="0" err="1"/>
              <a:t>onde</a:t>
            </a:r>
            <a:r>
              <a:rPr lang="en-US" sz="1800" dirty="0"/>
              <a:t> </a:t>
            </a:r>
            <a:r>
              <a:rPr lang="en-US" sz="1800" dirty="0" err="1"/>
              <a:t>os</a:t>
            </a:r>
            <a:r>
              <a:rPr lang="en-US" sz="1800" dirty="0"/>
              <a:t> </a:t>
            </a:r>
            <a:r>
              <a:rPr lang="en-US" sz="1800" dirty="0" err="1"/>
              <a:t>utilizadores</a:t>
            </a:r>
            <a:r>
              <a:rPr lang="en-US" sz="1800" dirty="0"/>
              <a:t> </a:t>
            </a:r>
            <a:r>
              <a:rPr lang="en-US" sz="1800" dirty="0" err="1"/>
              <a:t>permanecem</a:t>
            </a:r>
            <a:r>
              <a:rPr lang="en-US" sz="1800" dirty="0"/>
              <a:t> no </a:t>
            </a:r>
            <a:r>
              <a:rPr lang="en-US" sz="1800" dirty="0" err="1"/>
              <a:t>espaço</a:t>
            </a:r>
            <a:r>
              <a:rPr lang="en-US" sz="1800" dirty="0"/>
              <a:t> </a:t>
            </a:r>
            <a:r>
              <a:rPr lang="en-US" sz="1800" dirty="0" err="1"/>
              <a:t>durante</a:t>
            </a:r>
            <a:r>
              <a:rPr lang="en-US" sz="1800" dirty="0"/>
              <a:t> </a:t>
            </a:r>
            <a:r>
              <a:rPr lang="en-US" sz="1800" dirty="0" err="1"/>
              <a:t>todo</a:t>
            </a:r>
            <a:r>
              <a:rPr lang="en-US" sz="1800" dirty="0"/>
              <a:t> o </a:t>
            </a:r>
            <a:r>
              <a:rPr lang="en-US" sz="1800" dirty="0" err="1"/>
              <a:t>perído</a:t>
            </a:r>
            <a:r>
              <a:rPr lang="en-US" sz="1800" dirty="0"/>
              <a:t> </a:t>
            </a:r>
            <a:r>
              <a:rPr lang="en-US" sz="1800" dirty="0" err="1"/>
              <a:t>útil</a:t>
            </a:r>
            <a:r>
              <a:rPr lang="en-US" sz="1800" dirty="0"/>
              <a:t> do </a:t>
            </a:r>
            <a:r>
              <a:rPr lang="en-US" sz="1800" dirty="0" err="1"/>
              <a:t>dia</a:t>
            </a:r>
            <a:endParaRPr lang="en-US" sz="1800" dirty="0"/>
          </a:p>
          <a:p>
            <a:pPr marL="531813" lvl="1" indent="-258763">
              <a:buFont typeface="Arial" panose="020B0604020202020204" pitchFamily="34" charset="0"/>
              <a:buChar char="•"/>
            </a:pPr>
            <a:r>
              <a:rPr lang="en-US" sz="1800" dirty="0" err="1"/>
              <a:t>Ocupação</a:t>
            </a:r>
            <a:r>
              <a:rPr lang="en-US" sz="1800" dirty="0"/>
              <a:t> </a:t>
            </a:r>
            <a:r>
              <a:rPr lang="en-US" sz="1800" dirty="0" err="1"/>
              <a:t>intermitente</a:t>
            </a:r>
            <a:r>
              <a:rPr lang="en-US" sz="1800" dirty="0"/>
              <a:t> para </a:t>
            </a:r>
            <a:r>
              <a:rPr lang="en-US" sz="1800" dirty="0" err="1"/>
              <a:t>áreas</a:t>
            </a:r>
            <a:r>
              <a:rPr lang="en-US" sz="1800" dirty="0"/>
              <a:t> </a:t>
            </a:r>
            <a:r>
              <a:rPr lang="en-US" sz="1800" dirty="0" err="1"/>
              <a:t>usadas</a:t>
            </a:r>
            <a:r>
              <a:rPr lang="en-US" sz="1800" dirty="0"/>
              <a:t> </a:t>
            </a:r>
            <a:r>
              <a:rPr lang="en-US" sz="1800" dirty="0" err="1"/>
              <a:t>ocasionalmente</a:t>
            </a:r>
            <a:r>
              <a:rPr lang="en-US" sz="1800" dirty="0"/>
              <a:t> e </a:t>
            </a:r>
            <a:r>
              <a:rPr lang="en-US" sz="1800" dirty="0" err="1"/>
              <a:t>em</a:t>
            </a:r>
            <a:r>
              <a:rPr lang="en-US" sz="1800" dirty="0"/>
              <a:t> </a:t>
            </a:r>
            <a:r>
              <a:rPr lang="en-US" sz="1800" dirty="0" err="1"/>
              <a:t>curtos</a:t>
            </a:r>
            <a:r>
              <a:rPr lang="en-US" sz="1800" dirty="0"/>
              <a:t> </a:t>
            </a:r>
            <a:r>
              <a:rPr lang="en-US" sz="1800" dirty="0" err="1"/>
              <a:t>períodos</a:t>
            </a:r>
            <a:r>
              <a:rPr lang="en-US" sz="1800" dirty="0"/>
              <a:t> de tempo</a:t>
            </a:r>
          </a:p>
          <a:p>
            <a:endParaRPr lang="pt-PT" dirty="0"/>
          </a:p>
        </p:txBody>
      </p:sp>
      <p:sp>
        <p:nvSpPr>
          <p:cNvPr id="3" name="Título 2">
            <a:extLst>
              <a:ext uri="{FF2B5EF4-FFF2-40B4-BE49-F238E27FC236}">
                <a16:creationId xmlns:a16="http://schemas.microsoft.com/office/drawing/2014/main" id="{0388414A-631F-4CCB-BA35-83785BEDA9DE}"/>
              </a:ext>
            </a:extLst>
          </p:cNvPr>
          <p:cNvSpPr>
            <a:spLocks noGrp="1"/>
          </p:cNvSpPr>
          <p:nvPr>
            <p:ph type="title"/>
          </p:nvPr>
        </p:nvSpPr>
        <p:spPr/>
        <p:txBody>
          <a:bodyPr/>
          <a:lstStyle/>
          <a:p>
            <a:r>
              <a:rPr lang="pt-PT" dirty="0"/>
              <a:t>1. Estratégias </a:t>
            </a:r>
            <a:r>
              <a:rPr lang="pt-PT"/>
              <a:t>de Controlo</a:t>
            </a:r>
            <a:endParaRPr lang="pt-PT" dirty="0"/>
          </a:p>
        </p:txBody>
      </p:sp>
    </p:spTree>
    <p:extLst>
      <p:ext uri="{BB962C8B-B14F-4D97-AF65-F5344CB8AC3E}">
        <p14:creationId xmlns:p14="http://schemas.microsoft.com/office/powerpoint/2010/main" val="4175816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Posição de Conteúdo 3">
            <a:extLst>
              <a:ext uri="{FF2B5EF4-FFF2-40B4-BE49-F238E27FC236}">
                <a16:creationId xmlns:a16="http://schemas.microsoft.com/office/drawing/2014/main" id="{00D5CC7B-19A0-431E-B8B8-021B7DEF91FF}"/>
              </a:ext>
            </a:extLst>
          </p:cNvPr>
          <p:cNvGraphicFramePr>
            <a:graphicFrameLocks noGrp="1"/>
          </p:cNvGraphicFramePr>
          <p:nvPr>
            <p:ph idx="1"/>
            <p:extLst>
              <p:ext uri="{D42A27DB-BD31-4B8C-83A1-F6EECF244321}">
                <p14:modId xmlns:p14="http://schemas.microsoft.com/office/powerpoint/2010/main" val="2654994359"/>
              </p:ext>
            </p:extLst>
          </p:nvPr>
        </p:nvGraphicFramePr>
        <p:xfrm>
          <a:off x="457200" y="1490663"/>
          <a:ext cx="8229600" cy="4363720"/>
        </p:xfrm>
        <a:graphic>
          <a:graphicData uri="http://schemas.openxmlformats.org/drawingml/2006/table">
            <a:tbl>
              <a:tblPr firstRow="1" bandRow="1">
                <a:tableStyleId>{21E4AEA4-8DFA-4A89-87EB-49C32662AFE0}</a:tableStyleId>
              </a:tblPr>
              <a:tblGrid>
                <a:gridCol w="1032933">
                  <a:extLst>
                    <a:ext uri="{9D8B030D-6E8A-4147-A177-3AD203B41FA5}">
                      <a16:colId xmlns:a16="http://schemas.microsoft.com/office/drawing/2014/main" val="3875643797"/>
                    </a:ext>
                  </a:extLst>
                </a:gridCol>
                <a:gridCol w="7196667">
                  <a:extLst>
                    <a:ext uri="{9D8B030D-6E8A-4147-A177-3AD203B41FA5}">
                      <a16:colId xmlns:a16="http://schemas.microsoft.com/office/drawing/2014/main" val="2125150227"/>
                    </a:ext>
                  </a:extLst>
                </a:gridCol>
              </a:tblGrid>
              <a:tr h="370840">
                <a:tc>
                  <a:txBody>
                    <a:bodyPr/>
                    <a:lstStyle/>
                    <a:p>
                      <a:r>
                        <a:rPr lang="pt-PT" dirty="0"/>
                        <a:t>Classe</a:t>
                      </a:r>
                    </a:p>
                  </a:txBody>
                  <a:tcPr/>
                </a:tc>
                <a:tc>
                  <a:txBody>
                    <a:bodyPr/>
                    <a:lstStyle/>
                    <a:p>
                      <a:r>
                        <a:rPr lang="pt-PT" dirty="0"/>
                        <a:t>Eficiência Energética</a:t>
                      </a:r>
                    </a:p>
                  </a:txBody>
                  <a:tcPr/>
                </a:tc>
                <a:extLst>
                  <a:ext uri="{0D108BD9-81ED-4DB2-BD59-A6C34878D82A}">
                    <a16:rowId xmlns:a16="http://schemas.microsoft.com/office/drawing/2014/main" val="662892933"/>
                  </a:ext>
                </a:extLst>
              </a:tr>
              <a:tr h="416030">
                <a:tc>
                  <a:txBody>
                    <a:bodyPr/>
                    <a:lstStyle/>
                    <a:p>
                      <a:pPr algn="ctr"/>
                      <a:r>
                        <a:rPr lang="pt-PT" dirty="0"/>
                        <a:t>A</a:t>
                      </a:r>
                    </a:p>
                  </a:txBody>
                  <a:tcPr anchor="ctr"/>
                </a:tc>
                <a:tc>
                  <a:txBody>
                    <a:bodyPr/>
                    <a:lstStyle/>
                    <a:p>
                      <a:r>
                        <a:rPr lang="en-US" sz="1400" u="none" strike="noStrike" kern="1200" baseline="0" dirty="0" err="1"/>
                        <a:t>Corresponde</a:t>
                      </a:r>
                      <a:r>
                        <a:rPr lang="en-US" sz="1400" u="none" strike="noStrike" kern="1200" baseline="0" dirty="0"/>
                        <a:t> a alto </a:t>
                      </a:r>
                      <a:r>
                        <a:rPr lang="en-US" sz="1400" u="none" strike="noStrike" kern="1200" baseline="0" dirty="0" err="1"/>
                        <a:t>desempenho</a:t>
                      </a:r>
                      <a:r>
                        <a:rPr lang="en-US" sz="1400" u="none" strike="noStrike" kern="1200" baseline="0" dirty="0"/>
                        <a:t> </a:t>
                      </a:r>
                      <a:r>
                        <a:rPr lang="en-US" sz="1400" u="none" strike="noStrike" kern="1200" baseline="0" dirty="0" err="1"/>
                        <a:t>energético</a:t>
                      </a:r>
                      <a:r>
                        <a:rPr lang="en-US" sz="1400" u="none" strike="noStrike" kern="1200" baseline="0" dirty="0"/>
                        <a:t> </a:t>
                      </a:r>
                      <a:r>
                        <a:rPr lang="en-US" sz="1400" u="none" strike="noStrike" kern="1200" baseline="0" dirty="0" err="1"/>
                        <a:t>avançado</a:t>
                      </a:r>
                      <a:r>
                        <a:rPr lang="en-US" sz="1400" u="none" strike="noStrike" kern="1200" baseline="0" dirty="0"/>
                        <a:t> BACS* e TBM**</a:t>
                      </a:r>
                    </a:p>
                    <a:p>
                      <a:r>
                        <a:rPr lang="en-US" sz="1400" u="none" strike="noStrike" kern="1200" baseline="0" dirty="0"/>
                        <a:t>• Sistema de </a:t>
                      </a:r>
                      <a:r>
                        <a:rPr lang="en-US" sz="1400" u="none" strike="noStrike" kern="1200" baseline="0" dirty="0" err="1"/>
                        <a:t>gestão</a:t>
                      </a:r>
                      <a:r>
                        <a:rPr lang="en-US" sz="1400" u="none" strike="noStrike" kern="1200" baseline="0" dirty="0"/>
                        <a:t> </a:t>
                      </a:r>
                      <a:r>
                        <a:rPr lang="en-US" sz="1400" u="none" strike="noStrike" kern="1200" baseline="0" dirty="0" err="1"/>
                        <a:t>técnica</a:t>
                      </a:r>
                      <a:r>
                        <a:rPr lang="en-US" sz="1400" u="none" strike="noStrike" kern="1200" baseline="0" dirty="0"/>
                        <a:t> </a:t>
                      </a:r>
                      <a:r>
                        <a:rPr lang="en-US" sz="1400" u="none" strike="noStrike" kern="1200" baseline="0" dirty="0" err="1"/>
                        <a:t>centralizada</a:t>
                      </a:r>
                      <a:endParaRPr lang="en-US" sz="1400" u="none" strike="noStrike" kern="1200" baseline="0" dirty="0"/>
                    </a:p>
                    <a:p>
                      <a:r>
                        <a:rPr lang="pt-PT" sz="1400" u="none" strike="noStrike" kern="1200" baseline="0" dirty="0"/>
                        <a:t>• Manutenção agendada</a:t>
                      </a:r>
                    </a:p>
                    <a:p>
                      <a:r>
                        <a:rPr lang="pt-PT" sz="1400" u="none" strike="noStrike" kern="1200" baseline="0" dirty="0"/>
                        <a:t>• Monitorização de Energia</a:t>
                      </a:r>
                    </a:p>
                    <a:p>
                      <a:r>
                        <a:rPr lang="pt-PT" sz="1400" u="none" strike="noStrike" kern="1200" baseline="0" dirty="0"/>
                        <a:t>• </a:t>
                      </a:r>
                      <a:r>
                        <a:rPr lang="pt-PT" sz="1400" u="none" strike="noStrike" kern="1200" baseline="0" dirty="0" err="1"/>
                        <a:t>Optimização</a:t>
                      </a:r>
                      <a:r>
                        <a:rPr lang="pt-PT" sz="1400" u="none" strike="noStrike" kern="1200" baseline="0" dirty="0"/>
                        <a:t> de sustentabilidade energética</a:t>
                      </a:r>
                      <a:endParaRPr lang="pt-PT" sz="1400" dirty="0"/>
                    </a:p>
                  </a:txBody>
                  <a:tcPr/>
                </a:tc>
                <a:extLst>
                  <a:ext uri="{0D108BD9-81ED-4DB2-BD59-A6C34878D82A}">
                    <a16:rowId xmlns:a16="http://schemas.microsoft.com/office/drawing/2014/main" val="1903137820"/>
                  </a:ext>
                </a:extLst>
              </a:tr>
              <a:tr h="370840">
                <a:tc>
                  <a:txBody>
                    <a:bodyPr/>
                    <a:lstStyle/>
                    <a:p>
                      <a:pPr algn="ctr"/>
                      <a:r>
                        <a:rPr lang="pt-PT" dirty="0"/>
                        <a:t>B</a:t>
                      </a:r>
                    </a:p>
                  </a:txBody>
                  <a:tcPr anchor="ctr"/>
                </a:tc>
                <a:tc>
                  <a:txBody>
                    <a:bodyPr/>
                    <a:lstStyle/>
                    <a:p>
                      <a:r>
                        <a:rPr lang="en-US" sz="1400" u="none" strike="noStrike" kern="1200" baseline="0" dirty="0" err="1"/>
                        <a:t>Corresponde</a:t>
                      </a:r>
                      <a:r>
                        <a:rPr lang="en-US" sz="1400" u="none" strike="noStrike" kern="1200" baseline="0" dirty="0"/>
                        <a:t> a BACS* </a:t>
                      </a:r>
                      <a:r>
                        <a:rPr lang="en-US" sz="1400" u="none" strike="noStrike" kern="1200" baseline="0" dirty="0" err="1"/>
                        <a:t>avançado</a:t>
                      </a:r>
                      <a:r>
                        <a:rPr lang="en-US" sz="1400" u="none" strike="noStrike" kern="1200" baseline="0" dirty="0"/>
                        <a:t> e </a:t>
                      </a:r>
                      <a:r>
                        <a:rPr lang="en-US" sz="1400" u="none" strike="noStrike" kern="1200" baseline="0" dirty="0" err="1"/>
                        <a:t>algumas</a:t>
                      </a:r>
                      <a:r>
                        <a:rPr lang="en-US" sz="1400" u="none" strike="noStrike" kern="1200" baseline="0" dirty="0"/>
                        <a:t> </a:t>
                      </a:r>
                      <a:r>
                        <a:rPr lang="en-US" sz="1400" u="none" strike="noStrike" kern="1200" baseline="0" dirty="0" err="1"/>
                        <a:t>funções</a:t>
                      </a:r>
                      <a:r>
                        <a:rPr lang="en-US" sz="1400" u="none" strike="noStrike" kern="1200" baseline="0" dirty="0"/>
                        <a:t> </a:t>
                      </a:r>
                      <a:r>
                        <a:rPr lang="en-US" sz="1400" u="none" strike="noStrike" kern="1200" baseline="0" dirty="0" err="1"/>
                        <a:t>específicas</a:t>
                      </a:r>
                      <a:r>
                        <a:rPr lang="en-US" sz="1400" u="none" strike="noStrike" kern="1200" baseline="0" dirty="0"/>
                        <a:t> TBM** </a:t>
                      </a:r>
                    </a:p>
                    <a:p>
                      <a:r>
                        <a:rPr lang="en-US" sz="1400" u="none" strike="noStrike" kern="1200" baseline="0" dirty="0"/>
                        <a:t>• Sistema de </a:t>
                      </a:r>
                      <a:r>
                        <a:rPr lang="en-US" sz="1400" u="none" strike="noStrike" kern="1200" baseline="0" dirty="0" err="1"/>
                        <a:t>gestão</a:t>
                      </a:r>
                      <a:r>
                        <a:rPr lang="en-US" sz="1400" u="none" strike="noStrike" kern="1200" baseline="0" dirty="0"/>
                        <a:t> </a:t>
                      </a:r>
                      <a:r>
                        <a:rPr lang="en-US" sz="1400" u="none" strike="noStrike" kern="1200" baseline="0" dirty="0" err="1"/>
                        <a:t>técnica</a:t>
                      </a:r>
                      <a:r>
                        <a:rPr lang="en-US" sz="1400" u="none" strike="noStrike" kern="1200" baseline="0" dirty="0"/>
                        <a:t> </a:t>
                      </a:r>
                      <a:r>
                        <a:rPr lang="en-US" sz="1400" u="none" strike="noStrike" kern="1200" baseline="0" dirty="0" err="1"/>
                        <a:t>centralizada</a:t>
                      </a:r>
                      <a:r>
                        <a:rPr lang="en-US" sz="1400" u="none" strike="noStrike" kern="1200" baseline="0" dirty="0"/>
                        <a:t> </a:t>
                      </a:r>
                    </a:p>
                    <a:p>
                      <a:r>
                        <a:rPr lang="pt-PT" sz="1400" u="none" strike="noStrike" kern="1200" baseline="0" dirty="0"/>
                        <a:t>• Monitorização de Energia</a:t>
                      </a:r>
                      <a:endParaRPr lang="pt-PT" sz="1400" dirty="0"/>
                    </a:p>
                  </a:txBody>
                  <a:tcPr/>
                </a:tc>
                <a:extLst>
                  <a:ext uri="{0D108BD9-81ED-4DB2-BD59-A6C34878D82A}">
                    <a16:rowId xmlns:a16="http://schemas.microsoft.com/office/drawing/2014/main" val="340513155"/>
                  </a:ext>
                </a:extLst>
              </a:tr>
              <a:tr h="370840">
                <a:tc>
                  <a:txBody>
                    <a:bodyPr/>
                    <a:lstStyle/>
                    <a:p>
                      <a:pPr algn="ctr"/>
                      <a:r>
                        <a:rPr lang="pt-PT" dirty="0"/>
                        <a:t>C</a:t>
                      </a:r>
                    </a:p>
                  </a:txBody>
                  <a:tcPr anchor="ctr"/>
                </a:tc>
                <a:tc>
                  <a:txBody>
                    <a:bodyPr/>
                    <a:lstStyle/>
                    <a:p>
                      <a:r>
                        <a:rPr lang="pt-PT" sz="1400" u="none" strike="noStrike" kern="1200" baseline="0" dirty="0"/>
                        <a:t>Corresponde </a:t>
                      </a:r>
                      <a:r>
                        <a:rPr lang="pt-PT" sz="1400" u="none" strike="noStrike" kern="1200" baseline="0"/>
                        <a:t>a controlo </a:t>
                      </a:r>
                      <a:r>
                        <a:rPr lang="pt-PT" sz="1400" u="none" strike="noStrike" kern="1200" baseline="0" dirty="0"/>
                        <a:t>de edifícios </a:t>
                      </a:r>
                      <a:r>
                        <a:rPr lang="pt-PT" sz="1400" u="none" strike="noStrike" kern="1200" baseline="0" dirty="0" err="1"/>
                        <a:t>padrãocBACS</a:t>
                      </a:r>
                      <a:r>
                        <a:rPr lang="pt-PT" sz="1400" u="none" strike="noStrike" kern="1200" baseline="0" dirty="0"/>
                        <a:t> *</a:t>
                      </a:r>
                    </a:p>
                    <a:p>
                      <a:r>
                        <a:rPr lang="en-US" sz="1400" u="none" strike="noStrike" kern="1200" baseline="0" dirty="0"/>
                        <a:t>• </a:t>
                      </a:r>
                      <a:r>
                        <a:rPr lang="en-US" sz="1400" u="none" strike="noStrike" kern="1200" baseline="0" dirty="0" err="1"/>
                        <a:t>Edifícios</a:t>
                      </a:r>
                      <a:r>
                        <a:rPr lang="en-US" sz="1400" u="none" strike="noStrike" kern="1200" baseline="0" dirty="0"/>
                        <a:t> com </a:t>
                      </a:r>
                      <a:r>
                        <a:rPr lang="en-US" sz="1400" u="none" strike="noStrike" kern="1200" baseline="0" dirty="0" err="1"/>
                        <a:t>plantas</a:t>
                      </a:r>
                      <a:r>
                        <a:rPr lang="en-US" sz="1400" u="none" strike="noStrike" kern="1200" baseline="0" dirty="0"/>
                        <a:t> </a:t>
                      </a:r>
                      <a:r>
                        <a:rPr lang="en-US" sz="1400" u="none" strike="noStrike" kern="1200" baseline="0" dirty="0" err="1"/>
                        <a:t>primárias</a:t>
                      </a:r>
                      <a:r>
                        <a:rPr lang="en-US" sz="1400" u="none" strike="noStrike" kern="1200" baseline="0" dirty="0"/>
                        <a:t> </a:t>
                      </a:r>
                      <a:r>
                        <a:rPr lang="en-US" sz="1400" u="none" strike="noStrike" kern="1200" baseline="0" dirty="0" err="1"/>
                        <a:t>automatizadas</a:t>
                      </a:r>
                      <a:endParaRPr lang="en-US" sz="1400" u="none" strike="noStrike" kern="1200" baseline="0" dirty="0"/>
                    </a:p>
                    <a:p>
                      <a:r>
                        <a:rPr lang="pt-PT" sz="1400" u="none" strike="noStrike" kern="1200" baseline="0" dirty="0"/>
                        <a:t>• Não tem sistema de gestão técnica centralizada</a:t>
                      </a:r>
                    </a:p>
                    <a:p>
                      <a:r>
                        <a:rPr lang="pt-PT" sz="1400" u="none" strike="noStrike" kern="1200" baseline="0" dirty="0"/>
                        <a:t>• Não tem Monitorização de Energia</a:t>
                      </a:r>
                      <a:endParaRPr lang="pt-PT" sz="1400" dirty="0"/>
                    </a:p>
                  </a:txBody>
                  <a:tcPr/>
                </a:tc>
                <a:extLst>
                  <a:ext uri="{0D108BD9-81ED-4DB2-BD59-A6C34878D82A}">
                    <a16:rowId xmlns:a16="http://schemas.microsoft.com/office/drawing/2014/main" val="3125372869"/>
                  </a:ext>
                </a:extLst>
              </a:tr>
              <a:tr h="370840">
                <a:tc>
                  <a:txBody>
                    <a:bodyPr/>
                    <a:lstStyle/>
                    <a:p>
                      <a:pPr algn="ctr"/>
                      <a:r>
                        <a:rPr lang="pt-PT" dirty="0"/>
                        <a:t>D</a:t>
                      </a:r>
                    </a:p>
                  </a:txBody>
                  <a:tcPr anchor="ctr"/>
                </a:tc>
                <a:tc>
                  <a:txBody>
                    <a:bodyPr/>
                    <a:lstStyle/>
                    <a:p>
                      <a:r>
                        <a:rPr lang="en-US" sz="1400" u="none" strike="noStrike" kern="1200" baseline="0" dirty="0" err="1"/>
                        <a:t>Corresponde</a:t>
                      </a:r>
                      <a:r>
                        <a:rPr lang="en-US" sz="1400" u="none" strike="noStrike" kern="1200" baseline="0" dirty="0"/>
                        <a:t> </a:t>
                      </a:r>
                      <a:r>
                        <a:rPr lang="en-US" sz="1400" u="none" strike="noStrike" kern="1200" baseline="0"/>
                        <a:t>a controlos </a:t>
                      </a:r>
                      <a:r>
                        <a:rPr lang="en-US" sz="1400" u="none" strike="noStrike" kern="1200" baseline="0" dirty="0"/>
                        <a:t>de </a:t>
                      </a:r>
                      <a:r>
                        <a:rPr lang="en-US" sz="1400" u="none" strike="noStrike" kern="1200" baseline="0" dirty="0" err="1"/>
                        <a:t>energia</a:t>
                      </a:r>
                      <a:r>
                        <a:rPr lang="en-US" sz="1400" u="none" strike="noStrike" kern="1200" baseline="0" dirty="0"/>
                        <a:t> </a:t>
                      </a:r>
                      <a:r>
                        <a:rPr lang="en-US" sz="1400" u="none" strike="noStrike" kern="1200" baseline="0" dirty="0" err="1"/>
                        <a:t>não</a:t>
                      </a:r>
                      <a:r>
                        <a:rPr lang="en-US" sz="1400" u="none" strike="noStrike" kern="1200" baseline="0" dirty="0"/>
                        <a:t> </a:t>
                      </a:r>
                      <a:r>
                        <a:rPr lang="en-US" sz="1400" u="none" strike="noStrike" kern="1200" baseline="0" dirty="0" err="1"/>
                        <a:t>eficientes</a:t>
                      </a:r>
                      <a:r>
                        <a:rPr lang="en-US" sz="1400" u="none" strike="noStrike" kern="1200" baseline="0" dirty="0"/>
                        <a:t>. </a:t>
                      </a:r>
                      <a:r>
                        <a:rPr lang="en-US" sz="1400" u="none" strike="noStrike" kern="1200" baseline="0" dirty="0" err="1"/>
                        <a:t>Edifíos</a:t>
                      </a:r>
                      <a:r>
                        <a:rPr lang="en-US" sz="1400" u="none" strike="noStrike" kern="1200" baseline="0" dirty="0"/>
                        <a:t> </a:t>
                      </a:r>
                      <a:r>
                        <a:rPr lang="en-US" sz="1400" u="none" strike="noStrike" kern="1200" baseline="0" dirty="0" err="1"/>
                        <a:t>cujos</a:t>
                      </a:r>
                      <a:r>
                        <a:rPr lang="en-US" sz="1400" u="none" strike="noStrike" kern="1200" baseline="0" dirty="0"/>
                        <a:t> </a:t>
                      </a:r>
                      <a:r>
                        <a:rPr lang="en-US" sz="1400" u="none" strike="noStrike" kern="1200" baseline="0" dirty="0" err="1"/>
                        <a:t>sistemas</a:t>
                      </a:r>
                      <a:r>
                        <a:rPr lang="en-US" sz="1400" u="none" strike="noStrike" kern="1200" baseline="0" dirty="0"/>
                        <a:t> </a:t>
                      </a:r>
                      <a:r>
                        <a:rPr lang="en-US" sz="1400" u="none" strike="noStrike" kern="1200" baseline="0" dirty="0" err="1"/>
                        <a:t>devem</a:t>
                      </a:r>
                      <a:r>
                        <a:rPr lang="en-US" sz="1400" u="none" strike="noStrike" kern="1200" baseline="0" dirty="0"/>
                        <a:t> </a:t>
                      </a:r>
                      <a:r>
                        <a:rPr lang="en-US" sz="1400" u="none" strike="noStrike" kern="1200" baseline="0" dirty="0" err="1"/>
                        <a:t>ser</a:t>
                      </a:r>
                      <a:r>
                        <a:rPr lang="en-US" sz="1400" u="none" strike="noStrike" kern="1200" baseline="0" dirty="0"/>
                        <a:t> </a:t>
                      </a:r>
                      <a:r>
                        <a:rPr lang="en-US" sz="1400" u="none" strike="noStrike" kern="1200" baseline="0" dirty="0" err="1"/>
                        <a:t>substituídos</a:t>
                      </a:r>
                      <a:r>
                        <a:rPr lang="en-US" sz="1400" u="none" strike="noStrike" kern="1200" baseline="0" dirty="0"/>
                        <a:t>. </a:t>
                      </a:r>
                      <a:r>
                        <a:rPr lang="en-US" sz="1400" u="none" strike="noStrike" kern="1200" baseline="0" dirty="0" err="1"/>
                        <a:t>Novos</a:t>
                      </a:r>
                      <a:r>
                        <a:rPr lang="en-US" sz="1400" u="none" strike="noStrike" kern="1200" baseline="0" dirty="0"/>
                        <a:t> </a:t>
                      </a:r>
                      <a:r>
                        <a:rPr lang="en-US" sz="1400" u="none" strike="noStrike" kern="1200" baseline="0" dirty="0" err="1"/>
                        <a:t>edifícios</a:t>
                      </a:r>
                      <a:r>
                        <a:rPr lang="en-US" sz="1400" u="none" strike="noStrike" kern="1200" baseline="0" dirty="0"/>
                        <a:t> </a:t>
                      </a:r>
                      <a:r>
                        <a:rPr lang="en-US" sz="1400" u="none" strike="noStrike" kern="1200" baseline="0" dirty="0" err="1"/>
                        <a:t>não</a:t>
                      </a:r>
                      <a:r>
                        <a:rPr lang="en-US" sz="1400" u="none" strike="noStrike" kern="1200" baseline="0" dirty="0"/>
                        <a:t> </a:t>
                      </a:r>
                      <a:r>
                        <a:rPr lang="en-US" sz="1400" u="none" strike="noStrike" kern="1200" baseline="0" dirty="0" err="1"/>
                        <a:t>devem</a:t>
                      </a:r>
                      <a:r>
                        <a:rPr lang="en-US" sz="1400" u="none" strike="noStrike" kern="1200" baseline="0" dirty="0"/>
                        <a:t> </a:t>
                      </a:r>
                      <a:r>
                        <a:rPr lang="en-US" sz="1400" u="none" strike="noStrike" kern="1200" baseline="0" dirty="0" err="1"/>
                        <a:t>ser</a:t>
                      </a:r>
                      <a:r>
                        <a:rPr lang="en-US" sz="1400" u="none" strike="noStrike" kern="1200" baseline="0" dirty="0"/>
                        <a:t> </a:t>
                      </a:r>
                      <a:r>
                        <a:rPr lang="en-US" sz="1400" u="none" strike="noStrike" kern="1200" baseline="0" dirty="0" err="1"/>
                        <a:t>construídos</a:t>
                      </a:r>
                      <a:r>
                        <a:rPr lang="en-US" sz="1400" u="none" strike="noStrike" kern="1200" baseline="0" dirty="0"/>
                        <a:t> com </a:t>
                      </a:r>
                      <a:r>
                        <a:rPr lang="en-US" sz="1400" u="none" strike="noStrike" kern="1200" baseline="0" dirty="0" err="1"/>
                        <a:t>estes</a:t>
                      </a:r>
                      <a:r>
                        <a:rPr lang="en-US" sz="1400" u="none" strike="noStrike" kern="1200" baseline="0" dirty="0"/>
                        <a:t> </a:t>
                      </a:r>
                      <a:r>
                        <a:rPr lang="en-US" sz="1400" u="none" strike="noStrike" kern="1200" baseline="0" dirty="0" err="1"/>
                        <a:t>sistemas</a:t>
                      </a:r>
                      <a:r>
                        <a:rPr lang="en-US" sz="1400" u="none" strike="noStrike" kern="1200" baseline="0" dirty="0"/>
                        <a:t>.</a:t>
                      </a:r>
                    </a:p>
                    <a:p>
                      <a:r>
                        <a:rPr lang="en-US" sz="1400" u="none" strike="noStrike" kern="1200" baseline="0" dirty="0"/>
                        <a:t>• </a:t>
                      </a:r>
                      <a:r>
                        <a:rPr lang="en-US" sz="1400" u="none" strike="noStrike" kern="1200" baseline="0" dirty="0" err="1"/>
                        <a:t>Sem</a:t>
                      </a:r>
                      <a:r>
                        <a:rPr lang="en-US" sz="1400" u="none" strike="noStrike" kern="1200" baseline="0" dirty="0"/>
                        <a:t> </a:t>
                      </a:r>
                      <a:r>
                        <a:rPr lang="en-US" sz="1400" u="none" strike="noStrike" kern="1200" baseline="0" dirty="0" err="1"/>
                        <a:t>funções</a:t>
                      </a:r>
                      <a:r>
                        <a:rPr lang="en-US" sz="1400" u="none" strike="noStrike" kern="1200" baseline="0" dirty="0"/>
                        <a:t> de </a:t>
                      </a:r>
                      <a:r>
                        <a:rPr lang="en-US" sz="1400" u="none" strike="noStrike" kern="1200" baseline="0" dirty="0" err="1"/>
                        <a:t>automatização</a:t>
                      </a:r>
                      <a:r>
                        <a:rPr lang="en-US" sz="1400" u="none" strike="noStrike" kern="1200" baseline="0" dirty="0"/>
                        <a:t> de </a:t>
                      </a:r>
                      <a:r>
                        <a:rPr lang="en-US" sz="1400" u="none" strike="noStrike" kern="1200" baseline="0" dirty="0" err="1"/>
                        <a:t>edifícios</a:t>
                      </a:r>
                      <a:endParaRPr lang="en-US" sz="1400" u="none" strike="noStrike" kern="1200" baseline="0" dirty="0"/>
                    </a:p>
                    <a:p>
                      <a:r>
                        <a:rPr lang="pt-PT" sz="1400" u="none" strike="noStrike" kern="1200" baseline="0" dirty="0"/>
                        <a:t>• Não tem sala de automação </a:t>
                      </a:r>
                      <a:r>
                        <a:rPr lang="pt-PT" sz="1400" u="none" strike="noStrike" kern="1200" baseline="0" dirty="0" err="1"/>
                        <a:t>elétrónica</a:t>
                      </a:r>
                      <a:endParaRPr lang="pt-PT" sz="1400" u="none" strike="noStrike" kern="1200" baseline="0" dirty="0"/>
                    </a:p>
                    <a:p>
                      <a:r>
                        <a:rPr lang="pt-PT" sz="1400" u="none" strike="noStrike" kern="1200" baseline="0" dirty="0"/>
                        <a:t>• Não tem Monitorização de Energia</a:t>
                      </a:r>
                      <a:endParaRPr lang="pt-PT" sz="1400" dirty="0"/>
                    </a:p>
                  </a:txBody>
                  <a:tcPr/>
                </a:tc>
                <a:extLst>
                  <a:ext uri="{0D108BD9-81ED-4DB2-BD59-A6C34878D82A}">
                    <a16:rowId xmlns:a16="http://schemas.microsoft.com/office/drawing/2014/main" val="1560647252"/>
                  </a:ext>
                </a:extLst>
              </a:tr>
            </a:tbl>
          </a:graphicData>
        </a:graphic>
      </p:graphicFrame>
      <p:sp>
        <p:nvSpPr>
          <p:cNvPr id="3" name="Título 2">
            <a:extLst>
              <a:ext uri="{FF2B5EF4-FFF2-40B4-BE49-F238E27FC236}">
                <a16:creationId xmlns:a16="http://schemas.microsoft.com/office/drawing/2014/main" id="{AD7D06A4-154F-45BD-94AA-440885FA2871}"/>
              </a:ext>
            </a:extLst>
          </p:cNvPr>
          <p:cNvSpPr>
            <a:spLocks noGrp="1"/>
          </p:cNvSpPr>
          <p:nvPr>
            <p:ph type="title"/>
          </p:nvPr>
        </p:nvSpPr>
        <p:spPr>
          <a:xfrm>
            <a:off x="457200" y="274638"/>
            <a:ext cx="8607778" cy="985992"/>
          </a:xfrm>
        </p:spPr>
        <p:txBody>
          <a:bodyPr>
            <a:normAutofit fontScale="90000"/>
          </a:bodyPr>
          <a:lstStyle/>
          <a:p>
            <a:r>
              <a:rPr lang="pt-PT" dirty="0"/>
              <a:t>2. Gestão de Energia Avançada</a:t>
            </a:r>
            <a:br>
              <a:rPr lang="pt-PT" dirty="0"/>
            </a:br>
            <a:r>
              <a:rPr lang="pt-PT" dirty="0"/>
              <a:t>	</a:t>
            </a:r>
            <a:r>
              <a:rPr lang="en-US" dirty="0"/>
              <a:t>EN 15232 defines  the four  efficiency classes of </a:t>
            </a:r>
            <a:r>
              <a:rPr lang="pt-PT" dirty="0" err="1"/>
              <a:t>residential</a:t>
            </a:r>
            <a:r>
              <a:rPr lang="pt-PT" dirty="0"/>
              <a:t> 	</a:t>
            </a:r>
            <a:r>
              <a:rPr lang="pt-PT" dirty="0" err="1"/>
              <a:t>and</a:t>
            </a:r>
            <a:r>
              <a:rPr lang="pt-PT" dirty="0"/>
              <a:t> non-residential buildings</a:t>
            </a:r>
          </a:p>
        </p:txBody>
      </p:sp>
      <p:sp>
        <p:nvSpPr>
          <p:cNvPr id="5" name="CaixaDeTexto 4">
            <a:extLst>
              <a:ext uri="{FF2B5EF4-FFF2-40B4-BE49-F238E27FC236}">
                <a16:creationId xmlns:a16="http://schemas.microsoft.com/office/drawing/2014/main" id="{B3F2EEDC-A907-4337-B436-8D4F68C1A47C}"/>
              </a:ext>
            </a:extLst>
          </p:cNvPr>
          <p:cNvSpPr txBox="1"/>
          <p:nvPr/>
        </p:nvSpPr>
        <p:spPr>
          <a:xfrm>
            <a:off x="3127022" y="6208889"/>
            <a:ext cx="5147734" cy="523220"/>
          </a:xfrm>
          <a:prstGeom prst="rect">
            <a:avLst/>
          </a:prstGeom>
          <a:noFill/>
        </p:spPr>
        <p:txBody>
          <a:bodyPr wrap="square" rtlCol="0">
            <a:spAutoFit/>
          </a:bodyPr>
          <a:lstStyle/>
          <a:p>
            <a:r>
              <a:rPr lang="en-US" sz="1400" dirty="0">
                <a:solidFill>
                  <a:srgbClr val="0070C0"/>
                </a:solidFill>
              </a:rPr>
              <a:t>*BACS – Building Automation and Control Systems</a:t>
            </a:r>
          </a:p>
          <a:p>
            <a:r>
              <a:rPr lang="en-US" sz="1400" dirty="0">
                <a:solidFill>
                  <a:srgbClr val="0070C0"/>
                </a:solidFill>
              </a:rPr>
              <a:t>**TBM – Technical Building Management</a:t>
            </a:r>
            <a:endParaRPr lang="pt-PT" sz="1400" dirty="0">
              <a:solidFill>
                <a:srgbClr val="0070C0"/>
              </a:solidFill>
            </a:endParaRPr>
          </a:p>
        </p:txBody>
      </p:sp>
    </p:spTree>
    <p:extLst>
      <p:ext uri="{BB962C8B-B14F-4D97-AF65-F5344CB8AC3E}">
        <p14:creationId xmlns:p14="http://schemas.microsoft.com/office/powerpoint/2010/main" val="3944353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t-PT" dirty="0"/>
              <a:t>2. Gestão de Energia Avançada</a:t>
            </a:r>
            <a:r>
              <a:rPr lang="en-GB" dirty="0"/>
              <a:t/>
            </a:r>
            <a:br>
              <a:rPr lang="en-GB" dirty="0"/>
            </a:br>
            <a:r>
              <a:rPr lang="en-GB" dirty="0"/>
              <a:t>	</a:t>
            </a:r>
            <a:r>
              <a:rPr lang="en-GB" dirty="0" err="1"/>
              <a:t>Cultura</a:t>
            </a:r>
            <a:r>
              <a:rPr lang="en-GB" dirty="0"/>
              <a:t> </a:t>
            </a:r>
            <a:r>
              <a:rPr lang="en-GB" dirty="0" err="1"/>
              <a:t>Orgazinacional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89708121"/>
              </p:ext>
            </p:extLst>
          </p:nvPr>
        </p:nvGraphicFramePr>
        <p:xfrm>
          <a:off x="457200" y="1490663"/>
          <a:ext cx="8229600" cy="4635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236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B815EE04-1720-4655-B11F-4F40B011E3AF}"/>
                                            </p:graphicEl>
                                          </p:spTgt>
                                        </p:tgtEl>
                                        <p:attrNameLst>
                                          <p:attrName>style.visibility</p:attrName>
                                        </p:attrNameLst>
                                      </p:cBhvr>
                                      <p:to>
                                        <p:strVal val="visible"/>
                                      </p:to>
                                    </p:set>
                                    <p:animEffect transition="in" filter="fade">
                                      <p:cBhvr>
                                        <p:cTn id="7" dur="1000"/>
                                        <p:tgtEl>
                                          <p:spTgt spid="4">
                                            <p:graphicEl>
                                              <a:dgm id="{B815EE04-1720-4655-B11F-4F40B011E3AF}"/>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E1929BB2-8B5A-4885-AF7E-08AB8CDB169E}"/>
                                            </p:graphicEl>
                                          </p:spTgt>
                                        </p:tgtEl>
                                        <p:attrNameLst>
                                          <p:attrName>style.visibility</p:attrName>
                                        </p:attrNameLst>
                                      </p:cBhvr>
                                      <p:to>
                                        <p:strVal val="visible"/>
                                      </p:to>
                                    </p:set>
                                    <p:animEffect transition="in" filter="fade">
                                      <p:cBhvr>
                                        <p:cTn id="10" dur="1000"/>
                                        <p:tgtEl>
                                          <p:spTgt spid="4">
                                            <p:graphicEl>
                                              <a:dgm id="{E1929BB2-8B5A-4885-AF7E-08AB8CDB169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3871E2E6-A497-4138-A65B-95708ACEA352}"/>
                                            </p:graphicEl>
                                          </p:spTgt>
                                        </p:tgtEl>
                                        <p:attrNameLst>
                                          <p:attrName>style.visibility</p:attrName>
                                        </p:attrNameLst>
                                      </p:cBhvr>
                                      <p:to>
                                        <p:strVal val="visible"/>
                                      </p:to>
                                    </p:set>
                                    <p:animEffect transition="in" filter="fade">
                                      <p:cBhvr>
                                        <p:cTn id="15" dur="1000"/>
                                        <p:tgtEl>
                                          <p:spTgt spid="4">
                                            <p:graphicEl>
                                              <a:dgm id="{3871E2E6-A497-4138-A65B-95708ACEA352}"/>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8A7677C4-FC52-4257-A3BE-F68F05D88581}"/>
                                            </p:graphicEl>
                                          </p:spTgt>
                                        </p:tgtEl>
                                        <p:attrNameLst>
                                          <p:attrName>style.visibility</p:attrName>
                                        </p:attrNameLst>
                                      </p:cBhvr>
                                      <p:to>
                                        <p:strVal val="visible"/>
                                      </p:to>
                                    </p:set>
                                    <p:animEffect transition="in" filter="fade">
                                      <p:cBhvr>
                                        <p:cTn id="18" dur="1000"/>
                                        <p:tgtEl>
                                          <p:spTgt spid="4">
                                            <p:graphicEl>
                                              <a:dgm id="{8A7677C4-FC52-4257-A3BE-F68F05D88581}"/>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4526AAAA-6379-4CED-96BA-B7087A16ED22}"/>
                                            </p:graphicEl>
                                          </p:spTgt>
                                        </p:tgtEl>
                                        <p:attrNameLst>
                                          <p:attrName>style.visibility</p:attrName>
                                        </p:attrNameLst>
                                      </p:cBhvr>
                                      <p:to>
                                        <p:strVal val="visible"/>
                                      </p:to>
                                    </p:set>
                                    <p:animEffect transition="in" filter="fade">
                                      <p:cBhvr>
                                        <p:cTn id="23" dur="1000"/>
                                        <p:tgtEl>
                                          <p:spTgt spid="4">
                                            <p:graphicEl>
                                              <a:dgm id="{4526AAAA-6379-4CED-96BA-B7087A16ED22}"/>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8D3EDD75-8681-45E6-A8AE-6BAF709F4611}"/>
                                            </p:graphicEl>
                                          </p:spTgt>
                                        </p:tgtEl>
                                        <p:attrNameLst>
                                          <p:attrName>style.visibility</p:attrName>
                                        </p:attrNameLst>
                                      </p:cBhvr>
                                      <p:to>
                                        <p:strVal val="visible"/>
                                      </p:to>
                                    </p:set>
                                    <p:animEffect transition="in" filter="fade">
                                      <p:cBhvr>
                                        <p:cTn id="26" dur="1000"/>
                                        <p:tgtEl>
                                          <p:spTgt spid="4">
                                            <p:graphicEl>
                                              <a:dgm id="{8D3EDD75-8681-45E6-A8AE-6BAF709F461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3. </a:t>
            </a:r>
            <a:r>
              <a:rPr lang="pt-PT" dirty="0"/>
              <a:t>Integração de Iluminação, AVAC e Luz Natural num sistema de gestão de Edifícios</a:t>
            </a:r>
          </a:p>
        </p:txBody>
      </p:sp>
      <p:pic>
        <p:nvPicPr>
          <p:cNvPr id="1026" name="Picture 2" descr="https://c8784973-a-46f4763e-s-sites.googlegroups.com/a/lbl.gov/green-clean-mean/key-strategies/envelope-lighting/Screen%20Shot%202015-04-12%20at%202.08.09%20PM.png?attachauth=ANoY7coLehHV7p274ZYLhtq9GRRGsXskRf6l0_uOsRgBNBBzBU5nVJ0KqwSJUlBB7ebWFiJ5GWBQO-k5Cm1Rr2Ywy5rNx9RUqROqIdqzxnLsX2rsRI-MRKbR17coY_81fN-QnSrPXwd1wMIbIdRUX6VboIwQ8BQ5bxBPT9e1J3vSNOozwNIixqwiA00wzyPn7HZGBbeg0cMoSiF0SiJdPuhAOPp02WVlLm-8Kk_5GyAUQYS83yvqhEHBuxLDnI5ebLBQT7A1-EzA3l0odeXfCg9vbvw-jPKiL3T7K4an9T-m7DzLlTlGMVs%3D&amp;attredirects=0">
            <a:extLst>
              <a:ext uri="{FF2B5EF4-FFF2-40B4-BE49-F238E27FC236}">
                <a16:creationId xmlns:a16="http://schemas.microsoft.com/office/drawing/2014/main" id="{7C31427C-1A20-4E33-AD3C-F87C4CA9C5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889" y="1562100"/>
            <a:ext cx="7905387" cy="4409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480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3. </a:t>
            </a:r>
            <a:r>
              <a:rPr lang="pt-PT" dirty="0"/>
              <a:t>Integração de Iluminação, AVAC e Luz Natural num sistema de gestão de Edifícios</a:t>
            </a:r>
          </a:p>
        </p:txBody>
      </p:sp>
      <p:sp>
        <p:nvSpPr>
          <p:cNvPr id="2" name="CaixaDeTexto 1">
            <a:extLst>
              <a:ext uri="{FF2B5EF4-FFF2-40B4-BE49-F238E27FC236}">
                <a16:creationId xmlns:a16="http://schemas.microsoft.com/office/drawing/2014/main" id="{470C9B5D-E557-426D-85B6-8C24AE85E685}"/>
              </a:ext>
            </a:extLst>
          </p:cNvPr>
          <p:cNvSpPr txBox="1"/>
          <p:nvPr/>
        </p:nvSpPr>
        <p:spPr>
          <a:xfrm>
            <a:off x="711200" y="1591733"/>
            <a:ext cx="7789333" cy="4247317"/>
          </a:xfrm>
          <a:prstGeom prst="rect">
            <a:avLst/>
          </a:prstGeom>
          <a:noFill/>
        </p:spPr>
        <p:txBody>
          <a:bodyPr wrap="square" rtlCol="0">
            <a:spAutoFit/>
          </a:bodyPr>
          <a:lstStyle/>
          <a:p>
            <a:r>
              <a:rPr lang="pt-PT" b="1" dirty="0"/>
              <a:t>Integração da luz natural no sistema de gestão</a:t>
            </a:r>
          </a:p>
          <a:p>
            <a:endParaRPr lang="pt-PT" b="1" dirty="0"/>
          </a:p>
          <a:p>
            <a:pPr marL="285750" indent="-285750">
              <a:buFont typeface="Arial" panose="020B0604020202020204" pitchFamily="34" charset="0"/>
              <a:buChar char="•"/>
            </a:pPr>
            <a:r>
              <a:rPr lang="pt-PT" dirty="0" err="1"/>
              <a:t>Daylighting</a:t>
            </a:r>
            <a:r>
              <a:rPr lang="pt-PT" dirty="0"/>
              <a:t> é a admissão controlada de luz natural -  luz solar direta e ou indireta de claraboias - num prédio para proporcionar maior conforto aos ocupantes, reduzir a iluminação elétrica e economizar energia.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pt-PT" dirty="0"/>
              <a:t>A iluminação natural ajuda a criar um ambiente visualmente estimulante e produtivo para os ocupantes do prédio, enquanto reduz tanto quanto um terço dos custos totais de energia do edifício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pt-PT" dirty="0"/>
              <a:t>Os benefícios da luz natural num edifício ultrapassam as simples poupanças energéticas. Por exemplo, ao reduzir a necessidade de consumo elétrico para iluminação e refrigeração, o uso da luz natural reduz os gases de efeito estufa e desacelera a escassez de combustíveis fosseis </a:t>
            </a:r>
          </a:p>
        </p:txBody>
      </p:sp>
    </p:spTree>
    <p:extLst>
      <p:ext uri="{BB962C8B-B14F-4D97-AF65-F5344CB8AC3E}">
        <p14:creationId xmlns:p14="http://schemas.microsoft.com/office/powerpoint/2010/main" val="3722072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3. </a:t>
            </a:r>
            <a:r>
              <a:rPr lang="pt-PT" dirty="0"/>
              <a:t>Integração de Iluminação, AVAC e Luz Natural num sistema de gestão de Edifícios</a:t>
            </a:r>
          </a:p>
        </p:txBody>
      </p:sp>
      <p:sp>
        <p:nvSpPr>
          <p:cNvPr id="2" name="CaixaDeTexto 1">
            <a:extLst>
              <a:ext uri="{FF2B5EF4-FFF2-40B4-BE49-F238E27FC236}">
                <a16:creationId xmlns:a16="http://schemas.microsoft.com/office/drawing/2014/main" id="{470C9B5D-E557-426D-85B6-8C24AE85E685}"/>
              </a:ext>
            </a:extLst>
          </p:cNvPr>
          <p:cNvSpPr txBox="1"/>
          <p:nvPr/>
        </p:nvSpPr>
        <p:spPr>
          <a:xfrm>
            <a:off x="711200" y="1591733"/>
            <a:ext cx="7789333" cy="3970318"/>
          </a:xfrm>
          <a:prstGeom prst="rect">
            <a:avLst/>
          </a:prstGeom>
          <a:noFill/>
        </p:spPr>
        <p:txBody>
          <a:bodyPr wrap="square" rtlCol="0">
            <a:spAutoFit/>
          </a:bodyPr>
          <a:lstStyle/>
          <a:p>
            <a:endParaRPr lang="en-US" dirty="0"/>
          </a:p>
          <a:p>
            <a:pPr marL="285750" indent="-285750">
              <a:buFont typeface="Arial" panose="020B0604020202020204" pitchFamily="34" charset="0"/>
              <a:buChar char="•"/>
            </a:pPr>
            <a:r>
              <a:rPr lang="pt-PT" dirty="0"/>
              <a:t>Um edifício projetado para tirar proveito da luz natural, </a:t>
            </a:r>
            <a:r>
              <a:rPr lang="pt-PT"/>
              <a:t>terá controlos </a:t>
            </a:r>
            <a:r>
              <a:rPr lang="pt-PT" dirty="0"/>
              <a:t>do sistema de iluminação elétrica que desligam as luzes elétricas ou ajusta-as quando a luz natural estiver disponível.</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As luzes elétricas funcionam apenas para manter condições de iluminação definidas que a iluminação natural não consegue providenciar. Menos perdas de calor do sistema de iluminação elétrica reduz as cargas de refrigeração do edifício.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 calor da luz solar de um bom sistema de iluminação natural pode ser menos da metade do calor produzido pelas tecnologias de sistema de iluminação elétrica atuais mais eficientes, para alcançar níveis de iluminação iguais num espaço.</a:t>
            </a:r>
          </a:p>
        </p:txBody>
      </p:sp>
    </p:spTree>
    <p:extLst>
      <p:ext uri="{BB962C8B-B14F-4D97-AF65-F5344CB8AC3E}">
        <p14:creationId xmlns:p14="http://schemas.microsoft.com/office/powerpoint/2010/main" val="1692692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85D90D93-7B88-4BA8-9FF3-A809BA613498}"/>
              </a:ext>
            </a:extLst>
          </p:cNvPr>
          <p:cNvSpPr>
            <a:spLocks noGrp="1"/>
          </p:cNvSpPr>
          <p:nvPr>
            <p:ph type="title"/>
          </p:nvPr>
        </p:nvSpPr>
        <p:spPr/>
        <p:txBody>
          <a:bodyPr>
            <a:normAutofit/>
          </a:bodyPr>
          <a:lstStyle/>
          <a:p>
            <a:r>
              <a:rPr lang="en-GB" dirty="0"/>
              <a:t>3. </a:t>
            </a:r>
            <a:r>
              <a:rPr lang="pt-PT" dirty="0"/>
              <a:t>Integração de Iluminação, AVAC e Luz Natural num sistema de gestão de Edifícios</a:t>
            </a:r>
          </a:p>
        </p:txBody>
      </p:sp>
      <p:sp>
        <p:nvSpPr>
          <p:cNvPr id="6" name="Retângulo 5">
            <a:extLst>
              <a:ext uri="{FF2B5EF4-FFF2-40B4-BE49-F238E27FC236}">
                <a16:creationId xmlns:a16="http://schemas.microsoft.com/office/drawing/2014/main" id="{8E0085D0-EE75-442B-9B85-41686D350D3C}"/>
              </a:ext>
            </a:extLst>
          </p:cNvPr>
          <p:cNvSpPr/>
          <p:nvPr/>
        </p:nvSpPr>
        <p:spPr>
          <a:xfrm>
            <a:off x="457200" y="2255134"/>
            <a:ext cx="4114800" cy="4031873"/>
          </a:xfrm>
          <a:prstGeom prst="rect">
            <a:avLst/>
          </a:prstGeom>
        </p:spPr>
        <p:txBody>
          <a:bodyPr wrap="square">
            <a:spAutoFit/>
          </a:bodyPr>
          <a:lstStyle/>
          <a:p>
            <a:pPr marL="285750" indent="-285750">
              <a:buFont typeface="Arial" panose="020B0604020202020204" pitchFamily="34" charset="0"/>
              <a:buChar char="•"/>
            </a:pPr>
            <a:r>
              <a:rPr lang="en-US" sz="1600" b="1" dirty="0" err="1">
                <a:solidFill>
                  <a:srgbClr val="000000"/>
                </a:solidFill>
                <a:latin typeface="Arial" panose="020B0604020202020204" pitchFamily="34" charset="0"/>
              </a:rPr>
              <a:t>Componentes</a:t>
            </a:r>
            <a:r>
              <a:rPr lang="en-US" sz="1600" b="1" dirty="0">
                <a:solidFill>
                  <a:srgbClr val="000000"/>
                </a:solidFill>
                <a:latin typeface="Arial" panose="020B0604020202020204" pitchFamily="34" charset="0"/>
              </a:rPr>
              <a:t> de </a:t>
            </a:r>
            <a:r>
              <a:rPr lang="en-US" sz="1600" b="1" dirty="0" err="1">
                <a:solidFill>
                  <a:srgbClr val="000000"/>
                </a:solidFill>
                <a:latin typeface="Arial" panose="020B0604020202020204" pitchFamily="34" charset="0"/>
              </a:rPr>
              <a:t>fachadas</a:t>
            </a:r>
            <a:r>
              <a:rPr lang="en-US" sz="1600" dirty="0">
                <a:solidFill>
                  <a:srgbClr val="000000"/>
                </a:solidFill>
                <a:latin typeface="Arial" panose="020B0604020202020204" pitchFamily="34" charset="0"/>
              </a:rPr>
              <a:t>: </a:t>
            </a:r>
            <a:r>
              <a:rPr lang="pt-PT" sz="1600" dirty="0">
                <a:solidFill>
                  <a:srgbClr val="000000"/>
                </a:solidFill>
                <a:latin typeface="Arial" panose="020B0604020202020204" pitchFamily="34" charset="0"/>
              </a:rPr>
              <a:t>Motores ou atuadores para dispositivos de sombreamento, elementos de </a:t>
            </a:r>
            <a:r>
              <a:rPr lang="pt-PT" sz="1600" dirty="0" err="1">
                <a:solidFill>
                  <a:srgbClr val="000000"/>
                </a:solidFill>
                <a:latin typeface="Arial" panose="020B0604020202020204" pitchFamily="34" charset="0"/>
              </a:rPr>
              <a:t>redirecionamento</a:t>
            </a:r>
            <a:r>
              <a:rPr lang="pt-PT" sz="1600" dirty="0">
                <a:solidFill>
                  <a:srgbClr val="000000"/>
                </a:solidFill>
                <a:latin typeface="Arial" panose="020B0604020202020204" pitchFamily="34" charset="0"/>
              </a:rPr>
              <a:t> de luz, janelas operáveis ​​ou revestimentos de vidro comutáveis</a:t>
            </a:r>
            <a:r>
              <a:rPr lang="en-US" sz="1600" dirty="0">
                <a:solidFill>
                  <a:srgbClr val="000000"/>
                </a:solidFill>
                <a:latin typeface="Arial" panose="020B0604020202020204" pitchFamily="34" charset="0"/>
              </a:rPr>
              <a:t>; </a:t>
            </a:r>
          </a:p>
          <a:p>
            <a:pPr marL="285750" indent="-285750">
              <a:buFont typeface="Arial" panose="020B0604020202020204" pitchFamily="34" charset="0"/>
              <a:buChar char="•"/>
            </a:pPr>
            <a:r>
              <a:rPr lang="en-US" sz="1600" b="1" dirty="0" err="1">
                <a:solidFill>
                  <a:srgbClr val="000000"/>
                </a:solidFill>
                <a:latin typeface="Arial" panose="020B0604020202020204" pitchFamily="34" charset="0"/>
              </a:rPr>
              <a:t>Sistemas</a:t>
            </a:r>
            <a:r>
              <a:rPr lang="en-US" sz="1600" b="1" dirty="0">
                <a:solidFill>
                  <a:srgbClr val="000000"/>
                </a:solidFill>
                <a:latin typeface="Arial" panose="020B0604020202020204" pitchFamily="34" charset="0"/>
              </a:rPr>
              <a:t> de </a:t>
            </a:r>
            <a:r>
              <a:rPr lang="en-US" sz="1600" b="1" dirty="0" err="1">
                <a:solidFill>
                  <a:srgbClr val="000000"/>
                </a:solidFill>
                <a:latin typeface="Arial" panose="020B0604020202020204" pitchFamily="34" charset="0"/>
              </a:rPr>
              <a:t>iluminação</a:t>
            </a:r>
            <a:r>
              <a:rPr lang="en-US" sz="1600" b="1" dirty="0">
                <a:solidFill>
                  <a:srgbClr val="000000"/>
                </a:solidFill>
                <a:latin typeface="Arial" panose="020B0604020202020204" pitchFamily="34" charset="0"/>
              </a:rPr>
              <a:t> </a:t>
            </a:r>
            <a:r>
              <a:rPr lang="en-US" sz="1600" b="1" dirty="0" err="1">
                <a:solidFill>
                  <a:srgbClr val="000000"/>
                </a:solidFill>
                <a:latin typeface="Arial" panose="020B0604020202020204" pitchFamily="34" charset="0"/>
              </a:rPr>
              <a:t>responsiva</a:t>
            </a:r>
            <a:r>
              <a:rPr lang="en-US" sz="1600" b="1" dirty="0">
                <a:solidFill>
                  <a:srgbClr val="000000"/>
                </a:solidFill>
                <a:latin typeface="Arial" panose="020B0604020202020204" pitchFamily="34" charset="0"/>
              </a:rPr>
              <a:t> </a:t>
            </a:r>
            <a:r>
              <a:rPr lang="pt-PT" sz="1600" dirty="0">
                <a:solidFill>
                  <a:srgbClr val="000000"/>
                </a:solidFill>
                <a:latin typeface="Arial" panose="020B0604020202020204" pitchFamily="34" charset="0"/>
              </a:rPr>
              <a:t>com saída ajustável para combinar a luz do dia às necessidades das tarefas e da ocupação;</a:t>
            </a:r>
          </a:p>
          <a:p>
            <a:pPr marL="285750" indent="-285750">
              <a:buFont typeface="Arial" panose="020B0604020202020204" pitchFamily="34" charset="0"/>
              <a:buChar char="•"/>
            </a:pPr>
            <a:r>
              <a:rPr lang="en-US" sz="1600" b="1" dirty="0" err="1">
                <a:solidFill>
                  <a:srgbClr val="000000"/>
                </a:solidFill>
                <a:latin typeface="Arial" panose="020B0604020202020204" pitchFamily="34" charset="0"/>
              </a:rPr>
              <a:t>Sensores</a:t>
            </a:r>
            <a:r>
              <a:rPr lang="en-US" sz="1600" b="1" dirty="0">
                <a:solidFill>
                  <a:srgbClr val="000000"/>
                </a:solidFill>
                <a:latin typeface="Arial" panose="020B0604020202020204" pitchFamily="34" charset="0"/>
              </a:rPr>
              <a:t> de </a:t>
            </a:r>
            <a:r>
              <a:rPr lang="en-US" sz="1600" b="1" dirty="0" err="1">
                <a:solidFill>
                  <a:srgbClr val="000000"/>
                </a:solidFill>
                <a:latin typeface="Arial" panose="020B0604020202020204" pitchFamily="34" charset="0"/>
              </a:rPr>
              <a:t>ocupação</a:t>
            </a:r>
            <a:r>
              <a:rPr lang="en-US" sz="1600" b="1" dirty="0">
                <a:solidFill>
                  <a:srgbClr val="000000"/>
                </a:solidFill>
                <a:latin typeface="Arial" panose="020B0604020202020204" pitchFamily="34" charset="0"/>
              </a:rPr>
              <a:t> </a:t>
            </a:r>
            <a:r>
              <a:rPr lang="en-US" sz="1600" dirty="0">
                <a:solidFill>
                  <a:srgbClr val="000000"/>
                </a:solidFill>
                <a:latin typeface="Arial" panose="020B0604020202020204" pitchFamily="34" charset="0"/>
              </a:rPr>
              <a:t>para </a:t>
            </a:r>
            <a:r>
              <a:rPr lang="en-US" sz="1600" dirty="0" err="1">
                <a:solidFill>
                  <a:srgbClr val="000000"/>
                </a:solidFill>
                <a:latin typeface="Arial" panose="020B0604020202020204" pitchFamily="34" charset="0"/>
              </a:rPr>
              <a:t>todos</a:t>
            </a:r>
            <a:r>
              <a:rPr lang="en-US" sz="1600" dirty="0">
                <a:solidFill>
                  <a:srgbClr val="000000"/>
                </a:solidFill>
                <a:latin typeface="Arial" panose="020B0604020202020204" pitchFamily="34" charset="0"/>
              </a:rPr>
              <a:t> </a:t>
            </a:r>
            <a:r>
              <a:rPr lang="en-US" sz="1600" dirty="0" err="1">
                <a:solidFill>
                  <a:srgbClr val="000000"/>
                </a:solidFill>
                <a:latin typeface="Arial" panose="020B0604020202020204" pitchFamily="34" charset="0"/>
              </a:rPr>
              <a:t>os</a:t>
            </a:r>
            <a:r>
              <a:rPr lang="en-US" sz="1600" dirty="0">
                <a:solidFill>
                  <a:srgbClr val="000000"/>
                </a:solidFill>
                <a:latin typeface="Arial" panose="020B0604020202020204" pitchFamily="34" charset="0"/>
              </a:rPr>
              <a:t> </a:t>
            </a:r>
            <a:r>
              <a:rPr lang="en-US" sz="1600" dirty="0" err="1">
                <a:solidFill>
                  <a:srgbClr val="000000"/>
                </a:solidFill>
                <a:latin typeface="Arial" panose="020B0604020202020204" pitchFamily="34" charset="0"/>
              </a:rPr>
              <a:t>sistemas</a:t>
            </a:r>
            <a:r>
              <a:rPr lang="en-US" sz="1600" dirty="0">
                <a:solidFill>
                  <a:srgbClr val="000000"/>
                </a:solidFill>
                <a:latin typeface="Arial" panose="020B0604020202020204" pitchFamily="34" charset="0"/>
              </a:rPr>
              <a:t> </a:t>
            </a:r>
            <a:r>
              <a:rPr lang="en-US" sz="1600">
                <a:solidFill>
                  <a:srgbClr val="000000"/>
                </a:solidFill>
                <a:latin typeface="Arial" panose="020B0604020202020204" pitchFamily="34" charset="0"/>
              </a:rPr>
              <a:t>de controlo; </a:t>
            </a:r>
            <a:endParaRPr lang="en-US" sz="1600" dirty="0">
              <a:solidFill>
                <a:srgbClr val="000000"/>
              </a:solidFill>
              <a:latin typeface="Arial" panose="020B0604020202020204" pitchFamily="34" charset="0"/>
            </a:endParaRPr>
          </a:p>
          <a:p>
            <a:pPr marL="285750" indent="-285750">
              <a:buFont typeface="Arial" panose="020B0604020202020204" pitchFamily="34" charset="0"/>
              <a:buChar char="•"/>
            </a:pPr>
            <a:r>
              <a:rPr lang="en-US" sz="1600" b="1" dirty="0" err="1">
                <a:solidFill>
                  <a:srgbClr val="000000"/>
                </a:solidFill>
                <a:latin typeface="Arial" panose="020B0604020202020204" pitchFamily="34" charset="0"/>
              </a:rPr>
              <a:t>Sistemas</a:t>
            </a:r>
            <a:r>
              <a:rPr lang="en-US" sz="1600" b="1" dirty="0">
                <a:solidFill>
                  <a:srgbClr val="000000"/>
                </a:solidFill>
                <a:latin typeface="Arial" panose="020B0604020202020204" pitchFamily="34" charset="0"/>
              </a:rPr>
              <a:t> de </a:t>
            </a:r>
            <a:r>
              <a:rPr lang="en-US" sz="1600" b="1" dirty="0" err="1">
                <a:solidFill>
                  <a:srgbClr val="000000"/>
                </a:solidFill>
                <a:latin typeface="Arial" panose="020B0604020202020204" pitchFamily="34" charset="0"/>
              </a:rPr>
              <a:t>gestão</a:t>
            </a:r>
            <a:r>
              <a:rPr lang="en-US" sz="1600" b="1" dirty="0">
                <a:solidFill>
                  <a:srgbClr val="000000"/>
                </a:solidFill>
                <a:latin typeface="Arial" panose="020B0604020202020204" pitchFamily="34" charset="0"/>
              </a:rPr>
              <a:t> </a:t>
            </a:r>
            <a:r>
              <a:rPr lang="en-US" sz="1600" b="1" dirty="0" err="1">
                <a:solidFill>
                  <a:srgbClr val="000000"/>
                </a:solidFill>
                <a:latin typeface="Arial" panose="020B0604020202020204" pitchFamily="34" charset="0"/>
              </a:rPr>
              <a:t>centralizadas</a:t>
            </a:r>
            <a:r>
              <a:rPr lang="en-US" sz="1600" b="1" dirty="0">
                <a:solidFill>
                  <a:srgbClr val="000000"/>
                </a:solidFill>
                <a:latin typeface="Arial" panose="020B0604020202020204" pitchFamily="34" charset="0"/>
              </a:rPr>
              <a:t> </a:t>
            </a:r>
            <a:r>
              <a:rPr lang="en-US" sz="1600" dirty="0">
                <a:solidFill>
                  <a:srgbClr val="000000"/>
                </a:solidFill>
                <a:latin typeface="Arial" panose="020B0604020202020204" pitchFamily="34" charset="0"/>
              </a:rPr>
              <a:t>que </a:t>
            </a:r>
            <a:r>
              <a:rPr lang="en-US" sz="1600" dirty="0" err="1">
                <a:solidFill>
                  <a:srgbClr val="000000"/>
                </a:solidFill>
                <a:latin typeface="Arial" panose="020B0604020202020204" pitchFamily="34" charset="0"/>
              </a:rPr>
              <a:t>optimizem</a:t>
            </a:r>
            <a:r>
              <a:rPr lang="en-US" sz="1600" dirty="0">
                <a:solidFill>
                  <a:srgbClr val="000000"/>
                </a:solidFill>
                <a:latin typeface="Arial" panose="020B0604020202020204" pitchFamily="34" charset="0"/>
              </a:rPr>
              <a:t> o </a:t>
            </a:r>
            <a:r>
              <a:rPr lang="en-US" sz="1600" dirty="0" err="1">
                <a:solidFill>
                  <a:srgbClr val="000000"/>
                </a:solidFill>
                <a:latin typeface="Arial" panose="020B0604020202020204" pitchFamily="34" charset="0"/>
              </a:rPr>
              <a:t>conforto</a:t>
            </a:r>
            <a:r>
              <a:rPr lang="en-US" sz="1600" dirty="0">
                <a:solidFill>
                  <a:srgbClr val="000000"/>
                </a:solidFill>
                <a:latin typeface="Arial" panose="020B0604020202020204" pitchFamily="34" charset="0"/>
              </a:rPr>
              <a:t>, </a:t>
            </a:r>
            <a:r>
              <a:rPr lang="en-US" sz="1600" dirty="0" err="1">
                <a:solidFill>
                  <a:srgbClr val="000000"/>
                </a:solidFill>
                <a:latin typeface="Arial" panose="020B0604020202020204" pitchFamily="34" charset="0"/>
              </a:rPr>
              <a:t>reduzam</a:t>
            </a:r>
            <a:r>
              <a:rPr lang="en-US" sz="1600" dirty="0">
                <a:solidFill>
                  <a:srgbClr val="000000"/>
                </a:solidFill>
                <a:latin typeface="Arial" panose="020B0604020202020204" pitchFamily="34" charset="0"/>
              </a:rPr>
              <a:t> </a:t>
            </a:r>
            <a:r>
              <a:rPr lang="en-US" sz="1600" dirty="0" err="1">
                <a:solidFill>
                  <a:srgbClr val="000000"/>
                </a:solidFill>
                <a:latin typeface="Arial" panose="020B0604020202020204" pitchFamily="34" charset="0"/>
              </a:rPr>
              <a:t>custos</a:t>
            </a:r>
            <a:r>
              <a:rPr lang="en-US" sz="1600" dirty="0">
                <a:solidFill>
                  <a:srgbClr val="000000"/>
                </a:solidFill>
                <a:latin typeface="Arial" panose="020B0604020202020204" pitchFamily="34" charset="0"/>
              </a:rPr>
              <a:t>. (High Performance Building Facade Solutions</a:t>
            </a:r>
            <a:r>
              <a:rPr lang="en-US" sz="1600" dirty="0">
                <a:solidFill>
                  <a:srgbClr val="616161"/>
                </a:solidFill>
                <a:latin typeface="Arial" panose="020B0604020202020204" pitchFamily="34" charset="0"/>
              </a:rPr>
              <a:t>)</a:t>
            </a:r>
            <a:endParaRPr lang="pt-PT" sz="1600" dirty="0"/>
          </a:p>
        </p:txBody>
      </p:sp>
      <p:pic>
        <p:nvPicPr>
          <p:cNvPr id="7" name="Picture 2" descr="https://c8784973-a-46f4763e-s-sites.googlegroups.com/a/lbl.gov/green-clean-mean/key-strategies/envelope-lighting/Screen%20Shot%202015-04-12%20at%202.08.09%20PM.png?attachauth=ANoY7coLehHV7p274ZYLhtq9GRRGsXskRf6l0_uOsRgBNBBzBU5nVJ0KqwSJUlBB7ebWFiJ5GWBQO-k5Cm1Rr2Ywy5rNx9RUqROqIdqzxnLsX2rsRI-MRKbR17coY_81fN-QnSrPXwd1wMIbIdRUX6VboIwQ8BQ5bxBPT9e1J3vSNOozwNIixqwiA00wzyPn7HZGBbeg0cMoSiF0SiJdPuhAOPp02WVlLm-8Kk_5GyAUQYS83yvqhEHBuxLDnI5ebLBQT7A1-EzA3l0odeXfCg9vbvw-jPKiL3T7K4an9T-m7DzLlTlGMVs%3D&amp;attredirects=0">
            <a:extLst>
              <a:ext uri="{FF2B5EF4-FFF2-40B4-BE49-F238E27FC236}">
                <a16:creationId xmlns:a16="http://schemas.microsoft.com/office/drawing/2014/main" id="{03FAFF0C-6017-401B-B731-99990ED85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21335"/>
            <a:ext cx="4572000" cy="2757821"/>
          </a:xfrm>
          <a:prstGeom prst="rect">
            <a:avLst/>
          </a:prstGeom>
          <a:noFill/>
          <a:extLst>
            <a:ext uri="{909E8E84-426E-40DD-AFC4-6F175D3DCCD1}">
              <a14:hiddenFill xmlns:a14="http://schemas.microsoft.com/office/drawing/2010/main">
                <a:solidFill>
                  <a:srgbClr val="FFFFFF"/>
                </a:solidFill>
              </a14:hiddenFill>
            </a:ext>
          </a:extLst>
        </p:spPr>
      </p:pic>
      <p:sp>
        <p:nvSpPr>
          <p:cNvPr id="8" name="CaixaDeTexto 7">
            <a:extLst>
              <a:ext uri="{FF2B5EF4-FFF2-40B4-BE49-F238E27FC236}">
                <a16:creationId xmlns:a16="http://schemas.microsoft.com/office/drawing/2014/main" id="{C2CA8DC7-C813-40F6-BED5-B264FD0CB70C}"/>
              </a:ext>
            </a:extLst>
          </p:cNvPr>
          <p:cNvSpPr txBox="1"/>
          <p:nvPr/>
        </p:nvSpPr>
        <p:spPr>
          <a:xfrm>
            <a:off x="846667" y="1478844"/>
            <a:ext cx="7123289" cy="646331"/>
          </a:xfrm>
          <a:prstGeom prst="rect">
            <a:avLst/>
          </a:prstGeom>
          <a:noFill/>
        </p:spPr>
        <p:txBody>
          <a:bodyPr wrap="square" rtlCol="0">
            <a:spAutoFit/>
          </a:bodyPr>
          <a:lstStyle/>
          <a:p>
            <a:r>
              <a:rPr lang="pt-PT" b="1" dirty="0"/>
              <a:t>Esquema de soluções integradas que vinculam soluções de envelope e iluminação</a:t>
            </a:r>
          </a:p>
        </p:txBody>
      </p:sp>
    </p:spTree>
    <p:extLst>
      <p:ext uri="{BB962C8B-B14F-4D97-AF65-F5344CB8AC3E}">
        <p14:creationId xmlns:p14="http://schemas.microsoft.com/office/powerpoint/2010/main" val="327156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4. </a:t>
            </a:r>
            <a:r>
              <a:rPr lang="en-GB" dirty="0" err="1"/>
              <a:t>Protocolos</a:t>
            </a:r>
            <a:r>
              <a:rPr lang="en-GB" dirty="0"/>
              <a:t> de </a:t>
            </a:r>
            <a:r>
              <a:rPr lang="en-GB" dirty="0" err="1"/>
              <a:t>Comunicação</a:t>
            </a:r>
            <a:r>
              <a:rPr lang="en-GB" dirty="0"/>
              <a:t> </a:t>
            </a:r>
            <a:r>
              <a:rPr lang="en-GB" dirty="0" err="1"/>
              <a:t>Avançados</a:t>
            </a:r>
            <a:endParaRPr lang="pt-PT" dirty="0"/>
          </a:p>
        </p:txBody>
      </p:sp>
      <p:pic>
        <p:nvPicPr>
          <p:cNvPr id="14338" name="Picture 2" descr="Resultado de imagem para bacnet">
            <a:extLst>
              <a:ext uri="{FF2B5EF4-FFF2-40B4-BE49-F238E27FC236}">
                <a16:creationId xmlns:a16="http://schemas.microsoft.com/office/drawing/2014/main" id="{98011047-3F8F-49D2-8853-97C7A4E58B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784" y="1868135"/>
            <a:ext cx="8416016" cy="3953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6559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4. </a:t>
            </a:r>
            <a:r>
              <a:rPr lang="en-GB" dirty="0" err="1"/>
              <a:t>Protocolos</a:t>
            </a:r>
            <a:r>
              <a:rPr lang="en-GB" dirty="0"/>
              <a:t> de </a:t>
            </a:r>
            <a:r>
              <a:rPr lang="en-GB" dirty="0" err="1"/>
              <a:t>Comunicação</a:t>
            </a:r>
            <a:r>
              <a:rPr lang="en-GB" dirty="0"/>
              <a:t> </a:t>
            </a:r>
            <a:r>
              <a:rPr lang="en-GB" dirty="0" err="1"/>
              <a:t>Avançados</a:t>
            </a:r>
            <a:endParaRPr lang="pt-PT" dirty="0"/>
          </a:p>
        </p:txBody>
      </p:sp>
      <p:sp>
        <p:nvSpPr>
          <p:cNvPr id="2" name="CaixaDeTexto 1">
            <a:extLst>
              <a:ext uri="{FF2B5EF4-FFF2-40B4-BE49-F238E27FC236}">
                <a16:creationId xmlns:a16="http://schemas.microsoft.com/office/drawing/2014/main" id="{470C9B5D-E557-426D-85B6-8C24AE85E685}"/>
              </a:ext>
            </a:extLst>
          </p:cNvPr>
          <p:cNvSpPr txBox="1"/>
          <p:nvPr/>
        </p:nvSpPr>
        <p:spPr>
          <a:xfrm>
            <a:off x="711200" y="1591733"/>
            <a:ext cx="7789333" cy="646331"/>
          </a:xfrm>
          <a:prstGeom prst="rect">
            <a:avLst/>
          </a:prstGeom>
          <a:noFill/>
        </p:spPr>
        <p:txBody>
          <a:bodyPr wrap="square" rtlCol="0">
            <a:spAutoFit/>
          </a:bodyPr>
          <a:lstStyle/>
          <a:p>
            <a:r>
              <a:rPr lang="pt-PT" dirty="0"/>
              <a:t>Existem 3 protocolos de comunicação que se destacam na indústria de </a:t>
            </a:r>
            <a:r>
              <a:rPr lang="pt-PT" dirty="0" err="1"/>
              <a:t>Building</a:t>
            </a:r>
            <a:r>
              <a:rPr lang="pt-PT" dirty="0"/>
              <a:t> </a:t>
            </a:r>
            <a:r>
              <a:rPr lang="pt-PT" dirty="0" err="1"/>
              <a:t>Automation</a:t>
            </a:r>
            <a:r>
              <a:rPr lang="pt-PT" dirty="0"/>
              <a:t> </a:t>
            </a:r>
            <a:r>
              <a:rPr lang="pt-PT" dirty="0" err="1"/>
              <a:t>Systems</a:t>
            </a:r>
            <a:r>
              <a:rPr lang="pt-PT" dirty="0"/>
              <a:t>. Estes são:</a:t>
            </a:r>
            <a:endParaRPr lang="en-US" dirty="0"/>
          </a:p>
        </p:txBody>
      </p:sp>
      <p:pic>
        <p:nvPicPr>
          <p:cNvPr id="5" name="Imagem 4">
            <a:extLst>
              <a:ext uri="{FF2B5EF4-FFF2-40B4-BE49-F238E27FC236}">
                <a16:creationId xmlns:a16="http://schemas.microsoft.com/office/drawing/2014/main" id="{4BD030AF-A1DE-4995-AF68-51664118FAEB}"/>
              </a:ext>
            </a:extLst>
          </p:cNvPr>
          <p:cNvPicPr>
            <a:picLocks noChangeAspect="1"/>
          </p:cNvPicPr>
          <p:nvPr/>
        </p:nvPicPr>
        <p:blipFill>
          <a:blip r:embed="rId2"/>
          <a:stretch>
            <a:fillRect/>
          </a:stretch>
        </p:blipFill>
        <p:spPr>
          <a:xfrm>
            <a:off x="1116542" y="2812522"/>
            <a:ext cx="2755547" cy="558856"/>
          </a:xfrm>
          <a:prstGeom prst="rect">
            <a:avLst/>
          </a:prstGeom>
        </p:spPr>
      </p:pic>
      <p:pic>
        <p:nvPicPr>
          <p:cNvPr id="15364" name="Picture 4" descr="Resultado de imagem para lonworks">
            <a:extLst>
              <a:ext uri="{FF2B5EF4-FFF2-40B4-BE49-F238E27FC236}">
                <a16:creationId xmlns:a16="http://schemas.microsoft.com/office/drawing/2014/main" id="{7D005252-82F1-4D3E-8C02-6DC6AE97D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6" y="2928938"/>
            <a:ext cx="3334699" cy="2365552"/>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m 6">
            <a:extLst>
              <a:ext uri="{FF2B5EF4-FFF2-40B4-BE49-F238E27FC236}">
                <a16:creationId xmlns:a16="http://schemas.microsoft.com/office/drawing/2014/main" id="{57DD535C-7353-4EF6-90E6-F221F86D082F}"/>
              </a:ext>
            </a:extLst>
          </p:cNvPr>
          <p:cNvPicPr>
            <a:picLocks noChangeAspect="1"/>
          </p:cNvPicPr>
          <p:nvPr/>
        </p:nvPicPr>
        <p:blipFill>
          <a:blip r:embed="rId4"/>
          <a:stretch>
            <a:fillRect/>
          </a:stretch>
        </p:blipFill>
        <p:spPr>
          <a:xfrm>
            <a:off x="961672" y="4714170"/>
            <a:ext cx="2910417" cy="921388"/>
          </a:xfrm>
          <a:prstGeom prst="rect">
            <a:avLst/>
          </a:prstGeom>
        </p:spPr>
      </p:pic>
    </p:spTree>
    <p:extLst>
      <p:ext uri="{BB962C8B-B14F-4D97-AF65-F5344CB8AC3E}">
        <p14:creationId xmlns:p14="http://schemas.microsoft.com/office/powerpoint/2010/main" val="18240140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4. </a:t>
            </a:r>
            <a:r>
              <a:rPr lang="en-GB" dirty="0" err="1"/>
              <a:t>Protocolos</a:t>
            </a:r>
            <a:r>
              <a:rPr lang="en-GB" dirty="0"/>
              <a:t> de </a:t>
            </a:r>
            <a:r>
              <a:rPr lang="en-GB" dirty="0" err="1"/>
              <a:t>Comunicação</a:t>
            </a:r>
            <a:r>
              <a:rPr lang="en-GB" dirty="0"/>
              <a:t> </a:t>
            </a:r>
            <a:r>
              <a:rPr lang="en-GB" dirty="0" err="1"/>
              <a:t>Avançados</a:t>
            </a:r>
            <a:endParaRPr lang="pt-PT" dirty="0"/>
          </a:p>
        </p:txBody>
      </p:sp>
      <p:pic>
        <p:nvPicPr>
          <p:cNvPr id="5" name="Imagem 4">
            <a:extLst>
              <a:ext uri="{FF2B5EF4-FFF2-40B4-BE49-F238E27FC236}">
                <a16:creationId xmlns:a16="http://schemas.microsoft.com/office/drawing/2014/main" id="{4BD030AF-A1DE-4995-AF68-51664118FAEB}"/>
              </a:ext>
            </a:extLst>
          </p:cNvPr>
          <p:cNvPicPr>
            <a:picLocks noChangeAspect="1"/>
          </p:cNvPicPr>
          <p:nvPr/>
        </p:nvPicPr>
        <p:blipFill>
          <a:blip r:embed="rId2"/>
          <a:stretch>
            <a:fillRect/>
          </a:stretch>
        </p:blipFill>
        <p:spPr>
          <a:xfrm>
            <a:off x="552097" y="1756894"/>
            <a:ext cx="2755547" cy="558856"/>
          </a:xfrm>
          <a:prstGeom prst="rect">
            <a:avLst/>
          </a:prstGeom>
        </p:spPr>
      </p:pic>
      <p:sp>
        <p:nvSpPr>
          <p:cNvPr id="4" name="CaixaDeTexto 3">
            <a:extLst>
              <a:ext uri="{FF2B5EF4-FFF2-40B4-BE49-F238E27FC236}">
                <a16:creationId xmlns:a16="http://schemas.microsoft.com/office/drawing/2014/main" id="{A28C710B-EE14-47B7-918E-BC9A4A393857}"/>
              </a:ext>
            </a:extLst>
          </p:cNvPr>
          <p:cNvSpPr txBox="1"/>
          <p:nvPr/>
        </p:nvSpPr>
        <p:spPr>
          <a:xfrm>
            <a:off x="457200" y="2483555"/>
            <a:ext cx="8043333" cy="2585323"/>
          </a:xfrm>
          <a:prstGeom prst="rect">
            <a:avLst/>
          </a:prstGeom>
          <a:noFill/>
        </p:spPr>
        <p:txBody>
          <a:bodyPr wrap="square" rtlCol="0">
            <a:spAutoFit/>
          </a:bodyPr>
          <a:lstStyle/>
          <a:p>
            <a:pPr marL="285750" indent="-285750">
              <a:buFont typeface="Arial" panose="020B0604020202020204" pitchFamily="34" charset="0"/>
              <a:buChar char="•"/>
            </a:pPr>
            <a:r>
              <a:rPr lang="en-US" dirty="0"/>
              <a:t>BACnet </a:t>
            </a:r>
            <a:r>
              <a:rPr lang="pt-PT" dirty="0"/>
              <a:t>foi projetado para permitir a comunicação de sistemas de automação e controlo de edifícios para aplicações como controlo de aquecimento, ventilação e controlo de ar condicionado (AVAC), controlo de iluminação, controlo de acesso e sistemas de </a:t>
            </a:r>
            <a:r>
              <a:rPr lang="pt-PT" dirty="0" err="1"/>
              <a:t>detecção</a:t>
            </a:r>
            <a:r>
              <a:rPr lang="pt-PT" dirty="0"/>
              <a:t> de incêndio e seus equipamentos associados.</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pt-PT" dirty="0"/>
              <a:t>O protocolo </a:t>
            </a:r>
            <a:r>
              <a:rPr lang="pt-PT" dirty="0" err="1"/>
              <a:t>BACnet</a:t>
            </a:r>
            <a:r>
              <a:rPr lang="pt-PT" dirty="0"/>
              <a:t> fornece mecanismos para dispositivos computorizados de automação de edifícios para troca de informações, independentemente do serviço particular de edifícios que realizam.</a:t>
            </a:r>
          </a:p>
        </p:txBody>
      </p:sp>
    </p:spTree>
    <p:extLst>
      <p:ext uri="{BB962C8B-B14F-4D97-AF65-F5344CB8AC3E}">
        <p14:creationId xmlns:p14="http://schemas.microsoft.com/office/powerpoint/2010/main" val="13929240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4. </a:t>
            </a:r>
            <a:r>
              <a:rPr lang="en-GB" dirty="0" err="1"/>
              <a:t>Protocolos</a:t>
            </a:r>
            <a:r>
              <a:rPr lang="en-GB" dirty="0"/>
              <a:t> de </a:t>
            </a:r>
            <a:r>
              <a:rPr lang="en-GB" dirty="0" err="1"/>
              <a:t>Comunicação</a:t>
            </a:r>
            <a:r>
              <a:rPr lang="en-GB" dirty="0"/>
              <a:t> </a:t>
            </a:r>
            <a:r>
              <a:rPr lang="en-GB" dirty="0" err="1"/>
              <a:t>Avançados</a:t>
            </a:r>
            <a:endParaRPr lang="pt-PT" dirty="0"/>
          </a:p>
        </p:txBody>
      </p:sp>
      <p:pic>
        <p:nvPicPr>
          <p:cNvPr id="15364" name="Picture 4" descr="Resultado de imagem para lonworks">
            <a:extLst>
              <a:ext uri="{FF2B5EF4-FFF2-40B4-BE49-F238E27FC236}">
                <a16:creationId xmlns:a16="http://schemas.microsoft.com/office/drawing/2014/main" id="{7D005252-82F1-4D3E-8C02-6DC6AE97D3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6" y="756652"/>
            <a:ext cx="3334699" cy="2365552"/>
          </a:xfrm>
          <a:prstGeom prst="rect">
            <a:avLst/>
          </a:prstGeom>
          <a:noFill/>
          <a:extLst>
            <a:ext uri="{909E8E84-426E-40DD-AFC4-6F175D3DCCD1}">
              <a14:hiddenFill xmlns:a14="http://schemas.microsoft.com/office/drawing/2010/main">
                <a:solidFill>
                  <a:srgbClr val="FFFFFF"/>
                </a:solidFill>
              </a14:hiddenFill>
            </a:ext>
          </a:extLst>
        </p:spPr>
      </p:pic>
      <p:sp>
        <p:nvSpPr>
          <p:cNvPr id="4" name="CaixaDeTexto 3">
            <a:extLst>
              <a:ext uri="{FF2B5EF4-FFF2-40B4-BE49-F238E27FC236}">
                <a16:creationId xmlns:a16="http://schemas.microsoft.com/office/drawing/2014/main" id="{D1B09317-92F0-46F8-A459-8D6B513AE755}"/>
              </a:ext>
            </a:extLst>
          </p:cNvPr>
          <p:cNvSpPr txBox="1"/>
          <p:nvPr/>
        </p:nvSpPr>
        <p:spPr>
          <a:xfrm>
            <a:off x="745067" y="2540000"/>
            <a:ext cx="8048977" cy="3693319"/>
          </a:xfrm>
          <a:prstGeom prst="rect">
            <a:avLst/>
          </a:prstGeom>
          <a:noFill/>
        </p:spPr>
        <p:txBody>
          <a:bodyPr wrap="square" rtlCol="0">
            <a:spAutoFit/>
          </a:bodyPr>
          <a:lstStyle/>
          <a:p>
            <a:r>
              <a:rPr lang="en-US" b="1" dirty="0" err="1"/>
              <a:t>LonWorks</a:t>
            </a:r>
            <a:r>
              <a:rPr lang="en-US" dirty="0"/>
              <a:t> (local operating network) </a:t>
            </a:r>
            <a:r>
              <a:rPr lang="pt-PT" dirty="0"/>
              <a:t>é uma plataforma de rede criada especificamente para atender às necessidades de aplicativos de controlo. A plataforma é construída com um protocolo criado pela </a:t>
            </a:r>
            <a:r>
              <a:rPr lang="pt-PT" dirty="0" err="1"/>
              <a:t>Echelon</a:t>
            </a:r>
            <a:r>
              <a:rPr lang="pt-PT" dirty="0"/>
              <a:t> </a:t>
            </a:r>
            <a:r>
              <a:rPr lang="pt-PT" dirty="0" err="1"/>
              <a:t>Corporation</a:t>
            </a:r>
            <a:r>
              <a:rPr lang="pt-PT" dirty="0"/>
              <a:t> (EUA) para dispositivos de rede de comunicação, linhas elétricas, fibra </a:t>
            </a:r>
            <a:r>
              <a:rPr lang="pt-PT" dirty="0" err="1"/>
              <a:t>óptica</a:t>
            </a:r>
            <a:r>
              <a:rPr lang="pt-PT" dirty="0"/>
              <a:t> e RF. Ele é usado para a automação de várias funções dentro de edifícios, como iluminação e AVAC</a:t>
            </a:r>
            <a:r>
              <a:rPr lang="en-US" dirty="0"/>
              <a:t>.</a:t>
            </a:r>
          </a:p>
          <a:p>
            <a:endParaRPr lang="en-US" dirty="0"/>
          </a:p>
          <a:p>
            <a:pPr marL="285750" indent="-285750">
              <a:buFont typeface="Arial" panose="020B0604020202020204" pitchFamily="34" charset="0"/>
              <a:buChar char="•"/>
            </a:pPr>
            <a:r>
              <a:rPr lang="pt-PT" dirty="0"/>
              <a:t>Em 2015, cerca de 100 milhões de dispositivos foram instalados com a tecnologia </a:t>
            </a:r>
            <a:r>
              <a:rPr lang="pt-PT" dirty="0" err="1"/>
              <a:t>LonWorks</a:t>
            </a:r>
            <a:r>
              <a:rPr lang="pt-PT" dirty="0"/>
              <a:t>.</a:t>
            </a:r>
            <a:endParaRPr lang="en-US" dirty="0"/>
          </a:p>
          <a:p>
            <a:pPr marL="285750" indent="-285750">
              <a:buFont typeface="Arial" panose="020B0604020202020204" pitchFamily="34" charset="0"/>
              <a:buChar char="•"/>
            </a:pPr>
            <a:r>
              <a:rPr lang="pt-PT" dirty="0"/>
              <a:t>Os fabricantes de uma variedade de indústrias, incluindo construção, repouso, iluminação pública, transporte, serviços públicos e automação industrial adotaram a plataforma como base para suas ofertas de produtos e serviços.</a:t>
            </a:r>
            <a:r>
              <a:rPr lang="en-US" dirty="0"/>
              <a:t>.</a:t>
            </a:r>
            <a:endParaRPr lang="pt-PT" dirty="0"/>
          </a:p>
        </p:txBody>
      </p:sp>
    </p:spTree>
    <p:extLst>
      <p:ext uri="{BB962C8B-B14F-4D97-AF65-F5344CB8AC3E}">
        <p14:creationId xmlns:p14="http://schemas.microsoft.com/office/powerpoint/2010/main" val="147290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t-PT" dirty="0"/>
              <a:t>1. Estratégias Avançadas de Poupança Energética</a:t>
            </a:r>
            <a:endParaRPr lang="en-US" dirty="0"/>
          </a:p>
        </p:txBody>
      </p:sp>
      <p:sp>
        <p:nvSpPr>
          <p:cNvPr id="4" name="Content Placeholder 1"/>
          <p:cNvSpPr txBox="1">
            <a:spLocks/>
          </p:cNvSpPr>
          <p:nvPr/>
        </p:nvSpPr>
        <p:spPr>
          <a:xfrm>
            <a:off x="196376" y="1417579"/>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sp>
        <p:nvSpPr>
          <p:cNvPr id="16" name="Content Placeholder 1">
            <a:extLst>
              <a:ext uri="{FF2B5EF4-FFF2-40B4-BE49-F238E27FC236}">
                <a16:creationId xmlns:a16="http://schemas.microsoft.com/office/drawing/2014/main" id="{0D8ED6BD-F0C9-4F87-9E1E-F6D5B08D8E42}"/>
              </a:ext>
            </a:extLst>
          </p:cNvPr>
          <p:cNvSpPr txBox="1">
            <a:spLocks/>
          </p:cNvSpPr>
          <p:nvPr/>
        </p:nvSpPr>
        <p:spPr>
          <a:xfrm>
            <a:off x="196376" y="1417579"/>
            <a:ext cx="8229600" cy="463471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p>
        </p:txBody>
      </p:sp>
      <p:sp>
        <p:nvSpPr>
          <p:cNvPr id="17" name="Rectangle 1">
            <a:extLst>
              <a:ext uri="{FF2B5EF4-FFF2-40B4-BE49-F238E27FC236}">
                <a16:creationId xmlns:a16="http://schemas.microsoft.com/office/drawing/2014/main" id="{4CCC272B-5071-402E-A768-C430E6B13269}"/>
              </a:ext>
            </a:extLst>
          </p:cNvPr>
          <p:cNvSpPr/>
          <p:nvPr/>
        </p:nvSpPr>
        <p:spPr>
          <a:xfrm>
            <a:off x="82593" y="2249714"/>
            <a:ext cx="2402114" cy="3265715"/>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Multi-</a:t>
            </a:r>
            <a:r>
              <a:rPr lang="en-US" sz="1200" b="1" dirty="0" err="1"/>
              <a:t>ocupação</a:t>
            </a:r>
            <a:endParaRPr lang="en-US" sz="1200" b="1" dirty="0"/>
          </a:p>
          <a:p>
            <a:pPr lvl="0"/>
            <a:r>
              <a:rPr lang="en-US" sz="1200" i="1" dirty="0" err="1"/>
              <a:t>Ocupação</a:t>
            </a:r>
            <a:r>
              <a:rPr lang="en-US" sz="1200" i="1" dirty="0"/>
              <a:t> </a:t>
            </a:r>
            <a:r>
              <a:rPr lang="en-US" sz="1200" i="1" dirty="0" err="1"/>
              <a:t>variável</a:t>
            </a:r>
            <a:endParaRPr lang="en-US" sz="1200" i="1" dirty="0"/>
          </a:p>
          <a:p>
            <a:pPr lvl="0"/>
            <a:r>
              <a:rPr lang="en-US" sz="1200" dirty="0"/>
              <a:t>+++ </a:t>
            </a:r>
            <a:r>
              <a:rPr lang="en-US" sz="1200" dirty="0" err="1"/>
              <a:t>Temporizadores</a:t>
            </a:r>
            <a:endParaRPr lang="en-US" sz="1200" dirty="0"/>
          </a:p>
          <a:p>
            <a:pPr lvl="0"/>
            <a:r>
              <a:rPr lang="en-US" sz="1200" dirty="0"/>
              <a:t>  ++ </a:t>
            </a:r>
            <a:r>
              <a:rPr lang="en-US" sz="1200" dirty="0" err="1"/>
              <a:t>interruptores</a:t>
            </a:r>
            <a:r>
              <a:rPr lang="en-US" sz="1200" dirty="0"/>
              <a:t> </a:t>
            </a:r>
            <a:r>
              <a:rPr lang="en-US" sz="1200" dirty="0" err="1"/>
              <a:t>individuais</a:t>
            </a:r>
            <a:endParaRPr lang="en-US" sz="1200" dirty="0"/>
          </a:p>
          <a:p>
            <a:pPr lvl="0"/>
            <a:r>
              <a:rPr lang="en-US" sz="1200" dirty="0"/>
              <a:t>    + </a:t>
            </a:r>
            <a:r>
              <a:rPr lang="en-US" sz="1200" dirty="0" err="1"/>
              <a:t>Controlo</a:t>
            </a:r>
            <a:r>
              <a:rPr lang="en-US" sz="1200" dirty="0"/>
              <a:t> com </a:t>
            </a:r>
            <a:r>
              <a:rPr lang="en-US" sz="1200" dirty="0" err="1"/>
              <a:t>iluminação</a:t>
            </a:r>
            <a:r>
              <a:rPr lang="en-US" sz="1200" dirty="0"/>
              <a:t> natural</a:t>
            </a:r>
          </a:p>
          <a:p>
            <a:pPr lvl="0"/>
            <a:r>
              <a:rPr lang="en-US" sz="1200" dirty="0"/>
              <a:t>    + </a:t>
            </a:r>
            <a:r>
              <a:rPr lang="en-US" sz="1200" dirty="0" err="1"/>
              <a:t>Sensores</a:t>
            </a:r>
            <a:r>
              <a:rPr lang="en-US" sz="1200" dirty="0"/>
              <a:t> de </a:t>
            </a:r>
            <a:r>
              <a:rPr lang="en-US" sz="1200" dirty="0" err="1"/>
              <a:t>ocupação</a:t>
            </a:r>
            <a:endParaRPr lang="en-US" sz="1200" dirty="0"/>
          </a:p>
          <a:p>
            <a:pPr lvl="0">
              <a:spcBef>
                <a:spcPts val="600"/>
              </a:spcBef>
            </a:pPr>
            <a:r>
              <a:rPr lang="en-US" sz="1200" i="1" dirty="0" err="1"/>
              <a:t>Ocupação</a:t>
            </a:r>
            <a:r>
              <a:rPr lang="en-US" sz="1200" i="1" dirty="0"/>
              <a:t> </a:t>
            </a:r>
            <a:r>
              <a:rPr lang="en-US" sz="1200" i="1" dirty="0" err="1"/>
              <a:t>Intermitente</a:t>
            </a:r>
            <a:endParaRPr lang="en-US" sz="1200" i="1" dirty="0"/>
          </a:p>
          <a:p>
            <a:pPr lvl="0"/>
            <a:r>
              <a:rPr lang="en-US" sz="1200" dirty="0"/>
              <a:t>+++ </a:t>
            </a:r>
            <a:r>
              <a:rPr lang="en-US" sz="1200" dirty="0" err="1"/>
              <a:t>Temporizadores</a:t>
            </a:r>
            <a:endParaRPr lang="en-US" sz="1200" dirty="0"/>
          </a:p>
          <a:p>
            <a:pPr lvl="0"/>
            <a:r>
              <a:rPr lang="en-US" sz="1200" dirty="0"/>
              <a:t>    + </a:t>
            </a:r>
            <a:r>
              <a:rPr lang="en-US" sz="1200" dirty="0" err="1"/>
              <a:t>interruptores</a:t>
            </a:r>
            <a:r>
              <a:rPr lang="en-US" sz="1200" dirty="0"/>
              <a:t> </a:t>
            </a:r>
            <a:r>
              <a:rPr lang="en-US" sz="1200" dirty="0" err="1"/>
              <a:t>individuais</a:t>
            </a:r>
            <a:endParaRPr lang="en-US" sz="1200" dirty="0"/>
          </a:p>
          <a:p>
            <a:pPr lvl="0"/>
            <a:r>
              <a:rPr lang="en-US" sz="1200" dirty="0"/>
              <a:t>    + </a:t>
            </a:r>
            <a:r>
              <a:rPr lang="en-US" sz="1200" dirty="0" err="1"/>
              <a:t>Controlo</a:t>
            </a:r>
            <a:r>
              <a:rPr lang="en-US" sz="1200" dirty="0"/>
              <a:t> com </a:t>
            </a:r>
            <a:r>
              <a:rPr lang="en-US" sz="1200" dirty="0" err="1"/>
              <a:t>iluminação</a:t>
            </a:r>
            <a:r>
              <a:rPr lang="en-US" sz="1200" dirty="0"/>
              <a:t> natural</a:t>
            </a:r>
          </a:p>
          <a:p>
            <a:pPr lvl="0"/>
            <a:r>
              <a:rPr lang="en-US" sz="1200" dirty="0"/>
              <a:t>    +</a:t>
            </a:r>
            <a:r>
              <a:rPr lang="en-US" sz="1200" dirty="0" err="1"/>
              <a:t>Sensores</a:t>
            </a:r>
            <a:r>
              <a:rPr lang="en-US" sz="1200" dirty="0"/>
              <a:t> de </a:t>
            </a:r>
            <a:r>
              <a:rPr lang="en-US" sz="1200" dirty="0" err="1"/>
              <a:t>ocupação</a:t>
            </a:r>
            <a:endParaRPr lang="en-US" sz="1200" dirty="0"/>
          </a:p>
          <a:p>
            <a:pPr lvl="0">
              <a:spcBef>
                <a:spcPts val="600"/>
              </a:spcBef>
            </a:pPr>
            <a:r>
              <a:rPr lang="en-US" sz="1200" i="1" dirty="0" err="1"/>
              <a:t>Ocupação</a:t>
            </a:r>
            <a:r>
              <a:rPr lang="en-US" sz="1200" i="1" dirty="0"/>
              <a:t> Total</a:t>
            </a:r>
          </a:p>
          <a:p>
            <a:pPr lvl="0"/>
            <a:r>
              <a:rPr lang="en-US" sz="1200" dirty="0"/>
              <a:t>+++ </a:t>
            </a:r>
            <a:r>
              <a:rPr lang="en-US" sz="1200" dirty="0" err="1"/>
              <a:t>Temporizadores</a:t>
            </a:r>
            <a:endParaRPr lang="en-US" sz="1200" dirty="0"/>
          </a:p>
          <a:p>
            <a:pPr lvl="0"/>
            <a:r>
              <a:rPr lang="en-US" sz="1200" dirty="0"/>
              <a:t>+++ </a:t>
            </a:r>
            <a:r>
              <a:rPr lang="en-US" sz="1200" dirty="0" err="1"/>
              <a:t>Controlo</a:t>
            </a:r>
            <a:r>
              <a:rPr lang="en-US" sz="1200" dirty="0"/>
              <a:t> com </a:t>
            </a:r>
            <a:r>
              <a:rPr lang="en-US" sz="1200" dirty="0" err="1"/>
              <a:t>iluminação</a:t>
            </a:r>
            <a:r>
              <a:rPr lang="en-US" sz="1200" dirty="0"/>
              <a:t> natural</a:t>
            </a:r>
          </a:p>
          <a:p>
            <a:pPr lvl="0"/>
            <a:r>
              <a:rPr lang="en-US" sz="1200" dirty="0"/>
              <a:t>    + </a:t>
            </a:r>
            <a:r>
              <a:rPr lang="en-US" sz="1200" dirty="0" err="1"/>
              <a:t>interruptores</a:t>
            </a:r>
            <a:r>
              <a:rPr lang="en-US" sz="1200" dirty="0"/>
              <a:t> </a:t>
            </a:r>
            <a:r>
              <a:rPr lang="en-US" sz="1200" dirty="0" err="1"/>
              <a:t>individuais</a:t>
            </a:r>
            <a:r>
              <a:rPr lang="en-US" sz="1200" dirty="0"/>
              <a:t> </a:t>
            </a:r>
          </a:p>
        </p:txBody>
      </p:sp>
      <p:sp>
        <p:nvSpPr>
          <p:cNvPr id="18" name="Rectangle 7">
            <a:extLst>
              <a:ext uri="{FF2B5EF4-FFF2-40B4-BE49-F238E27FC236}">
                <a16:creationId xmlns:a16="http://schemas.microsoft.com/office/drawing/2014/main" id="{8FD242EC-C5D7-4BAA-9E62-D5E5FDF22DC4}"/>
              </a:ext>
            </a:extLst>
          </p:cNvPr>
          <p:cNvSpPr/>
          <p:nvPr/>
        </p:nvSpPr>
        <p:spPr>
          <a:xfrm>
            <a:off x="2619613" y="2264225"/>
            <a:ext cx="2395290" cy="2104575"/>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One or two occupants</a:t>
            </a:r>
          </a:p>
          <a:p>
            <a:pPr lvl="0">
              <a:spcBef>
                <a:spcPts val="600"/>
              </a:spcBef>
            </a:pPr>
            <a:r>
              <a:rPr lang="en-US" sz="1200" i="1" dirty="0" err="1"/>
              <a:t>Ocupação</a:t>
            </a:r>
            <a:r>
              <a:rPr lang="en-US" sz="1200" i="1" dirty="0"/>
              <a:t> </a:t>
            </a:r>
            <a:r>
              <a:rPr lang="en-US" sz="1200" i="1" dirty="0" err="1"/>
              <a:t>Variável</a:t>
            </a:r>
            <a:endParaRPr lang="en-US" sz="1200" i="1" dirty="0"/>
          </a:p>
          <a:p>
            <a:pPr lvl="0"/>
            <a:r>
              <a:rPr lang="en-US" sz="1200" dirty="0"/>
              <a:t>+++ </a:t>
            </a:r>
            <a:r>
              <a:rPr lang="en-US" sz="1200" dirty="0" err="1"/>
              <a:t>interruptores</a:t>
            </a:r>
            <a:r>
              <a:rPr lang="en-US" sz="1200" dirty="0"/>
              <a:t> </a:t>
            </a:r>
            <a:r>
              <a:rPr lang="en-US" sz="1200" dirty="0" err="1"/>
              <a:t>individuais</a:t>
            </a:r>
            <a:endParaRPr lang="en-US" sz="1200" dirty="0"/>
          </a:p>
          <a:p>
            <a:pPr lvl="0"/>
            <a:r>
              <a:rPr lang="en-US" sz="1200" dirty="0"/>
              <a:t>  ++ </a:t>
            </a:r>
            <a:r>
              <a:rPr lang="en-US" sz="1200" dirty="0" err="1"/>
              <a:t>Sensores</a:t>
            </a:r>
            <a:r>
              <a:rPr lang="en-US" sz="1200" dirty="0"/>
              <a:t> de </a:t>
            </a:r>
            <a:r>
              <a:rPr lang="en-US" sz="1200" dirty="0" err="1"/>
              <a:t>ocupação</a:t>
            </a:r>
            <a:endParaRPr lang="en-US" sz="1200" dirty="0"/>
          </a:p>
          <a:p>
            <a:pPr lvl="0"/>
            <a:r>
              <a:rPr lang="en-US" sz="1200" dirty="0"/>
              <a:t>    + </a:t>
            </a:r>
            <a:r>
              <a:rPr lang="en-US" sz="1200" dirty="0" err="1"/>
              <a:t>Temporizadores</a:t>
            </a:r>
            <a:endParaRPr lang="en-US" sz="1200" dirty="0"/>
          </a:p>
          <a:p>
            <a:pPr lvl="0"/>
            <a:r>
              <a:rPr lang="en-US" sz="1200" dirty="0"/>
              <a:t>    + </a:t>
            </a:r>
            <a:r>
              <a:rPr lang="en-US" sz="1200" dirty="0" err="1"/>
              <a:t>Controlo</a:t>
            </a:r>
            <a:r>
              <a:rPr lang="en-US" sz="1200" dirty="0"/>
              <a:t> com </a:t>
            </a:r>
            <a:r>
              <a:rPr lang="en-US" sz="1200" dirty="0" err="1"/>
              <a:t>iluminação</a:t>
            </a:r>
            <a:r>
              <a:rPr lang="en-US" sz="1200" dirty="0"/>
              <a:t> natural</a:t>
            </a:r>
          </a:p>
          <a:p>
            <a:pPr lvl="0">
              <a:spcBef>
                <a:spcPts val="600"/>
              </a:spcBef>
            </a:pPr>
            <a:r>
              <a:rPr lang="en-US" sz="1200" i="1" dirty="0" err="1"/>
              <a:t>Ocupação</a:t>
            </a:r>
            <a:r>
              <a:rPr lang="en-US" sz="1200" i="1" dirty="0"/>
              <a:t> Total</a:t>
            </a:r>
          </a:p>
          <a:p>
            <a:r>
              <a:rPr lang="en-US" sz="1200" dirty="0"/>
              <a:t>+++ </a:t>
            </a:r>
            <a:r>
              <a:rPr lang="en-US" sz="1200" dirty="0" err="1"/>
              <a:t>interruptores</a:t>
            </a:r>
            <a:r>
              <a:rPr lang="en-US" sz="1200" dirty="0"/>
              <a:t> </a:t>
            </a:r>
            <a:r>
              <a:rPr lang="en-US" sz="1200" dirty="0" err="1"/>
              <a:t>individuais</a:t>
            </a:r>
            <a:endParaRPr lang="en-US" sz="1200" dirty="0"/>
          </a:p>
          <a:p>
            <a:pPr lvl="0"/>
            <a:r>
              <a:rPr lang="en-US" sz="1200" dirty="0"/>
              <a:t>  ++ </a:t>
            </a:r>
            <a:r>
              <a:rPr lang="en-US" sz="1200" dirty="0" err="1"/>
              <a:t>Controlo</a:t>
            </a:r>
            <a:r>
              <a:rPr lang="en-US" sz="1200" dirty="0"/>
              <a:t> com </a:t>
            </a:r>
            <a:r>
              <a:rPr lang="en-US" sz="1200" dirty="0" err="1"/>
              <a:t>iluminação</a:t>
            </a:r>
            <a:r>
              <a:rPr lang="en-US" sz="1200" dirty="0"/>
              <a:t> natural</a:t>
            </a:r>
          </a:p>
          <a:p>
            <a:r>
              <a:rPr lang="en-US" sz="1200" dirty="0"/>
              <a:t>    + </a:t>
            </a:r>
            <a:r>
              <a:rPr lang="en-US" sz="1200" dirty="0" err="1"/>
              <a:t>Temporizadores</a:t>
            </a:r>
            <a:endParaRPr lang="en-US" sz="1200" dirty="0"/>
          </a:p>
          <a:p>
            <a:pPr lvl="0"/>
            <a:endParaRPr lang="en-US" sz="1400" dirty="0"/>
          </a:p>
        </p:txBody>
      </p:sp>
      <p:sp>
        <p:nvSpPr>
          <p:cNvPr id="20" name="Rectangle 8">
            <a:extLst>
              <a:ext uri="{FF2B5EF4-FFF2-40B4-BE49-F238E27FC236}">
                <a16:creationId xmlns:a16="http://schemas.microsoft.com/office/drawing/2014/main" id="{57B69DEF-23E5-45A1-BA0F-EC1107FA7BE3}"/>
              </a:ext>
            </a:extLst>
          </p:cNvPr>
          <p:cNvSpPr/>
          <p:nvPr/>
        </p:nvSpPr>
        <p:spPr>
          <a:xfrm>
            <a:off x="5149809" y="2264226"/>
            <a:ext cx="1977572" cy="1640118"/>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a:t>Very low occupation density</a:t>
            </a:r>
          </a:p>
          <a:p>
            <a:pPr lvl="0">
              <a:spcBef>
                <a:spcPts val="600"/>
              </a:spcBef>
            </a:pPr>
            <a:r>
              <a:rPr lang="en-US" sz="1200" i="1" dirty="0" err="1"/>
              <a:t>Ocupação</a:t>
            </a:r>
            <a:r>
              <a:rPr lang="en-US" sz="1200" i="1" dirty="0"/>
              <a:t> </a:t>
            </a:r>
            <a:r>
              <a:rPr lang="en-US" sz="1200" i="1" dirty="0" err="1"/>
              <a:t>Intermitente</a:t>
            </a:r>
            <a:endParaRPr lang="en-US" sz="1200" i="1" dirty="0"/>
          </a:p>
          <a:p>
            <a:pPr lvl="0"/>
            <a:r>
              <a:rPr lang="en-US" sz="1200" dirty="0"/>
              <a:t>+++ </a:t>
            </a:r>
            <a:r>
              <a:rPr lang="en-US" sz="1200" dirty="0" err="1"/>
              <a:t>Sensores</a:t>
            </a:r>
            <a:r>
              <a:rPr lang="en-US" sz="1200" dirty="0"/>
              <a:t> de </a:t>
            </a:r>
            <a:r>
              <a:rPr lang="en-US" sz="1200" dirty="0" err="1"/>
              <a:t>ocupação</a:t>
            </a:r>
            <a:endParaRPr lang="en-US" sz="1200" dirty="0"/>
          </a:p>
          <a:p>
            <a:r>
              <a:rPr lang="en-US" sz="1200" dirty="0"/>
              <a:t>  ++ </a:t>
            </a:r>
            <a:r>
              <a:rPr lang="en-US" sz="1200" dirty="0" err="1"/>
              <a:t>interruptores</a:t>
            </a:r>
            <a:r>
              <a:rPr lang="en-US" sz="1200" dirty="0"/>
              <a:t> </a:t>
            </a:r>
            <a:r>
              <a:rPr lang="en-US" sz="1200" dirty="0" err="1"/>
              <a:t>individuais</a:t>
            </a:r>
            <a:endParaRPr lang="en-US" sz="1200" dirty="0"/>
          </a:p>
          <a:p>
            <a:pPr lvl="0"/>
            <a:r>
              <a:rPr lang="en-US" sz="1200" dirty="0"/>
              <a:t>    + </a:t>
            </a:r>
            <a:r>
              <a:rPr lang="en-US" sz="1200" dirty="0" err="1"/>
              <a:t>Temporizadores</a:t>
            </a:r>
            <a:endParaRPr lang="en-US" sz="1200" dirty="0"/>
          </a:p>
          <a:p>
            <a:pPr lvl="0"/>
            <a:r>
              <a:rPr lang="en-US" sz="1200" dirty="0"/>
              <a:t>    + </a:t>
            </a:r>
            <a:r>
              <a:rPr lang="en-US" sz="1200" dirty="0" err="1"/>
              <a:t>Controlo</a:t>
            </a:r>
            <a:r>
              <a:rPr lang="en-US" sz="1200" dirty="0"/>
              <a:t> com </a:t>
            </a:r>
            <a:r>
              <a:rPr lang="en-US" sz="1200" dirty="0" err="1"/>
              <a:t>iluminação</a:t>
            </a:r>
            <a:r>
              <a:rPr lang="en-US" sz="1200" dirty="0"/>
              <a:t> natural</a:t>
            </a:r>
          </a:p>
          <a:p>
            <a:pPr lvl="0">
              <a:spcBef>
                <a:spcPts val="600"/>
              </a:spcBef>
            </a:pPr>
            <a:endParaRPr lang="en-US" sz="1400" dirty="0"/>
          </a:p>
        </p:txBody>
      </p:sp>
      <p:sp>
        <p:nvSpPr>
          <p:cNvPr id="21" name="Rectangle 9">
            <a:extLst>
              <a:ext uri="{FF2B5EF4-FFF2-40B4-BE49-F238E27FC236}">
                <a16:creationId xmlns:a16="http://schemas.microsoft.com/office/drawing/2014/main" id="{68CD8D50-646E-4C3B-B9BA-637034CD6FA4}"/>
              </a:ext>
            </a:extLst>
          </p:cNvPr>
          <p:cNvSpPr/>
          <p:nvPr/>
        </p:nvSpPr>
        <p:spPr>
          <a:xfrm>
            <a:off x="7262287" y="2264225"/>
            <a:ext cx="1784175" cy="1103089"/>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lvl="0"/>
            <a:r>
              <a:rPr lang="en-US" sz="1200" b="1" dirty="0" err="1"/>
              <a:t>Todos</a:t>
            </a:r>
            <a:r>
              <a:rPr lang="en-US" sz="1200" b="1" dirty="0"/>
              <a:t> </a:t>
            </a:r>
            <a:r>
              <a:rPr lang="en-US" sz="1200" b="1" dirty="0" err="1"/>
              <a:t>os</a:t>
            </a:r>
            <a:r>
              <a:rPr lang="en-US" sz="1200" b="1" dirty="0"/>
              <a:t> </a:t>
            </a:r>
            <a:r>
              <a:rPr lang="en-US" sz="1200" b="1" dirty="0" err="1"/>
              <a:t>tipos</a:t>
            </a:r>
            <a:r>
              <a:rPr lang="en-US" sz="1200" b="1" dirty="0"/>
              <a:t> de </a:t>
            </a:r>
            <a:r>
              <a:rPr lang="en-US" sz="1200" b="1" dirty="0" err="1"/>
              <a:t>ocupação</a:t>
            </a:r>
            <a:endParaRPr lang="en-US" sz="1200" b="1" dirty="0"/>
          </a:p>
          <a:p>
            <a:pPr lvl="0">
              <a:spcBef>
                <a:spcPts val="600"/>
              </a:spcBef>
            </a:pPr>
            <a:r>
              <a:rPr lang="en-US" sz="1200" i="1" dirty="0" err="1"/>
              <a:t>Ocupação</a:t>
            </a:r>
            <a:r>
              <a:rPr lang="en-US" sz="1200" i="1" dirty="0"/>
              <a:t> </a:t>
            </a:r>
            <a:r>
              <a:rPr lang="en-US" sz="1200" i="1" dirty="0" err="1"/>
              <a:t>Intermitente</a:t>
            </a:r>
            <a:endParaRPr lang="en-US" sz="1200" i="1" dirty="0"/>
          </a:p>
          <a:p>
            <a:r>
              <a:rPr lang="en-US" sz="1200" dirty="0"/>
              <a:t>+++ </a:t>
            </a:r>
            <a:r>
              <a:rPr lang="en-US" sz="1200" dirty="0" err="1"/>
              <a:t>Temporizadores</a:t>
            </a:r>
            <a:endParaRPr lang="en-US" sz="1200" dirty="0"/>
          </a:p>
          <a:p>
            <a:pPr lvl="0"/>
            <a:r>
              <a:rPr lang="en-US" sz="1200" dirty="0"/>
              <a:t>+++ </a:t>
            </a:r>
            <a:r>
              <a:rPr lang="en-US" sz="1200" dirty="0" err="1"/>
              <a:t>Sensores</a:t>
            </a:r>
            <a:r>
              <a:rPr lang="en-US" sz="1200" dirty="0"/>
              <a:t> de </a:t>
            </a:r>
            <a:r>
              <a:rPr lang="en-US" sz="1200" dirty="0" err="1"/>
              <a:t>ocupação</a:t>
            </a:r>
            <a:endParaRPr lang="en-US" sz="1200" dirty="0"/>
          </a:p>
          <a:p>
            <a:r>
              <a:rPr lang="en-US" sz="1200" dirty="0"/>
              <a:t>+++ </a:t>
            </a:r>
            <a:r>
              <a:rPr lang="en-US" sz="1200" dirty="0" err="1"/>
              <a:t>interruptores</a:t>
            </a:r>
            <a:r>
              <a:rPr lang="en-US" sz="1200" dirty="0"/>
              <a:t> </a:t>
            </a:r>
            <a:r>
              <a:rPr lang="en-US" sz="1200" dirty="0" err="1"/>
              <a:t>individuais</a:t>
            </a:r>
            <a:endParaRPr lang="en-US" sz="1200" dirty="0"/>
          </a:p>
          <a:p>
            <a:pPr lvl="0"/>
            <a:r>
              <a:rPr lang="en-US" sz="1200" dirty="0"/>
              <a:t>    </a:t>
            </a:r>
            <a:endParaRPr lang="en-US" sz="1400" dirty="0"/>
          </a:p>
        </p:txBody>
      </p:sp>
      <p:sp>
        <p:nvSpPr>
          <p:cNvPr id="24" name="Rectangle 4">
            <a:extLst>
              <a:ext uri="{FF2B5EF4-FFF2-40B4-BE49-F238E27FC236}">
                <a16:creationId xmlns:a16="http://schemas.microsoft.com/office/drawing/2014/main" id="{FB1F83DD-1967-4C7D-8B74-CF71A45AD055}"/>
              </a:ext>
            </a:extLst>
          </p:cNvPr>
          <p:cNvSpPr/>
          <p:nvPr/>
        </p:nvSpPr>
        <p:spPr>
          <a:xfrm>
            <a:off x="5149810" y="1300675"/>
            <a:ext cx="1977572" cy="461752"/>
          </a:xfrm>
          <a:prstGeom prst="rect">
            <a:avLst/>
          </a:prstGeom>
          <a:solidFill>
            <a:srgbClr val="187E91"/>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Luz Natural?</a:t>
            </a:r>
            <a:endParaRPr lang="en-US" sz="1400" dirty="0"/>
          </a:p>
        </p:txBody>
      </p:sp>
      <p:sp>
        <p:nvSpPr>
          <p:cNvPr id="25" name="Rectangle 11">
            <a:extLst>
              <a:ext uri="{FF2B5EF4-FFF2-40B4-BE49-F238E27FC236}">
                <a16:creationId xmlns:a16="http://schemas.microsoft.com/office/drawing/2014/main" id="{5C54319B-0C8D-4F20-8A5E-4CF973B56375}"/>
              </a:ext>
            </a:extLst>
          </p:cNvPr>
          <p:cNvSpPr/>
          <p:nvPr/>
        </p:nvSpPr>
        <p:spPr>
          <a:xfrm>
            <a:off x="3962400" y="5118903"/>
            <a:ext cx="5084062" cy="1421597"/>
          </a:xfrm>
          <a:prstGeom prst="rect">
            <a:avLst/>
          </a:prstGeom>
          <a:solidFill>
            <a:schemeClr val="bg1">
              <a:lumMod val="85000"/>
            </a:schemeClr>
          </a:solidFill>
          <a:ln w="95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GB" sz="1400" dirty="0">
                <a:solidFill>
                  <a:schemeClr val="tx1"/>
                </a:solidFill>
              </a:rPr>
              <a:t>+++ </a:t>
            </a:r>
            <a:r>
              <a:rPr lang="en-GB" sz="1400" dirty="0" err="1">
                <a:solidFill>
                  <a:schemeClr val="tx1"/>
                </a:solidFill>
              </a:rPr>
              <a:t>Muito</a:t>
            </a:r>
            <a:r>
              <a:rPr lang="en-GB" sz="1400" dirty="0">
                <a:solidFill>
                  <a:schemeClr val="tx1"/>
                </a:solidFill>
              </a:rPr>
              <a:t> </a:t>
            </a:r>
            <a:r>
              <a:rPr lang="en-GB" sz="1400" dirty="0" err="1">
                <a:solidFill>
                  <a:schemeClr val="tx1"/>
                </a:solidFill>
              </a:rPr>
              <a:t>recomendado</a:t>
            </a:r>
            <a:r>
              <a:rPr lang="en-GB" sz="1400" dirty="0">
                <a:solidFill>
                  <a:schemeClr val="tx1"/>
                </a:solidFill>
              </a:rPr>
              <a:t> para </a:t>
            </a:r>
            <a:r>
              <a:rPr lang="en-GB" sz="1400" dirty="0" err="1">
                <a:solidFill>
                  <a:schemeClr val="tx1"/>
                </a:solidFill>
              </a:rPr>
              <a:t>obter</a:t>
            </a:r>
            <a:r>
              <a:rPr lang="en-GB" sz="1400" dirty="0">
                <a:solidFill>
                  <a:schemeClr val="tx1"/>
                </a:solidFill>
              </a:rPr>
              <a:t> </a:t>
            </a:r>
            <a:r>
              <a:rPr lang="en-GB" sz="1400" dirty="0" err="1">
                <a:solidFill>
                  <a:schemeClr val="tx1"/>
                </a:solidFill>
              </a:rPr>
              <a:t>poupanças</a:t>
            </a:r>
            <a:r>
              <a:rPr lang="en-GB" sz="1400" dirty="0">
                <a:solidFill>
                  <a:schemeClr val="tx1"/>
                </a:solidFill>
              </a:rPr>
              <a:t> </a:t>
            </a:r>
            <a:r>
              <a:rPr lang="en-GB" sz="1400" dirty="0" err="1">
                <a:solidFill>
                  <a:schemeClr val="tx1"/>
                </a:solidFill>
              </a:rPr>
              <a:t>energéticas</a:t>
            </a:r>
            <a:endParaRPr lang="en-GB" sz="1400" dirty="0">
              <a:solidFill>
                <a:schemeClr val="tx1"/>
              </a:solidFill>
            </a:endParaRPr>
          </a:p>
          <a:p>
            <a:r>
              <a:rPr lang="en-GB" sz="1400" dirty="0">
                <a:solidFill>
                  <a:schemeClr val="tx1"/>
                </a:solidFill>
              </a:rPr>
              <a:t>  ++ </a:t>
            </a:r>
            <a:r>
              <a:rPr lang="pt-PT" sz="1400" dirty="0">
                <a:solidFill>
                  <a:schemeClr val="tx1"/>
                </a:solidFill>
              </a:rPr>
              <a:t>Espera-se que se obtenha poupanças, mas a taxa de retorno sobre o investimento não será tão alta</a:t>
            </a:r>
          </a:p>
          <a:p>
            <a:r>
              <a:rPr lang="en-GB" sz="1400" dirty="0">
                <a:solidFill>
                  <a:schemeClr val="tx1"/>
                </a:solidFill>
              </a:rPr>
              <a:t>    + </a:t>
            </a:r>
            <a:r>
              <a:rPr lang="pt-PT" sz="1400" dirty="0">
                <a:solidFill>
                  <a:schemeClr val="tx1"/>
                </a:solidFill>
              </a:rPr>
              <a:t>Precisa de consideração; pode depender de um exame detalhado da instalação</a:t>
            </a:r>
            <a:r>
              <a:rPr lang="en-GB" sz="1400" dirty="0"/>
              <a:t> </a:t>
            </a:r>
            <a:endParaRPr lang="en-US" sz="1400" dirty="0"/>
          </a:p>
        </p:txBody>
      </p:sp>
      <p:cxnSp>
        <p:nvCxnSpPr>
          <p:cNvPr id="26" name="Elbow Connector 13">
            <a:extLst>
              <a:ext uri="{FF2B5EF4-FFF2-40B4-BE49-F238E27FC236}">
                <a16:creationId xmlns:a16="http://schemas.microsoft.com/office/drawing/2014/main" id="{3883D69D-9A99-4E6E-91AF-438E44D7FE11}"/>
              </a:ext>
            </a:extLst>
          </p:cNvPr>
          <p:cNvCxnSpPr>
            <a:endCxn id="17" idx="0"/>
          </p:cNvCxnSpPr>
          <p:nvPr/>
        </p:nvCxnSpPr>
        <p:spPr>
          <a:xfrm rot="10800000" flipV="1">
            <a:off x="1283650" y="2003368"/>
            <a:ext cx="2567566" cy="246345"/>
          </a:xfrm>
          <a:prstGeom prst="bentConnector2">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cxnSp>
        <p:nvCxnSpPr>
          <p:cNvPr id="28" name="Elbow Connector 18">
            <a:extLst>
              <a:ext uri="{FF2B5EF4-FFF2-40B4-BE49-F238E27FC236}">
                <a16:creationId xmlns:a16="http://schemas.microsoft.com/office/drawing/2014/main" id="{CC28850E-2B25-4381-B95B-3E9F6BE2DAAD}"/>
              </a:ext>
            </a:extLst>
          </p:cNvPr>
          <p:cNvCxnSpPr>
            <a:stCxn id="24" idx="3"/>
            <a:endCxn id="21" idx="0"/>
          </p:cNvCxnSpPr>
          <p:nvPr/>
        </p:nvCxnSpPr>
        <p:spPr>
          <a:xfrm>
            <a:off x="7127382" y="1531551"/>
            <a:ext cx="1026993" cy="732674"/>
          </a:xfrm>
          <a:prstGeom prst="bentConnector2">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sp>
        <p:nvSpPr>
          <p:cNvPr id="29" name="TextBox 21">
            <a:extLst>
              <a:ext uri="{FF2B5EF4-FFF2-40B4-BE49-F238E27FC236}">
                <a16:creationId xmlns:a16="http://schemas.microsoft.com/office/drawing/2014/main" id="{5FF6D98C-C0FF-43E7-A71F-40ABCA8A5EB2}"/>
              </a:ext>
            </a:extLst>
          </p:cNvPr>
          <p:cNvSpPr txBox="1"/>
          <p:nvPr/>
        </p:nvSpPr>
        <p:spPr>
          <a:xfrm>
            <a:off x="4102100" y="1567536"/>
            <a:ext cx="449162" cy="276999"/>
          </a:xfrm>
          <a:prstGeom prst="rect">
            <a:avLst/>
          </a:prstGeom>
          <a:noFill/>
        </p:spPr>
        <p:txBody>
          <a:bodyPr wrap="none" rtlCol="0">
            <a:spAutoFit/>
          </a:bodyPr>
          <a:lstStyle/>
          <a:p>
            <a:r>
              <a:rPr lang="en-GB" sz="1200" dirty="0"/>
              <a:t>Sim</a:t>
            </a:r>
            <a:endParaRPr lang="en-US" sz="1200" dirty="0"/>
          </a:p>
        </p:txBody>
      </p:sp>
      <p:sp>
        <p:nvSpPr>
          <p:cNvPr id="30" name="TextBox 22">
            <a:extLst>
              <a:ext uri="{FF2B5EF4-FFF2-40B4-BE49-F238E27FC236}">
                <a16:creationId xmlns:a16="http://schemas.microsoft.com/office/drawing/2014/main" id="{F7A87A78-8C4F-4A39-B44B-633D6394E85C}"/>
              </a:ext>
            </a:extLst>
          </p:cNvPr>
          <p:cNvSpPr txBox="1"/>
          <p:nvPr/>
        </p:nvSpPr>
        <p:spPr>
          <a:xfrm>
            <a:off x="7353165" y="1612174"/>
            <a:ext cx="465192" cy="276999"/>
          </a:xfrm>
          <a:prstGeom prst="rect">
            <a:avLst/>
          </a:prstGeom>
          <a:noFill/>
        </p:spPr>
        <p:txBody>
          <a:bodyPr wrap="none" rtlCol="0">
            <a:spAutoFit/>
          </a:bodyPr>
          <a:lstStyle/>
          <a:p>
            <a:r>
              <a:rPr lang="en-GB" sz="1200" dirty="0" err="1"/>
              <a:t>Não</a:t>
            </a:r>
            <a:endParaRPr lang="en-US" sz="1200" dirty="0"/>
          </a:p>
        </p:txBody>
      </p:sp>
      <p:cxnSp>
        <p:nvCxnSpPr>
          <p:cNvPr id="31" name="Elbow Connector 26">
            <a:extLst>
              <a:ext uri="{FF2B5EF4-FFF2-40B4-BE49-F238E27FC236}">
                <a16:creationId xmlns:a16="http://schemas.microsoft.com/office/drawing/2014/main" id="{13527C41-D1CA-4684-B47A-975CB71E7423}"/>
              </a:ext>
            </a:extLst>
          </p:cNvPr>
          <p:cNvCxnSpPr/>
          <p:nvPr/>
        </p:nvCxnSpPr>
        <p:spPr>
          <a:xfrm>
            <a:off x="3851216" y="2003369"/>
            <a:ext cx="2287379" cy="246918"/>
          </a:xfrm>
          <a:prstGeom prst="bentConnector3">
            <a:avLst>
              <a:gd name="adj1" fmla="val 99970"/>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cxnSp>
        <p:nvCxnSpPr>
          <p:cNvPr id="33" name="Elbow Connector 31">
            <a:extLst>
              <a:ext uri="{FF2B5EF4-FFF2-40B4-BE49-F238E27FC236}">
                <a16:creationId xmlns:a16="http://schemas.microsoft.com/office/drawing/2014/main" id="{9A37E459-D3B5-4262-8975-3DE9B9CA83A0}"/>
              </a:ext>
            </a:extLst>
          </p:cNvPr>
          <p:cNvCxnSpPr>
            <a:stCxn id="24" idx="1"/>
          </p:cNvCxnSpPr>
          <p:nvPr/>
        </p:nvCxnSpPr>
        <p:spPr>
          <a:xfrm rot="10800000" flipV="1">
            <a:off x="3817258" y="1531550"/>
            <a:ext cx="1332552" cy="750085"/>
          </a:xfrm>
          <a:prstGeom prst="bentConnector3">
            <a:avLst>
              <a:gd name="adj1" fmla="val 105306"/>
            </a:avLst>
          </a:prstGeom>
          <a:ln w="12700" cap="sq" cmpd="sng">
            <a:solidFill>
              <a:srgbClr val="187E9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27361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7C8648A-C66B-4BF6-BD18-60C894A12CB1}"/>
              </a:ext>
            </a:extLst>
          </p:cNvPr>
          <p:cNvSpPr>
            <a:spLocks noGrp="1"/>
          </p:cNvSpPr>
          <p:nvPr>
            <p:ph type="title"/>
          </p:nvPr>
        </p:nvSpPr>
        <p:spPr/>
        <p:txBody>
          <a:bodyPr>
            <a:normAutofit/>
          </a:bodyPr>
          <a:lstStyle/>
          <a:p>
            <a:r>
              <a:rPr lang="en-GB" dirty="0"/>
              <a:t>4. </a:t>
            </a:r>
            <a:r>
              <a:rPr lang="en-GB" dirty="0" err="1"/>
              <a:t>Protocolos</a:t>
            </a:r>
            <a:r>
              <a:rPr lang="en-GB" dirty="0"/>
              <a:t> de </a:t>
            </a:r>
            <a:r>
              <a:rPr lang="en-GB" dirty="0" err="1"/>
              <a:t>Comunicação</a:t>
            </a:r>
            <a:r>
              <a:rPr lang="en-GB" dirty="0"/>
              <a:t> </a:t>
            </a:r>
            <a:r>
              <a:rPr lang="en-GB" dirty="0" err="1"/>
              <a:t>Avançados</a:t>
            </a:r>
            <a:endParaRPr lang="pt-PT" dirty="0"/>
          </a:p>
        </p:txBody>
      </p:sp>
      <p:pic>
        <p:nvPicPr>
          <p:cNvPr id="7" name="Imagem 6">
            <a:extLst>
              <a:ext uri="{FF2B5EF4-FFF2-40B4-BE49-F238E27FC236}">
                <a16:creationId xmlns:a16="http://schemas.microsoft.com/office/drawing/2014/main" id="{57DD535C-7353-4EF6-90E6-F221F86D082F}"/>
              </a:ext>
            </a:extLst>
          </p:cNvPr>
          <p:cNvPicPr>
            <a:picLocks noChangeAspect="1"/>
          </p:cNvPicPr>
          <p:nvPr/>
        </p:nvPicPr>
        <p:blipFill>
          <a:blip r:embed="rId3"/>
          <a:stretch>
            <a:fillRect/>
          </a:stretch>
        </p:blipFill>
        <p:spPr>
          <a:xfrm>
            <a:off x="711200" y="1609726"/>
            <a:ext cx="2910417" cy="921388"/>
          </a:xfrm>
          <a:prstGeom prst="rect">
            <a:avLst/>
          </a:prstGeom>
        </p:spPr>
      </p:pic>
      <p:sp>
        <p:nvSpPr>
          <p:cNvPr id="8" name="CaixaDeTexto 7">
            <a:extLst>
              <a:ext uri="{FF2B5EF4-FFF2-40B4-BE49-F238E27FC236}">
                <a16:creationId xmlns:a16="http://schemas.microsoft.com/office/drawing/2014/main" id="{07A545E8-C606-4D75-AC1B-97B76151315D}"/>
              </a:ext>
            </a:extLst>
          </p:cNvPr>
          <p:cNvSpPr txBox="1"/>
          <p:nvPr/>
        </p:nvSpPr>
        <p:spPr>
          <a:xfrm>
            <a:off x="553157" y="2540000"/>
            <a:ext cx="8240888" cy="1754326"/>
          </a:xfrm>
          <a:prstGeom prst="rect">
            <a:avLst/>
          </a:prstGeom>
          <a:noFill/>
        </p:spPr>
        <p:txBody>
          <a:bodyPr wrap="square" rtlCol="0">
            <a:spAutoFit/>
          </a:bodyPr>
          <a:lstStyle/>
          <a:p>
            <a:r>
              <a:rPr lang="en-US" b="1" dirty="0"/>
              <a:t>Modbus </a:t>
            </a:r>
            <a:r>
              <a:rPr lang="pt-PT" dirty="0"/>
              <a:t>é um protocolo de comunicação originalmente publicado pela </a:t>
            </a:r>
            <a:r>
              <a:rPr lang="pt-PT" dirty="0" err="1"/>
              <a:t>Modicon</a:t>
            </a:r>
            <a:r>
              <a:rPr lang="pt-PT" dirty="0"/>
              <a:t> (agora Schneider </a:t>
            </a:r>
            <a:r>
              <a:rPr lang="pt-PT" dirty="0" err="1"/>
              <a:t>Electric</a:t>
            </a:r>
            <a:r>
              <a:rPr lang="pt-PT" dirty="0"/>
              <a:t>-França) em 1979 para uso com seus controladores lógicos programáveis ​​(</a:t>
            </a:r>
            <a:r>
              <a:rPr lang="pt-PT" dirty="0" err="1"/>
              <a:t>PLCs</a:t>
            </a:r>
            <a:r>
              <a:rPr lang="pt-PT" dirty="0"/>
              <a:t>).</a:t>
            </a:r>
          </a:p>
          <a:p>
            <a:endParaRPr lang="en-US" dirty="0"/>
          </a:p>
          <a:p>
            <a:pPr marL="285750" indent="-285750">
              <a:buFont typeface="Arial" panose="020B0604020202020204" pitchFamily="34" charset="0"/>
              <a:buChar char="•"/>
            </a:pPr>
            <a:r>
              <a:rPr lang="pt-PT" dirty="0"/>
              <a:t>Simples e robusto, tornou-se um protocolo de comunicação padrão e agora é um meio comum de conectar dispositivos eletrônicos industriais.</a:t>
            </a:r>
          </a:p>
        </p:txBody>
      </p:sp>
    </p:spTree>
    <p:extLst>
      <p:ext uri="{BB962C8B-B14F-4D97-AF65-F5344CB8AC3E}">
        <p14:creationId xmlns:p14="http://schemas.microsoft.com/office/powerpoint/2010/main" val="1942965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PT" dirty="0"/>
              <a:t>1. Estratégias Avançadas de Poupança Energética</a:t>
            </a:r>
          </a:p>
        </p:txBody>
      </p:sp>
      <p:sp>
        <p:nvSpPr>
          <p:cNvPr id="2" name="Marcador de Posição de Conteúdo 1">
            <a:extLst>
              <a:ext uri="{FF2B5EF4-FFF2-40B4-BE49-F238E27FC236}">
                <a16:creationId xmlns:a16="http://schemas.microsoft.com/office/drawing/2014/main" id="{ED899EFC-75F8-44FF-8AFB-72C5281D3263}"/>
              </a:ext>
            </a:extLst>
          </p:cNvPr>
          <p:cNvSpPr>
            <a:spLocks noGrp="1"/>
          </p:cNvSpPr>
          <p:nvPr>
            <p:ph idx="1"/>
          </p:nvPr>
        </p:nvSpPr>
        <p:spPr/>
        <p:txBody>
          <a:bodyPr/>
          <a:lstStyle/>
          <a:p>
            <a:r>
              <a:rPr lang="pt-PT" b="1" dirty="0"/>
              <a:t>Uso da Luz Natural</a:t>
            </a:r>
          </a:p>
          <a:p>
            <a:endParaRPr lang="pt-PT" dirty="0"/>
          </a:p>
          <a:p>
            <a:pPr marL="342900" indent="-342900">
              <a:buFont typeface="Arial" panose="020B0604020202020204" pitchFamily="34" charset="0"/>
              <a:buChar char="•"/>
            </a:pPr>
            <a:r>
              <a:rPr lang="pt-PT" sz="1800" dirty="0"/>
              <a:t>Fornece melhor qualidade de iluminação do que a luz artificial.</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Cores mais confortáveis ​​e realistas devido ao contínuo nível de luminância, direção e composição espectral da luz do dia.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Interiores mais saudáveis ​​e mais bem-estar para os ocupantes, levando a um maior desempenho e produtividade no trabalho.</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integração total da luz do dia, considerando o envelope do prédio e o sistema de iluminação, proporcionará maiores poupanças energéticas.</a:t>
            </a:r>
          </a:p>
        </p:txBody>
      </p:sp>
    </p:spTree>
    <p:extLst>
      <p:ext uri="{BB962C8B-B14F-4D97-AF65-F5344CB8AC3E}">
        <p14:creationId xmlns:p14="http://schemas.microsoft.com/office/powerpoint/2010/main" val="1404266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45175D6-827B-4CBE-BA29-0960ACBE8CA5}"/>
              </a:ext>
            </a:extLst>
          </p:cNvPr>
          <p:cNvSpPr>
            <a:spLocks noGrp="1"/>
          </p:cNvSpPr>
          <p:nvPr>
            <p:ph type="title"/>
          </p:nvPr>
        </p:nvSpPr>
        <p:spPr/>
        <p:txBody>
          <a:bodyPr/>
          <a:lstStyle/>
          <a:p>
            <a:r>
              <a:rPr lang="pt-PT" dirty="0"/>
              <a:t>1. Estratégias Avançadas de Poupança Energética</a:t>
            </a:r>
          </a:p>
        </p:txBody>
      </p:sp>
      <p:sp>
        <p:nvSpPr>
          <p:cNvPr id="4" name="CaixaDeTexto 3">
            <a:extLst>
              <a:ext uri="{FF2B5EF4-FFF2-40B4-BE49-F238E27FC236}">
                <a16:creationId xmlns:a16="http://schemas.microsoft.com/office/drawing/2014/main" id="{0C514763-4829-4A74-81F7-70C6F0DE8A6E}"/>
              </a:ext>
            </a:extLst>
          </p:cNvPr>
          <p:cNvSpPr txBox="1"/>
          <p:nvPr/>
        </p:nvSpPr>
        <p:spPr>
          <a:xfrm>
            <a:off x="237067" y="1260631"/>
            <a:ext cx="8800916" cy="5109091"/>
          </a:xfrm>
          <a:prstGeom prst="rect">
            <a:avLst/>
          </a:prstGeom>
          <a:noFill/>
        </p:spPr>
        <p:txBody>
          <a:bodyPr wrap="square" rtlCol="0">
            <a:spAutoFit/>
          </a:bodyPr>
          <a:lstStyle/>
          <a:p>
            <a:r>
              <a:rPr lang="pt-PT" sz="2000" b="1" dirty="0"/>
              <a:t>Uso da Luz Natural</a:t>
            </a:r>
          </a:p>
          <a:p>
            <a:endParaRPr lang="pt-PT" dirty="0"/>
          </a:p>
          <a:p>
            <a:pPr marL="285750" indent="-285750">
              <a:buFont typeface="Arial" panose="020B0604020202020204" pitchFamily="34" charset="0"/>
              <a:buChar char="•"/>
            </a:pPr>
            <a:r>
              <a:rPr lang="pt-PT" dirty="0"/>
              <a:t>Para a maioria das tarefas visuais em edifícios comerciais, uma superfície de janela de aproximadamente 20% da área do chão proporcionará iluminação natural adequada a uma profundidade de aproximadamente 1,5 vezes a altura da sala.</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O uso de uma claraboia horizontal fornece aproximadamente três vezes a quantidade de luz do dia que uma janela vertical do mesmo tamanho.</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No entanto, as claraboias horizontais coletam mais luz e calor no verão do que no inverno, o que geralmente não são as condições desejadas. Consequentemente, as claraboias verticais ou quase verticais, como os ecrãs e os monitores de telhado, são mais utilizadas.</a:t>
            </a:r>
          </a:p>
          <a:p>
            <a:pPr marL="285750" indent="-285750">
              <a:buFont typeface="Arial" panose="020B0604020202020204" pitchFamily="34" charset="0"/>
              <a:buChar char="•"/>
            </a:pPr>
            <a:endParaRPr lang="pt-PT" dirty="0"/>
          </a:p>
          <a:p>
            <a:pPr marL="285750" indent="-285750">
              <a:buFont typeface="Arial" panose="020B0604020202020204" pitchFamily="34" charset="0"/>
              <a:buChar char="•"/>
            </a:pPr>
            <a:r>
              <a:rPr lang="pt-PT" dirty="0"/>
              <a:t>As claraboias verticais ou quase verticais projetadas de acordo com o ângulo zénite do sol e podem regular a quantidade de luz do dia, obstruindo a luz solar direta no verão, e admitindo e refletindo a luz solar no espaço durante o  inverno.</a:t>
            </a:r>
          </a:p>
        </p:txBody>
      </p:sp>
    </p:spTree>
    <p:extLst>
      <p:ext uri="{BB962C8B-B14F-4D97-AF65-F5344CB8AC3E}">
        <p14:creationId xmlns:p14="http://schemas.microsoft.com/office/powerpoint/2010/main" val="3572545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545175D6-827B-4CBE-BA29-0960ACBE8CA5}"/>
              </a:ext>
            </a:extLst>
          </p:cNvPr>
          <p:cNvSpPr>
            <a:spLocks noGrp="1"/>
          </p:cNvSpPr>
          <p:nvPr>
            <p:ph type="title"/>
          </p:nvPr>
        </p:nvSpPr>
        <p:spPr/>
        <p:txBody>
          <a:bodyPr/>
          <a:lstStyle/>
          <a:p>
            <a:r>
              <a:rPr lang="pt-PT" dirty="0"/>
              <a:t>1. Estratégias Avançadas de Poupança Energética</a:t>
            </a:r>
          </a:p>
        </p:txBody>
      </p:sp>
      <p:sp>
        <p:nvSpPr>
          <p:cNvPr id="4" name="CaixaDeTexto 3">
            <a:extLst>
              <a:ext uri="{FF2B5EF4-FFF2-40B4-BE49-F238E27FC236}">
                <a16:creationId xmlns:a16="http://schemas.microsoft.com/office/drawing/2014/main" id="{0C514763-4829-4A74-81F7-70C6F0DE8A6E}"/>
              </a:ext>
            </a:extLst>
          </p:cNvPr>
          <p:cNvSpPr txBox="1"/>
          <p:nvPr/>
        </p:nvSpPr>
        <p:spPr>
          <a:xfrm>
            <a:off x="457201" y="1260631"/>
            <a:ext cx="8580782" cy="2646878"/>
          </a:xfrm>
          <a:prstGeom prst="rect">
            <a:avLst/>
          </a:prstGeom>
          <a:noFill/>
        </p:spPr>
        <p:txBody>
          <a:bodyPr wrap="square" rtlCol="0">
            <a:spAutoFit/>
          </a:bodyPr>
          <a:lstStyle/>
          <a:p>
            <a:r>
              <a:rPr lang="pt-PT" sz="2000" b="1" dirty="0"/>
              <a:t>Uso da Luz Natural</a:t>
            </a:r>
          </a:p>
          <a:p>
            <a:endParaRPr lang="pt-PT" sz="2000" b="1" dirty="0"/>
          </a:p>
          <a:p>
            <a:pPr marL="342900" indent="-342900">
              <a:buFont typeface="Arial" panose="020B0604020202020204" pitchFamily="34" charset="0"/>
              <a:buChar char="•"/>
            </a:pPr>
            <a:r>
              <a:rPr lang="pt-PT" dirty="0"/>
              <a:t>Os canais de luz fornecem luz interior através da coleta de luz solar através de </a:t>
            </a:r>
            <a:r>
              <a:rPr lang="pt-PT" dirty="0" err="1"/>
              <a:t>heliostatos</a:t>
            </a:r>
            <a:r>
              <a:rPr lang="pt-PT" dirty="0"/>
              <a:t>, concentrando a luz através de espelhos ou lentes e redirecionando-o para praticamente qualquer espaço em todo o edifício através de eixos ou cabos de fibra </a:t>
            </a:r>
            <a:r>
              <a:rPr lang="pt-PT" dirty="0" err="1"/>
              <a:t>óptica</a:t>
            </a:r>
            <a:r>
              <a:rPr lang="pt-PT" dirty="0"/>
              <a:t>.</a:t>
            </a:r>
          </a:p>
          <a:p>
            <a:pPr marL="342900" indent="-342900">
              <a:buFont typeface="Arial" panose="020B0604020202020204" pitchFamily="34" charset="0"/>
              <a:buChar char="•"/>
            </a:pPr>
            <a:r>
              <a:rPr lang="pt-PT" dirty="0"/>
              <a:t>Além disso, os canais de luz são altamente vantajosos, considerando que transmitem luz sem transmissão de calor</a:t>
            </a:r>
          </a:p>
          <a:p>
            <a:endParaRPr lang="pt-PT" dirty="0"/>
          </a:p>
        </p:txBody>
      </p:sp>
      <p:pic>
        <p:nvPicPr>
          <p:cNvPr id="2" name="Imagem 1">
            <a:extLst>
              <a:ext uri="{FF2B5EF4-FFF2-40B4-BE49-F238E27FC236}">
                <a16:creationId xmlns:a16="http://schemas.microsoft.com/office/drawing/2014/main" id="{8ACDBA0D-F923-4DFF-86CA-6330C5F03DB7}"/>
              </a:ext>
            </a:extLst>
          </p:cNvPr>
          <p:cNvPicPr>
            <a:picLocks noChangeAspect="1"/>
          </p:cNvPicPr>
          <p:nvPr/>
        </p:nvPicPr>
        <p:blipFill>
          <a:blip r:embed="rId3"/>
          <a:stretch>
            <a:fillRect/>
          </a:stretch>
        </p:blipFill>
        <p:spPr>
          <a:xfrm>
            <a:off x="1038578" y="3607427"/>
            <a:ext cx="7470422" cy="2817615"/>
          </a:xfrm>
          <a:prstGeom prst="rect">
            <a:avLst/>
          </a:prstGeom>
        </p:spPr>
      </p:pic>
    </p:spTree>
    <p:extLst>
      <p:ext uri="{BB962C8B-B14F-4D97-AF65-F5344CB8AC3E}">
        <p14:creationId xmlns:p14="http://schemas.microsoft.com/office/powerpoint/2010/main" val="366222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A8B79C74-CF47-4351-8ADF-06DD2B4BE38E}"/>
              </a:ext>
            </a:extLst>
          </p:cNvPr>
          <p:cNvPicPr>
            <a:picLocks noChangeAspect="1"/>
          </p:cNvPicPr>
          <p:nvPr/>
        </p:nvPicPr>
        <p:blipFill>
          <a:blip r:embed="rId3"/>
          <a:stretch>
            <a:fillRect/>
          </a:stretch>
        </p:blipFill>
        <p:spPr>
          <a:xfrm>
            <a:off x="6540413" y="4633430"/>
            <a:ext cx="1523069" cy="1492734"/>
          </a:xfrm>
          <a:prstGeom prst="rect">
            <a:avLst/>
          </a:prstGeom>
        </p:spPr>
      </p:pic>
      <p:sp>
        <p:nvSpPr>
          <p:cNvPr id="2" name="Marcador de Posição de Conteúdo 1"/>
          <p:cNvSpPr>
            <a:spLocks noGrp="1"/>
          </p:cNvSpPr>
          <p:nvPr>
            <p:ph idx="1"/>
          </p:nvPr>
        </p:nvSpPr>
        <p:spPr>
          <a:xfrm>
            <a:off x="457200" y="1491450"/>
            <a:ext cx="8359422" cy="4634714"/>
          </a:xfrm>
        </p:spPr>
        <p:txBody>
          <a:bodyPr/>
          <a:lstStyle/>
          <a:p>
            <a:r>
              <a:rPr lang="pt-PT" b="1" u="sng" dirty="0"/>
              <a:t>Sensor de ocupação </a:t>
            </a:r>
          </a:p>
          <a:p>
            <a:endParaRPr lang="pt-PT" sz="1800" dirty="0"/>
          </a:p>
          <a:p>
            <a:r>
              <a:rPr lang="pt-PT" sz="1800" dirty="0"/>
              <a:t>As aplicações mais apropriadas para sensores de ocupação estão em espaços onde os padrões de ocupação são :</a:t>
            </a:r>
          </a:p>
          <a:p>
            <a:pPr marL="843750" lvl="1" indent="-285750"/>
            <a:r>
              <a:rPr lang="pt-PT" sz="1800" b="1" dirty="0"/>
              <a:t>Intermitentes</a:t>
            </a:r>
            <a:r>
              <a:rPr lang="pt-PT" sz="1800" dirty="0"/>
              <a:t>: casas de banho, halls de entrada, escadas, corredores, arrecadações e caves.</a:t>
            </a:r>
          </a:p>
          <a:p>
            <a:pPr marL="843750" lvl="1" indent="-285750"/>
            <a:r>
              <a:rPr lang="pt-PT" sz="1800" b="1" dirty="0"/>
              <a:t>Imprevisível </a:t>
            </a:r>
            <a:r>
              <a:rPr lang="pt-PT" sz="1800" dirty="0"/>
              <a:t>: escritórios, salas de reuniões e conferências, salas de aula, laboratórios.</a:t>
            </a:r>
          </a:p>
          <a:p>
            <a:pPr marL="12700" indent="-12700"/>
            <a:r>
              <a:rPr lang="pt-PT" sz="1800" dirty="0"/>
              <a:t>Os sensores de ocupação são dispositivos que realizam três funções primárias:</a:t>
            </a:r>
          </a:p>
          <a:p>
            <a:pPr marL="843750" lvl="1" indent="-285750">
              <a:buFont typeface="Arial" panose="020B0604020202020204" pitchFamily="34" charset="0"/>
              <a:buChar char="•"/>
            </a:pPr>
            <a:r>
              <a:rPr lang="pt-PT" sz="1800" dirty="0"/>
              <a:t>Ligar as luzes quando é detetado ocupação numa sala</a:t>
            </a:r>
          </a:p>
          <a:p>
            <a:pPr marL="843750" lvl="1" indent="-285750">
              <a:buFont typeface="Arial" panose="020B0604020202020204" pitchFamily="34" charset="0"/>
              <a:buChar char="•"/>
            </a:pPr>
            <a:r>
              <a:rPr lang="pt-PT" sz="1800" dirty="0"/>
              <a:t>Manter as luzes ligadas enquanto a sala se mantém ocupada</a:t>
            </a:r>
          </a:p>
          <a:p>
            <a:pPr marL="843750" lvl="1" indent="-285750">
              <a:buFont typeface="Arial" panose="020B0604020202020204" pitchFamily="34" charset="0"/>
              <a:buChar char="•"/>
            </a:pPr>
            <a:r>
              <a:rPr lang="pt-PT" sz="1800" dirty="0"/>
              <a:t>Desligar as luzes quando a sala for desocupada</a:t>
            </a:r>
          </a:p>
        </p:txBody>
      </p:sp>
      <p:sp>
        <p:nvSpPr>
          <p:cNvPr id="3" name="Título 2"/>
          <p:cNvSpPr>
            <a:spLocks noGrp="1"/>
          </p:cNvSpPr>
          <p:nvPr>
            <p:ph type="title"/>
          </p:nvPr>
        </p:nvSpPr>
        <p:spPr/>
        <p:txBody>
          <a:bodyPr/>
          <a:lstStyle/>
          <a:p>
            <a:r>
              <a:rPr lang="pt-PT" dirty="0"/>
              <a:t>1. Estratégias Avançadas de Poupança Energética</a:t>
            </a:r>
          </a:p>
        </p:txBody>
      </p:sp>
      <p:pic>
        <p:nvPicPr>
          <p:cNvPr id="4" name="Imagem 3"/>
          <p:cNvPicPr>
            <a:picLocks noChangeAspect="1"/>
          </p:cNvPicPr>
          <p:nvPr/>
        </p:nvPicPr>
        <p:blipFill>
          <a:blip r:embed="rId4"/>
          <a:stretch>
            <a:fillRect/>
          </a:stretch>
        </p:blipFill>
        <p:spPr>
          <a:xfrm>
            <a:off x="6000945" y="1033153"/>
            <a:ext cx="2437382" cy="1154149"/>
          </a:xfrm>
          <a:prstGeom prst="rect">
            <a:avLst/>
          </a:prstGeom>
        </p:spPr>
      </p:pic>
    </p:spTree>
    <p:extLst>
      <p:ext uri="{BB962C8B-B14F-4D97-AF65-F5344CB8AC3E}">
        <p14:creationId xmlns:p14="http://schemas.microsoft.com/office/powerpoint/2010/main" val="3763841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lstStyle/>
          <a:p>
            <a:r>
              <a:rPr lang="pt-PT" b="1" u="sng"/>
              <a:t>Controlo </a:t>
            </a:r>
            <a:r>
              <a:rPr lang="pt-PT" b="1" u="sng" dirty="0"/>
              <a:t>Horário</a:t>
            </a:r>
          </a:p>
          <a:p>
            <a:r>
              <a:rPr lang="pt-PT" sz="1800" dirty="0"/>
              <a:t>Existem dois tipos </a:t>
            </a:r>
            <a:r>
              <a:rPr lang="pt-PT" sz="1800"/>
              <a:t>de controlo </a:t>
            </a:r>
            <a:r>
              <a:rPr lang="pt-PT" sz="1800" dirty="0"/>
              <a:t>horário:</a:t>
            </a:r>
          </a:p>
          <a:p>
            <a:endParaRPr lang="pt-PT" sz="1800" dirty="0"/>
          </a:p>
          <a:p>
            <a:pPr marL="457200" indent="-457200">
              <a:buFont typeface="+mj-lt"/>
              <a:buAutoNum type="arabicPeriod"/>
            </a:pPr>
            <a:r>
              <a:rPr lang="pt-PT" sz="1800"/>
              <a:t>Controlo </a:t>
            </a:r>
            <a:r>
              <a:rPr lang="pt-PT" sz="1800" dirty="0"/>
              <a:t>horário em que as luzes estão programadas para desligar depois de estarem ligadas por um período de tempo especificado. </a:t>
            </a:r>
          </a:p>
          <a:p>
            <a:pPr marL="1015200" lvl="1" indent="-457200">
              <a:buFont typeface="Arial" panose="020B0604020202020204" pitchFamily="34" charset="0"/>
              <a:buChar char="•"/>
            </a:pPr>
            <a:r>
              <a:rPr lang="pt-PT" sz="1800" dirty="0"/>
              <a:t>Particularmente eficaz para espaços onde a luz não utilizada é frequentemente, como salas de descanso, despensas e corredores.</a:t>
            </a:r>
          </a:p>
          <a:p>
            <a:pPr marL="457200" indent="-457200">
              <a:buFont typeface="+mj-lt"/>
              <a:buAutoNum type="arabicPeriod"/>
            </a:pPr>
            <a:r>
              <a:rPr lang="pt-PT" sz="1800"/>
              <a:t>Controlo </a:t>
            </a:r>
            <a:r>
              <a:rPr lang="pt-PT" sz="1800" dirty="0"/>
              <a:t>horário em que o sistema de luz está programado para fornecer iluminação através de períodos designados, desligando as luzes durante as pausas do almoço e no final do dia útil.</a:t>
            </a:r>
            <a:endParaRPr lang="pt-PT" dirty="0"/>
          </a:p>
        </p:txBody>
      </p:sp>
      <p:sp>
        <p:nvSpPr>
          <p:cNvPr id="3" name="Título 2"/>
          <p:cNvSpPr>
            <a:spLocks noGrp="1"/>
          </p:cNvSpPr>
          <p:nvPr>
            <p:ph type="title"/>
          </p:nvPr>
        </p:nvSpPr>
        <p:spPr/>
        <p:txBody>
          <a:bodyPr/>
          <a:lstStyle/>
          <a:p>
            <a:r>
              <a:rPr lang="pt-PT" dirty="0"/>
              <a:t>1. Estratégias Avançadas de Poupança Energética</a:t>
            </a:r>
          </a:p>
        </p:txBody>
      </p:sp>
      <p:pic>
        <p:nvPicPr>
          <p:cNvPr id="4" name="Picture 17" descr="Icon_Schedu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5983" y="1163782"/>
            <a:ext cx="2660817" cy="1260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Picture 2" descr="Imagem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9359" y="4810539"/>
            <a:ext cx="3711468" cy="1546445"/>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a:extLst>
              <a:ext uri="{FF2B5EF4-FFF2-40B4-BE49-F238E27FC236}">
                <a16:creationId xmlns:a16="http://schemas.microsoft.com/office/drawing/2014/main" id="{7B98F4A5-D941-47F7-BDB6-3FF25BA1F665}"/>
              </a:ext>
            </a:extLst>
          </p:cNvPr>
          <p:cNvSpPr txBox="1"/>
          <p:nvPr/>
        </p:nvSpPr>
        <p:spPr>
          <a:xfrm>
            <a:off x="6025983" y="6093637"/>
            <a:ext cx="1411111" cy="261610"/>
          </a:xfrm>
          <a:prstGeom prst="rect">
            <a:avLst/>
          </a:prstGeom>
          <a:noFill/>
        </p:spPr>
        <p:txBody>
          <a:bodyPr wrap="square" rtlCol="0">
            <a:spAutoFit/>
          </a:bodyPr>
          <a:lstStyle/>
          <a:p>
            <a:r>
              <a:rPr lang="pt-PT" sz="1100" b="1" dirty="0" err="1"/>
              <a:t>source</a:t>
            </a:r>
            <a:r>
              <a:rPr lang="pt-PT" sz="1100" b="1" dirty="0"/>
              <a:t>: control4</a:t>
            </a:r>
          </a:p>
        </p:txBody>
      </p:sp>
    </p:spTree>
    <p:extLst>
      <p:ext uri="{BB962C8B-B14F-4D97-AF65-F5344CB8AC3E}">
        <p14:creationId xmlns:p14="http://schemas.microsoft.com/office/powerpoint/2010/main" val="1775381690"/>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20411</TotalTime>
  <Words>3797</Words>
  <Application>Microsoft Office PowerPoint</Application>
  <PresentationFormat>On-screen Show (4:3)</PresentationFormat>
  <Paragraphs>388</Paragraphs>
  <Slides>40</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Wingdings</vt:lpstr>
      <vt:lpstr>Times New Roman</vt:lpstr>
      <vt:lpstr>Arial Unicode MS</vt:lpstr>
      <vt:lpstr>Verdana</vt:lpstr>
      <vt:lpstr>Calibri</vt:lpstr>
      <vt:lpstr>Master_Präsenation 160225</vt:lpstr>
      <vt:lpstr>PowerPoint Presentation</vt:lpstr>
      <vt:lpstr>Controlo de Iluminação Interior - Avançado </vt:lpstr>
      <vt:lpstr>1. Estratégias de Controlo</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1. Estratégias Avançadas de Poupança Energética</vt:lpstr>
      <vt:lpstr>2. Gestão de Energia Avançada</vt:lpstr>
      <vt:lpstr>2. Gestão de Energia Avançada</vt:lpstr>
      <vt:lpstr>2. Gestão de Energia Avançada</vt:lpstr>
      <vt:lpstr>2. Gestão de Energia Avançada</vt:lpstr>
      <vt:lpstr>2. Gestão de Energia Avançada</vt:lpstr>
      <vt:lpstr>2. Gestão de Energia Avançada</vt:lpstr>
      <vt:lpstr>2. Gestão de Energia Avançada</vt:lpstr>
      <vt:lpstr>2. Gestão de Energia Avançada</vt:lpstr>
      <vt:lpstr>2. Gestão de Energia Avançada</vt:lpstr>
      <vt:lpstr>2. Gestão de Energia Avançada  Benefícios da Gestão de Energia</vt:lpstr>
      <vt:lpstr>2. Gestão de Energia Avançada  ISO 50001</vt:lpstr>
      <vt:lpstr>2. Gestão de Energia Avançada  ISO 50001</vt:lpstr>
      <vt:lpstr>2. Gestão de Energia Avançada  EN 15232</vt:lpstr>
      <vt:lpstr>2. Gestão de Energia Avançada  EN 15232</vt:lpstr>
      <vt:lpstr>2. Gestão de Energia Avançada</vt:lpstr>
      <vt:lpstr>2. Gestão de Energia Avançada  EN 15232 defines  the four  efficiency classes of residential  and non-residential buildings</vt:lpstr>
      <vt:lpstr>2. Gestão de Energia Avançada  Cultura Orgazinacional</vt:lpstr>
      <vt:lpstr>3. Integração de Iluminação, AVAC e Luz Natural num sistema de gestão de Edifícios</vt:lpstr>
      <vt:lpstr>3. Integração de Iluminação, AVAC e Luz Natural num sistema de gestão de Edifícios</vt:lpstr>
      <vt:lpstr>3. Integração de Iluminação, AVAC e Luz Natural num sistema de gestão de Edifícios</vt:lpstr>
      <vt:lpstr>3. Integração de Iluminação, AVAC e Luz Natural num sistema de gestão de Edifícios</vt:lpstr>
      <vt:lpstr>4. Protocolos de Comunicação Avançados</vt:lpstr>
      <vt:lpstr>4. Protocolos de Comunicação Avançados</vt:lpstr>
      <vt:lpstr>4. Protocolos de Comunicação Avançados</vt:lpstr>
      <vt:lpstr>4. Protocolos de Comunicação Avançados</vt:lpstr>
      <vt:lpstr>4. Protocolos de Comunicação Avançados</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262</cp:revision>
  <dcterms:created xsi:type="dcterms:W3CDTF">2016-02-25T13:19:28Z</dcterms:created>
  <dcterms:modified xsi:type="dcterms:W3CDTF">2017-11-28T16:58:58Z</dcterms:modified>
</cp:coreProperties>
</file>