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327" r:id="rId3"/>
    <p:sldId id="328" r:id="rId4"/>
    <p:sldId id="389" r:id="rId5"/>
    <p:sldId id="341" r:id="rId6"/>
    <p:sldId id="390" r:id="rId7"/>
    <p:sldId id="392" r:id="rId8"/>
    <p:sldId id="329" r:id="rId9"/>
    <p:sldId id="393" r:id="rId10"/>
    <p:sldId id="396" r:id="rId11"/>
    <p:sldId id="397" r:id="rId12"/>
    <p:sldId id="394" r:id="rId13"/>
    <p:sldId id="395" r:id="rId14"/>
    <p:sldId id="399" r:id="rId15"/>
    <p:sldId id="337" r:id="rId16"/>
    <p:sldId id="361" r:id="rId17"/>
    <p:sldId id="362" r:id="rId18"/>
    <p:sldId id="363" r:id="rId19"/>
    <p:sldId id="364" r:id="rId20"/>
    <p:sldId id="366" r:id="rId21"/>
    <p:sldId id="365" r:id="rId22"/>
    <p:sldId id="367" r:id="rId23"/>
    <p:sldId id="368" r:id="rId24"/>
    <p:sldId id="369" r:id="rId25"/>
    <p:sldId id="370" r:id="rId26"/>
    <p:sldId id="371" r:id="rId27"/>
    <p:sldId id="372" r:id="rId28"/>
    <p:sldId id="336" r:id="rId29"/>
    <p:sldId id="359" r:id="rId30"/>
    <p:sldId id="360" r:id="rId31"/>
    <p:sldId id="377" r:id="rId32"/>
    <p:sldId id="338" r:id="rId33"/>
    <p:sldId id="373" r:id="rId34"/>
    <p:sldId id="375" r:id="rId35"/>
    <p:sldId id="376" r:id="rId36"/>
    <p:sldId id="374" r:id="rId37"/>
    <p:sldId id="340" r:id="rId38"/>
    <p:sldId id="378" r:id="rId39"/>
    <p:sldId id="380" r:id="rId40"/>
    <p:sldId id="383" r:id="rId41"/>
    <p:sldId id="384" r:id="rId42"/>
    <p:sldId id="387" r:id="rId43"/>
    <p:sldId id="385" r:id="rId44"/>
    <p:sldId id="386" r:id="rId45"/>
    <p:sldId id="406" r:id="rId46"/>
    <p:sldId id="407" r:id="rId47"/>
    <p:sldId id="409" r:id="rId48"/>
    <p:sldId id="344" r:id="rId49"/>
    <p:sldId id="410" r:id="rId50"/>
    <p:sldId id="411" r:id="rId51"/>
    <p:sldId id="413" r:id="rId52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54"/>
      <p:bold r:id="rId55"/>
      <p:italic r:id="rId56"/>
      <p:boldItalic r:id="rId57"/>
    </p:embeddedFont>
    <p:embeddedFont>
      <p:font typeface="Cambria Math" panose="02040503050406030204" pitchFamily="18" charset="0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E91"/>
    <a:srgbClr val="FDE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Designformatvorlage 2 - Akz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7184" autoAdjust="0"/>
  </p:normalViewPr>
  <p:slideViewPr>
    <p:cSldViewPr snapToGrid="0" snapToObjects="1">
      <p:cViewPr varScale="1">
        <p:scale>
          <a:sx n="60" d="100"/>
          <a:sy n="60" d="100"/>
        </p:scale>
        <p:origin x="16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presProps" Target="presProps.xml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Patrão" userId="04ebe526bdd79493" providerId="LiveId" clId="{FAC6440A-B447-4F91-B090-6E025A6D5DDB}"/>
    <pc:docChg chg="undo custSel delSld modSld sldOrd">
      <pc:chgData name="Carlos Patrão" userId="04ebe526bdd79493" providerId="LiveId" clId="{FAC6440A-B447-4F91-B090-6E025A6D5DDB}" dt="2017-10-04T10:40:24.506" v="700"/>
      <pc:docMkLst>
        <pc:docMk/>
      </pc:docMkLst>
      <pc:sldChg chg="modSp">
        <pc:chgData name="Carlos Patrão" userId="04ebe526bdd79493" providerId="LiveId" clId="{FAC6440A-B447-4F91-B090-6E025A6D5DDB}" dt="2017-10-04T10:40:24.506" v="700"/>
        <pc:sldMkLst>
          <pc:docMk/>
          <pc:sldMk cId="2121547949" sldId="256"/>
        </pc:sldMkLst>
        <pc:spChg chg="mod">
          <ac:chgData name="Carlos Patrão" userId="04ebe526bdd79493" providerId="LiveId" clId="{FAC6440A-B447-4F91-B090-6E025A6D5DDB}" dt="2017-10-04T10:40:24.506" v="700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FAC6440A-B447-4F91-B090-6E025A6D5DDB}" dt="2017-10-03T13:53:19.735" v="525" actId="20577"/>
        <pc:sldMkLst>
          <pc:docMk/>
          <pc:sldMk cId="4165120873" sldId="327"/>
        </pc:sldMkLst>
        <pc:spChg chg="mod">
          <ac:chgData name="Carlos Patrão" userId="04ebe526bdd79493" providerId="LiveId" clId="{FAC6440A-B447-4F91-B090-6E025A6D5DDB}" dt="2017-10-03T13:53:19.735" v="525" actId="20577"/>
          <ac:spMkLst>
            <pc:docMk/>
            <pc:sldMk cId="4165120873" sldId="327"/>
            <ac:spMk id="2" creationId="{671E6251-6CEC-4A93-857A-BE97BA274591}"/>
          </ac:spMkLst>
        </pc:spChg>
      </pc:sldChg>
      <pc:sldChg chg="modSp">
        <pc:chgData name="Carlos Patrão" userId="04ebe526bdd79493" providerId="LiveId" clId="{FAC6440A-B447-4F91-B090-6E025A6D5DDB}" dt="2017-10-04T10:14:36.637" v="697" actId="20577"/>
        <pc:sldMkLst>
          <pc:docMk/>
          <pc:sldMk cId="2878786636" sldId="328"/>
        </pc:sldMkLst>
        <pc:spChg chg="mod">
          <ac:chgData name="Carlos Patrão" userId="04ebe526bdd79493" providerId="LiveId" clId="{FAC6440A-B447-4F91-B090-6E025A6D5DDB}" dt="2017-10-04T10:14:36.637" v="697" actId="20577"/>
          <ac:spMkLst>
            <pc:docMk/>
            <pc:sldMk cId="2878786636" sldId="328"/>
            <ac:spMk id="2" creationId="{671E6251-6CEC-4A93-857A-BE97BA274591}"/>
          </ac:spMkLst>
        </pc:spChg>
      </pc:sldChg>
      <pc:sldChg chg="modSp">
        <pc:chgData name="Carlos Patrão" userId="04ebe526bdd79493" providerId="LiveId" clId="{FAC6440A-B447-4F91-B090-6E025A6D5DDB}" dt="2017-10-03T10:46:12.218" v="53" actId="20577"/>
        <pc:sldMkLst>
          <pc:docMk/>
          <pc:sldMk cId="831713443" sldId="329"/>
        </pc:sldMkLst>
        <pc:spChg chg="mod">
          <ac:chgData name="Carlos Patrão" userId="04ebe526bdd79493" providerId="LiveId" clId="{FAC6440A-B447-4F91-B090-6E025A6D5DDB}" dt="2017-10-03T10:46:12.218" v="53" actId="20577"/>
          <ac:spMkLst>
            <pc:docMk/>
            <pc:sldMk cId="831713443" sldId="329"/>
            <ac:spMk id="2" creationId="{671E6251-6CEC-4A93-857A-BE97BA274591}"/>
          </ac:spMkLst>
        </pc:spChg>
      </pc:sldChg>
      <pc:sldChg chg="modSp del modTransition">
        <pc:chgData name="Carlos Patrão" userId="04ebe526bdd79493" providerId="LiveId" clId="{FAC6440A-B447-4F91-B090-6E025A6D5DDB}" dt="2017-10-03T13:52:59.047" v="510" actId="2696"/>
        <pc:sldMkLst>
          <pc:docMk/>
          <pc:sldMk cId="1775955773" sldId="331"/>
        </pc:sldMkLst>
        <pc:spChg chg="mod">
          <ac:chgData name="Carlos Patrão" userId="04ebe526bdd79493" providerId="LiveId" clId="{FAC6440A-B447-4F91-B090-6E025A6D5DDB}" dt="2017-10-03T10:46:30.386" v="55" actId="20577"/>
          <ac:spMkLst>
            <pc:docMk/>
            <pc:sldMk cId="1775955773" sldId="331"/>
            <ac:spMk id="7" creationId="{16888F50-AF3F-485F-882A-059FAF3FCF22}"/>
          </ac:spMkLst>
        </pc:spChg>
      </pc:sldChg>
      <pc:sldChg chg="del modTransition">
        <pc:chgData name="Carlos Patrão" userId="04ebe526bdd79493" providerId="LiveId" clId="{FAC6440A-B447-4F91-B090-6E025A6D5DDB}" dt="2017-10-03T13:52:59.063" v="513" actId="2696"/>
        <pc:sldMkLst>
          <pc:docMk/>
          <pc:sldMk cId="50843660" sldId="332"/>
        </pc:sldMkLst>
      </pc:sldChg>
      <pc:sldChg chg="del modTransition">
        <pc:chgData name="Carlos Patrão" userId="04ebe526bdd79493" providerId="LiveId" clId="{FAC6440A-B447-4F91-B090-6E025A6D5DDB}" dt="2017-10-03T13:52:59.094" v="515" actId="2696"/>
        <pc:sldMkLst>
          <pc:docMk/>
          <pc:sldMk cId="2921473807" sldId="333"/>
        </pc:sldMkLst>
      </pc:sldChg>
      <pc:sldChg chg="addSp modSp">
        <pc:chgData name="Carlos Patrão" userId="04ebe526bdd79493" providerId="LiveId" clId="{FAC6440A-B447-4F91-B090-6E025A6D5DDB}" dt="2017-10-03T11:11:09.119" v="101" actId="14100"/>
        <pc:sldMkLst>
          <pc:docMk/>
          <pc:sldMk cId="3127329812" sldId="337"/>
        </pc:sldMkLst>
        <pc:spChg chg="add mod">
          <ac:chgData name="Carlos Patrão" userId="04ebe526bdd79493" providerId="LiveId" clId="{FAC6440A-B447-4F91-B090-6E025A6D5DDB}" dt="2017-10-03T11:11:09.119" v="101" actId="14100"/>
          <ac:spMkLst>
            <pc:docMk/>
            <pc:sldMk cId="3127329812" sldId="337"/>
            <ac:spMk id="4" creationId="{B46C142B-A93B-42E7-A858-E47D7524F825}"/>
          </ac:spMkLst>
        </pc:spChg>
      </pc:sldChg>
      <pc:sldChg chg="modSp">
        <pc:chgData name="Carlos Patrão" userId="04ebe526bdd79493" providerId="LiveId" clId="{FAC6440A-B447-4F91-B090-6E025A6D5DDB}" dt="2017-10-03T13:44:05.450" v="401" actId="20577"/>
        <pc:sldMkLst>
          <pc:docMk/>
          <pc:sldMk cId="2552115057" sldId="340"/>
        </pc:sldMkLst>
        <pc:spChg chg="mod">
          <ac:chgData name="Carlos Patrão" userId="04ebe526bdd79493" providerId="LiveId" clId="{FAC6440A-B447-4F91-B090-6E025A6D5DDB}" dt="2017-10-03T13:44:05.450" v="401" actId="20577"/>
          <ac:spMkLst>
            <pc:docMk/>
            <pc:sldMk cId="2552115057" sldId="340"/>
            <ac:spMk id="2" creationId="{671E6251-6CEC-4A93-857A-BE97BA274591}"/>
          </ac:spMkLst>
        </pc:spChg>
      </pc:sldChg>
      <pc:sldChg chg="modSp del">
        <pc:chgData name="Carlos Patrão" userId="04ebe526bdd79493" providerId="LiveId" clId="{FAC6440A-B447-4F91-B090-6E025A6D5DDB}" dt="2017-10-04T10:07:59.882" v="695" actId="2696"/>
        <pc:sldMkLst>
          <pc:docMk/>
          <pc:sldMk cId="1039657185" sldId="342"/>
        </pc:sldMkLst>
        <pc:spChg chg="mod">
          <ac:chgData name="Carlos Patrão" userId="04ebe526bdd79493" providerId="LiveId" clId="{FAC6440A-B447-4F91-B090-6E025A6D5DDB}" dt="2017-10-03T10:49:56.492" v="81" actId="20577"/>
          <ac:spMkLst>
            <pc:docMk/>
            <pc:sldMk cId="1039657185" sldId="342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0:50:00.058" v="82" actId="20577"/>
          <ac:spMkLst>
            <pc:docMk/>
            <pc:sldMk cId="1039657185" sldId="342"/>
            <ac:spMk id="3" creationId="{2270156A-A778-417F-B8D5-138DF2B92556}"/>
          </ac:spMkLst>
        </pc:spChg>
      </pc:sldChg>
      <pc:sldChg chg="del modTransition">
        <pc:chgData name="Carlos Patrão" userId="04ebe526bdd79493" providerId="LiveId" clId="{FAC6440A-B447-4F91-B090-6E025A6D5DDB}" dt="2017-10-03T13:52:59.063" v="511" actId="2696"/>
        <pc:sldMkLst>
          <pc:docMk/>
          <pc:sldMk cId="2660642590" sldId="348"/>
        </pc:sldMkLst>
      </pc:sldChg>
      <pc:sldChg chg="del modTransition">
        <pc:chgData name="Carlos Patrão" userId="04ebe526bdd79493" providerId="LiveId" clId="{FAC6440A-B447-4F91-B090-6E025A6D5DDB}" dt="2017-10-03T13:52:59.047" v="509" actId="2696"/>
        <pc:sldMkLst>
          <pc:docMk/>
          <pc:sldMk cId="3801671726" sldId="356"/>
        </pc:sldMkLst>
      </pc:sldChg>
      <pc:sldChg chg="del modTransition">
        <pc:chgData name="Carlos Patrão" userId="04ebe526bdd79493" providerId="LiveId" clId="{FAC6440A-B447-4F91-B090-6E025A6D5DDB}" dt="2017-10-03T13:52:59.063" v="512" actId="2696"/>
        <pc:sldMkLst>
          <pc:docMk/>
          <pc:sldMk cId="2105675668" sldId="357"/>
        </pc:sldMkLst>
      </pc:sldChg>
      <pc:sldChg chg="del modTransition">
        <pc:chgData name="Carlos Patrão" userId="04ebe526bdd79493" providerId="LiveId" clId="{FAC6440A-B447-4F91-B090-6E025A6D5DDB}" dt="2017-10-03T13:52:59.078" v="514" actId="2696"/>
        <pc:sldMkLst>
          <pc:docMk/>
          <pc:sldMk cId="2640070913" sldId="358"/>
        </pc:sldMkLst>
      </pc:sldChg>
      <pc:sldChg chg="addSp modSp">
        <pc:chgData name="Carlos Patrão" userId="04ebe526bdd79493" providerId="LiveId" clId="{FAC6440A-B447-4F91-B090-6E025A6D5DDB}" dt="2017-10-03T13:23:10.874" v="231" actId="14100"/>
        <pc:sldMkLst>
          <pc:docMk/>
          <pc:sldMk cId="2117215342" sldId="359"/>
        </pc:sldMkLst>
        <pc:spChg chg="add mod">
          <ac:chgData name="Carlos Patrão" userId="04ebe526bdd79493" providerId="LiveId" clId="{FAC6440A-B447-4F91-B090-6E025A6D5DDB}" dt="2017-10-03T13:23:10.874" v="231" actId="14100"/>
          <ac:spMkLst>
            <pc:docMk/>
            <pc:sldMk cId="2117215342" sldId="359"/>
            <ac:spMk id="10" creationId="{A8B614FC-6547-4FC0-BB52-A10CCB033DE4}"/>
          </ac:spMkLst>
        </pc:spChg>
      </pc:sldChg>
      <pc:sldChg chg="modSp">
        <pc:chgData name="Carlos Patrão" userId="04ebe526bdd79493" providerId="LiveId" clId="{FAC6440A-B447-4F91-B090-6E025A6D5DDB}" dt="2017-10-03T10:48:37.291" v="57" actId="20577"/>
        <pc:sldMkLst>
          <pc:docMk/>
          <pc:sldMk cId="1095778886" sldId="362"/>
        </pc:sldMkLst>
        <pc:spChg chg="mod">
          <ac:chgData name="Carlos Patrão" userId="04ebe526bdd79493" providerId="LiveId" clId="{FAC6440A-B447-4F91-B090-6E025A6D5DDB}" dt="2017-10-03T10:48:37.291" v="57" actId="20577"/>
          <ac:spMkLst>
            <pc:docMk/>
            <pc:sldMk cId="1095778886" sldId="362"/>
            <ac:spMk id="2" creationId="{671E6251-6CEC-4A93-857A-BE97BA274591}"/>
          </ac:spMkLst>
        </pc:spChg>
      </pc:sldChg>
      <pc:sldChg chg="modSp modNotesTx">
        <pc:chgData name="Carlos Patrão" userId="04ebe526bdd79493" providerId="LiveId" clId="{FAC6440A-B447-4F91-B090-6E025A6D5DDB}" dt="2017-10-03T14:45:19.742" v="683" actId="20577"/>
        <pc:sldMkLst>
          <pc:docMk/>
          <pc:sldMk cId="329508089" sldId="363"/>
        </pc:sldMkLst>
        <pc:spChg chg="mod">
          <ac:chgData name="Carlos Patrão" userId="04ebe526bdd79493" providerId="LiveId" clId="{FAC6440A-B447-4F91-B090-6E025A6D5DDB}" dt="2017-10-03T14:45:19.742" v="683" actId="20577"/>
          <ac:spMkLst>
            <pc:docMk/>
            <pc:sldMk cId="329508089" sldId="363"/>
            <ac:spMk id="2" creationId="{671E6251-6CEC-4A93-857A-BE97BA274591}"/>
          </ac:spMkLst>
        </pc:spChg>
      </pc:sldChg>
      <pc:sldChg chg="modSp">
        <pc:chgData name="Carlos Patrão" userId="04ebe526bdd79493" providerId="LiveId" clId="{FAC6440A-B447-4F91-B090-6E025A6D5DDB}" dt="2017-10-03T10:50:14.709" v="86" actId="20577"/>
        <pc:sldMkLst>
          <pc:docMk/>
          <pc:sldMk cId="2842536152" sldId="364"/>
        </pc:sldMkLst>
        <pc:spChg chg="mod">
          <ac:chgData name="Carlos Patrão" userId="04ebe526bdd79493" providerId="LiveId" clId="{FAC6440A-B447-4F91-B090-6E025A6D5DDB}" dt="2017-10-03T10:50:14.709" v="86" actId="20577"/>
          <ac:spMkLst>
            <pc:docMk/>
            <pc:sldMk cId="2842536152" sldId="364"/>
            <ac:spMk id="2" creationId="{671E6251-6CEC-4A93-857A-BE97BA274591}"/>
          </ac:spMkLst>
        </pc:spChg>
      </pc:sldChg>
      <pc:sldChg chg="addSp delSp modSp">
        <pc:chgData name="Carlos Patrão" userId="04ebe526bdd79493" providerId="LiveId" clId="{FAC6440A-B447-4F91-B090-6E025A6D5DDB}" dt="2017-10-03T11:19:53.450" v="163" actId="20577"/>
        <pc:sldMkLst>
          <pc:docMk/>
          <pc:sldMk cId="3436450710" sldId="366"/>
        </pc:sldMkLst>
        <pc:spChg chg="add mod">
          <ac:chgData name="Carlos Patrão" userId="04ebe526bdd79493" providerId="LiveId" clId="{FAC6440A-B447-4F91-B090-6E025A6D5DDB}" dt="2017-10-03T11:19:53.450" v="163" actId="20577"/>
          <ac:spMkLst>
            <pc:docMk/>
            <pc:sldMk cId="3436450710" sldId="366"/>
            <ac:spMk id="6" creationId="{842ACE37-C5AD-4413-AAF9-60E7259C8A79}"/>
          </ac:spMkLst>
        </pc:spChg>
        <pc:picChg chg="del">
          <ac:chgData name="Carlos Patrão" userId="04ebe526bdd79493" providerId="LiveId" clId="{FAC6440A-B447-4F91-B090-6E025A6D5DDB}" dt="2017-10-03T11:13:49.939" v="153" actId="478"/>
          <ac:picMkLst>
            <pc:docMk/>
            <pc:sldMk cId="3436450710" sldId="366"/>
            <ac:picMk id="5" creationId="{EF7C8DFD-004E-4296-A622-BB933989F081}"/>
          </ac:picMkLst>
        </pc:picChg>
        <pc:picChg chg="add mod">
          <ac:chgData name="Carlos Patrão" userId="04ebe526bdd79493" providerId="LiveId" clId="{FAC6440A-B447-4F91-B090-6E025A6D5DDB}" dt="2017-10-03T11:14:13.300" v="161" actId="1076"/>
          <ac:picMkLst>
            <pc:docMk/>
            <pc:sldMk cId="3436450710" sldId="366"/>
            <ac:picMk id="7" creationId="{3B95A8EF-4134-4393-94FB-421C99CB7C72}"/>
          </ac:picMkLst>
        </pc:picChg>
      </pc:sldChg>
      <pc:sldChg chg="modSp">
        <pc:chgData name="Carlos Patrão" userId="04ebe526bdd79493" providerId="LiveId" clId="{FAC6440A-B447-4F91-B090-6E025A6D5DDB}" dt="2017-10-03T10:48:53.988" v="60" actId="20577"/>
        <pc:sldMkLst>
          <pc:docMk/>
          <pc:sldMk cId="3307400873" sldId="367"/>
        </pc:sldMkLst>
        <pc:spChg chg="mod">
          <ac:chgData name="Carlos Patrão" userId="04ebe526bdd79493" providerId="LiveId" clId="{FAC6440A-B447-4F91-B090-6E025A6D5DDB}" dt="2017-10-03T10:48:53.988" v="60" actId="20577"/>
          <ac:spMkLst>
            <pc:docMk/>
            <pc:sldMk cId="3307400873" sldId="367"/>
            <ac:spMk id="2" creationId="{671E6251-6CEC-4A93-857A-BE97BA274591}"/>
          </ac:spMkLst>
        </pc:spChg>
      </pc:sldChg>
      <pc:sldChg chg="modSp">
        <pc:chgData name="Carlos Patrão" userId="04ebe526bdd79493" providerId="LiveId" clId="{FAC6440A-B447-4F91-B090-6E025A6D5DDB}" dt="2017-10-03T11:20:51.324" v="164" actId="20577"/>
        <pc:sldMkLst>
          <pc:docMk/>
          <pc:sldMk cId="4185181081" sldId="371"/>
        </pc:sldMkLst>
        <pc:spChg chg="mod">
          <ac:chgData name="Carlos Patrão" userId="04ebe526bdd79493" providerId="LiveId" clId="{FAC6440A-B447-4F91-B090-6E025A6D5DDB}" dt="2017-10-03T11:20:51.324" v="164" actId="20577"/>
          <ac:spMkLst>
            <pc:docMk/>
            <pc:sldMk cId="4185181081" sldId="371"/>
            <ac:spMk id="2" creationId="{671E6251-6CEC-4A93-857A-BE97BA274591}"/>
          </ac:spMkLst>
        </pc:spChg>
      </pc:sldChg>
      <pc:sldChg chg="addSp delSp modSp">
        <pc:chgData name="Carlos Patrão" userId="04ebe526bdd79493" providerId="LiveId" clId="{FAC6440A-B447-4F91-B090-6E025A6D5DDB}" dt="2017-10-03T13:39:16.207" v="380" actId="403"/>
        <pc:sldMkLst>
          <pc:docMk/>
          <pc:sldMk cId="4035490401" sldId="378"/>
        </pc:sldMkLst>
        <pc:spChg chg="mod">
          <ac:chgData name="Carlos Patrão" userId="04ebe526bdd79493" providerId="LiveId" clId="{FAC6440A-B447-4F91-B090-6E025A6D5DDB}" dt="2017-10-03T13:39:16.207" v="380" actId="403"/>
          <ac:spMkLst>
            <pc:docMk/>
            <pc:sldMk cId="4035490401" sldId="378"/>
            <ac:spMk id="3" creationId="{41DC4C69-8D75-4B9C-A820-B9D0B27E2813}"/>
          </ac:spMkLst>
        </pc:spChg>
        <pc:spChg chg="add mod">
          <ac:chgData name="Carlos Patrão" userId="04ebe526bdd79493" providerId="LiveId" clId="{FAC6440A-B447-4F91-B090-6E025A6D5DDB}" dt="2017-10-03T13:25:23.625" v="246" actId="1076"/>
          <ac:spMkLst>
            <pc:docMk/>
            <pc:sldMk cId="4035490401" sldId="378"/>
            <ac:spMk id="5" creationId="{8E15B7B8-2A38-4856-8AA1-C8D2FA2A9ADD}"/>
          </ac:spMkLst>
        </pc:spChg>
        <pc:spChg chg="add mod">
          <ac:chgData name="Carlos Patrão" userId="04ebe526bdd79493" providerId="LiveId" clId="{FAC6440A-B447-4F91-B090-6E025A6D5DDB}" dt="2017-10-03T13:26:27.547" v="259" actId="20577"/>
          <ac:spMkLst>
            <pc:docMk/>
            <pc:sldMk cId="4035490401" sldId="378"/>
            <ac:spMk id="6" creationId="{02BA49DA-A5F0-4845-9FB2-7228979F84FC}"/>
          </ac:spMkLst>
        </pc:spChg>
        <pc:spChg chg="add mod">
          <ac:chgData name="Carlos Patrão" userId="04ebe526bdd79493" providerId="LiveId" clId="{FAC6440A-B447-4F91-B090-6E025A6D5DDB}" dt="2017-10-03T13:37:55.956" v="365" actId="403"/>
          <ac:spMkLst>
            <pc:docMk/>
            <pc:sldMk cId="4035490401" sldId="378"/>
            <ac:spMk id="8" creationId="{95061C6A-3490-42C0-A54F-49CCEFBE56BE}"/>
          </ac:spMkLst>
        </pc:spChg>
        <pc:spChg chg="add mod">
          <ac:chgData name="Carlos Patrão" userId="04ebe526bdd79493" providerId="LiveId" clId="{FAC6440A-B447-4F91-B090-6E025A6D5DDB}" dt="2017-10-03T13:38:53.004" v="378" actId="1076"/>
          <ac:spMkLst>
            <pc:docMk/>
            <pc:sldMk cId="4035490401" sldId="378"/>
            <ac:spMk id="9" creationId="{F20B3D42-D3FA-48E7-AE5E-5BEEBB85E8BB}"/>
          </ac:spMkLst>
        </pc:spChg>
        <pc:picChg chg="add mod modCrop">
          <ac:chgData name="Carlos Patrão" userId="04ebe526bdd79493" providerId="LiveId" clId="{FAC6440A-B447-4F91-B090-6E025A6D5DDB}" dt="2017-10-03T13:26:11.694" v="255" actId="14100"/>
          <ac:picMkLst>
            <pc:docMk/>
            <pc:sldMk cId="4035490401" sldId="378"/>
            <ac:picMk id="2" creationId="{86EF8900-5824-489C-BD9A-F5496DFD1711}"/>
          </ac:picMkLst>
        </pc:picChg>
        <pc:picChg chg="add del mod">
          <ac:chgData name="Carlos Patrão" userId="04ebe526bdd79493" providerId="LiveId" clId="{FAC6440A-B447-4F91-B090-6E025A6D5DDB}" dt="2017-10-03T13:38:45.753" v="377" actId="478"/>
          <ac:picMkLst>
            <pc:docMk/>
            <pc:sldMk cId="4035490401" sldId="378"/>
            <ac:picMk id="4" creationId="{1D1000E0-118A-431F-A615-0A53A552DFC0}"/>
          </ac:picMkLst>
        </pc:picChg>
        <pc:picChg chg="del">
          <ac:chgData name="Carlos Patrão" userId="04ebe526bdd79493" providerId="LiveId" clId="{FAC6440A-B447-4F91-B090-6E025A6D5DDB}" dt="2017-10-03T13:24:38.220" v="232" actId="478"/>
          <ac:picMkLst>
            <pc:docMk/>
            <pc:sldMk cId="4035490401" sldId="378"/>
            <ac:picMk id="7" creationId="{80085564-37E3-466A-A61C-D3ABC55C79AF}"/>
          </ac:picMkLst>
        </pc:picChg>
      </pc:sldChg>
      <pc:sldChg chg="modSp del ord">
        <pc:chgData name="Carlos Patrão" userId="04ebe526bdd79493" providerId="LiveId" clId="{FAC6440A-B447-4F91-B090-6E025A6D5DDB}" dt="2017-10-03T13:52:21.062" v="496" actId="2696"/>
        <pc:sldMkLst>
          <pc:docMk/>
          <pc:sldMk cId="2198115803" sldId="379"/>
        </pc:sldMkLst>
        <pc:spChg chg="mod">
          <ac:chgData name="Carlos Patrão" userId="04ebe526bdd79493" providerId="LiveId" clId="{FAC6440A-B447-4F91-B090-6E025A6D5DDB}" dt="2017-10-03T13:44:21.106" v="402" actId="6549"/>
          <ac:spMkLst>
            <pc:docMk/>
            <pc:sldMk cId="2198115803" sldId="379"/>
            <ac:spMk id="2" creationId="{671E6251-6CEC-4A93-857A-BE97BA274591}"/>
          </ac:spMkLst>
        </pc:spChg>
      </pc:sldChg>
      <pc:sldChg chg="addSp delSp modSp">
        <pc:chgData name="Carlos Patrão" userId="04ebe526bdd79493" providerId="LiveId" clId="{FAC6440A-B447-4F91-B090-6E025A6D5DDB}" dt="2017-10-03T13:52:47.484" v="507" actId="1076"/>
        <pc:sldMkLst>
          <pc:docMk/>
          <pc:sldMk cId="4132146139" sldId="380"/>
        </pc:sldMkLst>
        <pc:spChg chg="del mod">
          <ac:chgData name="Carlos Patrão" userId="04ebe526bdd79493" providerId="LiveId" clId="{FAC6440A-B447-4F91-B090-6E025A6D5DDB}" dt="2017-10-03T13:43:16.114" v="390" actId="478"/>
          <ac:spMkLst>
            <pc:docMk/>
            <pc:sldMk cId="4132146139" sldId="380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3:43:30.559" v="391" actId="1076"/>
          <ac:spMkLst>
            <pc:docMk/>
            <pc:sldMk cId="4132146139" sldId="380"/>
            <ac:spMk id="3" creationId="{2270156A-A778-417F-B8D5-138DF2B92556}"/>
          </ac:spMkLst>
        </pc:spChg>
        <pc:spChg chg="add">
          <ac:chgData name="Carlos Patrão" userId="04ebe526bdd79493" providerId="LiveId" clId="{FAC6440A-B447-4F91-B090-6E025A6D5DDB}" dt="2017-10-03T13:43:10.739" v="389" actId="1076"/>
          <ac:spMkLst>
            <pc:docMk/>
            <pc:sldMk cId="4132146139" sldId="380"/>
            <ac:spMk id="5" creationId="{319E7FCD-0BC5-4E22-AF53-8B5CD475901D}"/>
          </ac:spMkLst>
        </pc:spChg>
        <pc:spChg chg="add mod">
          <ac:chgData name="Carlos Patrão" userId="04ebe526bdd79493" providerId="LiveId" clId="{FAC6440A-B447-4F91-B090-6E025A6D5DDB}" dt="2017-10-03T13:47:36.809" v="460" actId="14100"/>
          <ac:spMkLst>
            <pc:docMk/>
            <pc:sldMk cId="4132146139" sldId="380"/>
            <ac:spMk id="6" creationId="{2C0386AA-2178-4F59-B36F-93388A69E510}"/>
          </ac:spMkLst>
        </pc:spChg>
        <pc:spChg chg="add mod">
          <ac:chgData name="Carlos Patrão" userId="04ebe526bdd79493" providerId="LiveId" clId="{FAC6440A-B447-4F91-B090-6E025A6D5DDB}" dt="2017-10-03T13:47:39.325" v="461" actId="1076"/>
          <ac:spMkLst>
            <pc:docMk/>
            <pc:sldMk cId="4132146139" sldId="380"/>
            <ac:spMk id="7" creationId="{F5D4FEA2-4EC4-4CB2-8FD1-AEF137AE27A8}"/>
          </ac:spMkLst>
        </pc:spChg>
        <pc:spChg chg="add mod">
          <ac:chgData name="Carlos Patrão" userId="04ebe526bdd79493" providerId="LiveId" clId="{FAC6440A-B447-4F91-B090-6E025A6D5DDB}" dt="2017-10-03T13:52:47.484" v="507" actId="1076"/>
          <ac:spMkLst>
            <pc:docMk/>
            <pc:sldMk cId="4132146139" sldId="380"/>
            <ac:spMk id="8" creationId="{F6581C38-29DB-4BA3-83A4-813D8EED67C3}"/>
          </ac:spMkLst>
        </pc:spChg>
        <pc:spChg chg="add del mod">
          <ac:chgData name="Carlos Patrão" userId="04ebe526bdd79493" providerId="LiveId" clId="{FAC6440A-B447-4F91-B090-6E025A6D5DDB}" dt="2017-10-03T13:49:21.733" v="485" actId="478"/>
          <ac:spMkLst>
            <pc:docMk/>
            <pc:sldMk cId="4132146139" sldId="380"/>
            <ac:spMk id="9" creationId="{A1022EE9-ABD3-44CC-9674-F57979708DEB}"/>
          </ac:spMkLst>
        </pc:spChg>
        <pc:picChg chg="add mod">
          <ac:chgData name="Carlos Patrão" userId="04ebe526bdd79493" providerId="LiveId" clId="{FAC6440A-B447-4F91-B090-6E025A6D5DDB}" dt="2017-10-03T13:44:36.372" v="405" actId="14100"/>
          <ac:picMkLst>
            <pc:docMk/>
            <pc:sldMk cId="4132146139" sldId="380"/>
            <ac:picMk id="4" creationId="{842984EA-3C90-4185-961B-B2B145D04AD5}"/>
          </ac:picMkLst>
        </pc:picChg>
      </pc:sldChg>
      <pc:sldChg chg="modSp del">
        <pc:chgData name="Carlos Patrão" userId="04ebe526bdd79493" providerId="LiveId" clId="{FAC6440A-B447-4F91-B090-6E025A6D5DDB}" dt="2017-10-03T13:52:21.875" v="497" actId="2696"/>
        <pc:sldMkLst>
          <pc:docMk/>
          <pc:sldMk cId="852330640" sldId="381"/>
        </pc:sldMkLst>
        <pc:spChg chg="mod">
          <ac:chgData name="Carlos Patrão" userId="04ebe526bdd79493" providerId="LiveId" clId="{FAC6440A-B447-4F91-B090-6E025A6D5DDB}" dt="2017-10-03T13:42:39.866" v="385" actId="6549"/>
          <ac:spMkLst>
            <pc:docMk/>
            <pc:sldMk cId="852330640" sldId="381"/>
            <ac:spMk id="2" creationId="{671E6251-6CEC-4A93-857A-BE97BA274591}"/>
          </ac:spMkLst>
        </pc:spChg>
      </pc:sldChg>
      <pc:sldChg chg="addSp delSp modSp del">
        <pc:chgData name="Carlos Patrão" userId="04ebe526bdd79493" providerId="LiveId" clId="{FAC6440A-B447-4F91-B090-6E025A6D5DDB}" dt="2017-10-03T13:52:22.375" v="498" actId="2696"/>
        <pc:sldMkLst>
          <pc:docMk/>
          <pc:sldMk cId="1814280316" sldId="382"/>
        </pc:sldMkLst>
        <pc:spChg chg="del">
          <ac:chgData name="Carlos Patrão" userId="04ebe526bdd79493" providerId="LiveId" clId="{FAC6440A-B447-4F91-B090-6E025A6D5DDB}" dt="2017-10-03T13:51:30.280" v="495" actId="478"/>
          <ac:spMkLst>
            <pc:docMk/>
            <pc:sldMk cId="1814280316" sldId="382"/>
            <ac:spMk id="2" creationId="{671E6251-6CEC-4A93-857A-BE97BA274591}"/>
          </ac:spMkLst>
        </pc:spChg>
        <pc:spChg chg="add mod">
          <ac:chgData name="Carlos Patrão" userId="04ebe526bdd79493" providerId="LiveId" clId="{FAC6440A-B447-4F91-B090-6E025A6D5DDB}" dt="2017-10-03T13:51:30.280" v="495" actId="478"/>
          <ac:spMkLst>
            <pc:docMk/>
            <pc:sldMk cId="1814280316" sldId="382"/>
            <ac:spMk id="6" creationId="{4174F219-6075-4397-A776-A310EF79FB8F}"/>
          </ac:spMkLst>
        </pc:spChg>
        <pc:spChg chg="del">
          <ac:chgData name="Carlos Patrão" userId="04ebe526bdd79493" providerId="LiveId" clId="{FAC6440A-B447-4F91-B090-6E025A6D5DDB}" dt="2017-10-03T13:51:27.920" v="493" actId="478"/>
          <ac:spMkLst>
            <pc:docMk/>
            <pc:sldMk cId="1814280316" sldId="382"/>
            <ac:spMk id="7" creationId="{B73F9E98-1072-423E-99DE-1D8FD9C9E4FC}"/>
          </ac:spMkLst>
        </pc:spChg>
        <pc:picChg chg="del">
          <ac:chgData name="Carlos Patrão" userId="04ebe526bdd79493" providerId="LiveId" clId="{FAC6440A-B447-4F91-B090-6E025A6D5DDB}" dt="2017-10-03T13:51:28.702" v="494" actId="478"/>
          <ac:picMkLst>
            <pc:docMk/>
            <pc:sldMk cId="1814280316" sldId="382"/>
            <ac:picMk id="4" creationId="{0F6FB885-1A09-4F0B-8D45-B5F013E613E2}"/>
          </ac:picMkLst>
        </pc:picChg>
      </pc:sldChg>
      <pc:sldChg chg="modSp">
        <pc:chgData name="Carlos Patrão" userId="04ebe526bdd79493" providerId="LiveId" clId="{FAC6440A-B447-4F91-B090-6E025A6D5DDB}" dt="2017-10-04T10:26:45.267" v="699" actId="20577"/>
        <pc:sldMkLst>
          <pc:docMk/>
          <pc:sldMk cId="1718680947" sldId="383"/>
        </pc:sldMkLst>
        <pc:spChg chg="mod">
          <ac:chgData name="Carlos Patrão" userId="04ebe526bdd79493" providerId="LiveId" clId="{FAC6440A-B447-4F91-B090-6E025A6D5DDB}" dt="2017-10-04T10:26:45.267" v="699" actId="20577"/>
          <ac:spMkLst>
            <pc:docMk/>
            <pc:sldMk cId="1718680947" sldId="383"/>
            <ac:spMk id="2" creationId="{671E6251-6CEC-4A93-857A-BE97BA274591}"/>
          </ac:spMkLst>
        </pc:spChg>
      </pc:sldChg>
      <pc:sldChg chg="addSp modSp">
        <pc:chgData name="Carlos Patrão" userId="04ebe526bdd79493" providerId="LiveId" clId="{FAC6440A-B447-4F91-B090-6E025A6D5DDB}" dt="2017-10-03T10:32:59.363" v="40" actId="20577"/>
        <pc:sldMkLst>
          <pc:docMk/>
          <pc:sldMk cId="1287338677" sldId="389"/>
        </pc:sldMkLst>
        <pc:spChg chg="add mod">
          <ac:chgData name="Carlos Patrão" userId="04ebe526bdd79493" providerId="LiveId" clId="{FAC6440A-B447-4F91-B090-6E025A6D5DDB}" dt="2017-10-03T10:32:59.363" v="40" actId="20577"/>
          <ac:spMkLst>
            <pc:docMk/>
            <pc:sldMk cId="1287338677" sldId="389"/>
            <ac:spMk id="2" creationId="{9B70B1B6-A2D0-45C8-BB3C-59327E29E951}"/>
          </ac:spMkLst>
        </pc:spChg>
      </pc:sldChg>
      <pc:sldChg chg="modSp">
        <pc:chgData name="Carlos Patrão" userId="04ebe526bdd79493" providerId="LiveId" clId="{FAC6440A-B447-4F91-B090-6E025A6D5DDB}" dt="2017-10-03T14:13:07.769" v="527" actId="20577"/>
        <pc:sldMkLst>
          <pc:docMk/>
          <pc:sldMk cId="2195723617" sldId="395"/>
        </pc:sldMkLst>
        <pc:spChg chg="mod">
          <ac:chgData name="Carlos Patrão" userId="04ebe526bdd79493" providerId="LiveId" clId="{FAC6440A-B447-4F91-B090-6E025A6D5DDB}" dt="2017-10-03T14:13:07.769" v="527" actId="20577"/>
          <ac:spMkLst>
            <pc:docMk/>
            <pc:sldMk cId="2195723617" sldId="395"/>
            <ac:spMk id="2" creationId="{671E6251-6CEC-4A93-857A-BE97BA274591}"/>
          </ac:spMkLst>
        </pc:spChg>
      </pc:sldChg>
      <pc:sldChg chg="del modTransition">
        <pc:chgData name="Carlos Patrão" userId="04ebe526bdd79493" providerId="LiveId" clId="{FAC6440A-B447-4F91-B090-6E025A6D5DDB}" dt="2017-10-03T13:54:29.783" v="526" actId="2696"/>
        <pc:sldMkLst>
          <pc:docMk/>
          <pc:sldMk cId="2270541156" sldId="398"/>
        </pc:sldMkLst>
      </pc:sldChg>
      <pc:sldChg chg="addSp delSp modSp">
        <pc:chgData name="Carlos Patrão" userId="04ebe526bdd79493" providerId="LiveId" clId="{FAC6440A-B447-4F91-B090-6E025A6D5DDB}" dt="2017-10-03T14:22:59.403" v="672" actId="1076"/>
        <pc:sldMkLst>
          <pc:docMk/>
          <pc:sldMk cId="2445317088" sldId="399"/>
        </pc:sldMkLst>
        <pc:spChg chg="add mod">
          <ac:chgData name="Carlos Patrão" userId="04ebe526bdd79493" providerId="LiveId" clId="{FAC6440A-B447-4F91-B090-6E025A6D5DDB}" dt="2017-10-03T14:13:49.145" v="532" actId="1076"/>
          <ac:spMkLst>
            <pc:docMk/>
            <pc:sldMk cId="2445317088" sldId="399"/>
            <ac:spMk id="2" creationId="{75165D44-7D5D-4476-AAB2-540C13C9D9FD}"/>
          </ac:spMkLst>
        </pc:spChg>
        <pc:spChg chg="add mod">
          <ac:chgData name="Carlos Patrão" userId="04ebe526bdd79493" providerId="LiveId" clId="{FAC6440A-B447-4F91-B090-6E025A6D5DDB}" dt="2017-10-03T14:14:54.474" v="544" actId="1076"/>
          <ac:spMkLst>
            <pc:docMk/>
            <pc:sldMk cId="2445317088" sldId="399"/>
            <ac:spMk id="7" creationId="{83C19D82-D280-433B-9F3E-1773E80AEB8A}"/>
          </ac:spMkLst>
        </pc:spChg>
        <pc:spChg chg="add mod">
          <ac:chgData name="Carlos Patrão" userId="04ebe526bdd79493" providerId="LiveId" clId="{FAC6440A-B447-4F91-B090-6E025A6D5DDB}" dt="2017-10-03T14:14:59.552" v="546" actId="1076"/>
          <ac:spMkLst>
            <pc:docMk/>
            <pc:sldMk cId="2445317088" sldId="399"/>
            <ac:spMk id="8" creationId="{B22548D5-F7A2-42C2-9CE8-DC5FA815DE67}"/>
          </ac:spMkLst>
        </pc:spChg>
        <pc:spChg chg="add mod">
          <ac:chgData name="Carlos Patrão" userId="04ebe526bdd79493" providerId="LiveId" clId="{FAC6440A-B447-4F91-B090-6E025A6D5DDB}" dt="2017-10-03T14:15:04.037" v="547" actId="1076"/>
          <ac:spMkLst>
            <pc:docMk/>
            <pc:sldMk cId="2445317088" sldId="399"/>
            <ac:spMk id="9" creationId="{C899F4E2-0D2B-4801-BF2F-1FB0B75D5D79}"/>
          </ac:spMkLst>
        </pc:spChg>
        <pc:spChg chg="add mod ord">
          <ac:chgData name="Carlos Patrão" userId="04ebe526bdd79493" providerId="LiveId" clId="{FAC6440A-B447-4F91-B090-6E025A6D5DDB}" dt="2017-10-03T14:21:45.060" v="645" actId="1076"/>
          <ac:spMkLst>
            <pc:docMk/>
            <pc:sldMk cId="2445317088" sldId="399"/>
            <ac:spMk id="10" creationId="{25E66541-B237-4431-83BC-D9BAF1D6C799}"/>
          </ac:spMkLst>
        </pc:spChg>
        <pc:spChg chg="add mod ord">
          <ac:chgData name="Carlos Patrão" userId="04ebe526bdd79493" providerId="LiveId" clId="{FAC6440A-B447-4F91-B090-6E025A6D5DDB}" dt="2017-10-03T14:21:52.216" v="647" actId="1076"/>
          <ac:spMkLst>
            <pc:docMk/>
            <pc:sldMk cId="2445317088" sldId="399"/>
            <ac:spMk id="11" creationId="{018C0FD8-197E-4007-902B-AE74AA2C8D76}"/>
          </ac:spMkLst>
        </pc:spChg>
        <pc:spChg chg="add mod ord">
          <ac:chgData name="Carlos Patrão" userId="04ebe526bdd79493" providerId="LiveId" clId="{FAC6440A-B447-4F91-B090-6E025A6D5DDB}" dt="2017-10-03T14:21:56.170" v="648" actId="1076"/>
          <ac:spMkLst>
            <pc:docMk/>
            <pc:sldMk cId="2445317088" sldId="399"/>
            <ac:spMk id="12" creationId="{CFD84288-81E9-4C43-894E-2422F192787E}"/>
          </ac:spMkLst>
        </pc:spChg>
        <pc:spChg chg="add del mod">
          <ac:chgData name="Carlos Patrão" userId="04ebe526bdd79493" providerId="LiveId" clId="{FAC6440A-B447-4F91-B090-6E025A6D5DDB}" dt="2017-10-03T14:15:55.787" v="565" actId="478"/>
          <ac:spMkLst>
            <pc:docMk/>
            <pc:sldMk cId="2445317088" sldId="399"/>
            <ac:spMk id="13" creationId="{C4DC46BD-585B-43E0-B5EC-B1C166FA0C07}"/>
          </ac:spMkLst>
        </pc:spChg>
        <pc:spChg chg="add del mod">
          <ac:chgData name="Carlos Patrão" userId="04ebe526bdd79493" providerId="LiveId" clId="{FAC6440A-B447-4F91-B090-6E025A6D5DDB}" dt="2017-10-03T14:16:29.357" v="569" actId="478"/>
          <ac:spMkLst>
            <pc:docMk/>
            <pc:sldMk cId="2445317088" sldId="399"/>
            <ac:spMk id="14" creationId="{3E714372-A183-4009-AC84-50C93EBC7736}"/>
          </ac:spMkLst>
        </pc:spChg>
        <pc:spChg chg="add del mod">
          <ac:chgData name="Carlos Patrão" userId="04ebe526bdd79493" providerId="LiveId" clId="{FAC6440A-B447-4F91-B090-6E025A6D5DDB}" dt="2017-10-03T14:16:42.669" v="571" actId="478"/>
          <ac:spMkLst>
            <pc:docMk/>
            <pc:sldMk cId="2445317088" sldId="399"/>
            <ac:spMk id="15" creationId="{43D092E2-9EA4-4AE0-95CE-79525E7E4B53}"/>
          </ac:spMkLst>
        </pc:spChg>
        <pc:spChg chg="add mod ord">
          <ac:chgData name="Carlos Patrão" userId="04ebe526bdd79493" providerId="LiveId" clId="{FAC6440A-B447-4F91-B090-6E025A6D5DDB}" dt="2017-10-03T14:21:11.278" v="641" actId="1076"/>
          <ac:spMkLst>
            <pc:docMk/>
            <pc:sldMk cId="2445317088" sldId="399"/>
            <ac:spMk id="16" creationId="{0C9299EA-7B15-46BB-ABFF-96DD7983449B}"/>
          </ac:spMkLst>
        </pc:spChg>
        <pc:spChg chg="add del mod">
          <ac:chgData name="Carlos Patrão" userId="04ebe526bdd79493" providerId="LiveId" clId="{FAC6440A-B447-4F91-B090-6E025A6D5DDB}" dt="2017-10-03T14:18:27.497" v="593" actId="478"/>
          <ac:spMkLst>
            <pc:docMk/>
            <pc:sldMk cId="2445317088" sldId="399"/>
            <ac:spMk id="17" creationId="{C6E02547-FDE8-4D02-AB09-A77283DCBC24}"/>
          </ac:spMkLst>
        </pc:spChg>
        <pc:spChg chg="add mod">
          <ac:chgData name="Carlos Patrão" userId="04ebe526bdd79493" providerId="LiveId" clId="{FAC6440A-B447-4F91-B090-6E025A6D5DDB}" dt="2017-10-03T14:21:11.278" v="641" actId="1076"/>
          <ac:spMkLst>
            <pc:docMk/>
            <pc:sldMk cId="2445317088" sldId="399"/>
            <ac:spMk id="18" creationId="{EBEEE3B8-F38D-45A7-B318-DA950D4FC2B0}"/>
          </ac:spMkLst>
        </pc:spChg>
        <pc:spChg chg="add mod">
          <ac:chgData name="Carlos Patrão" userId="04ebe526bdd79493" providerId="LiveId" clId="{FAC6440A-B447-4F91-B090-6E025A6D5DDB}" dt="2017-10-03T14:21:11.278" v="641" actId="1076"/>
          <ac:spMkLst>
            <pc:docMk/>
            <pc:sldMk cId="2445317088" sldId="399"/>
            <ac:spMk id="19" creationId="{A1BC5729-B5A2-4402-9E59-A2606B8573DB}"/>
          </ac:spMkLst>
        </pc:spChg>
        <pc:spChg chg="add mod">
          <ac:chgData name="Carlos Patrão" userId="04ebe526bdd79493" providerId="LiveId" clId="{FAC6440A-B447-4F91-B090-6E025A6D5DDB}" dt="2017-10-03T14:22:56.550" v="671" actId="1076"/>
          <ac:spMkLst>
            <pc:docMk/>
            <pc:sldMk cId="2445317088" sldId="399"/>
            <ac:spMk id="21" creationId="{5E3698FF-7D7E-45FA-B1C4-ED82301E34A6}"/>
          </ac:spMkLst>
        </pc:spChg>
        <pc:spChg chg="add mod">
          <ac:chgData name="Carlos Patrão" userId="04ebe526bdd79493" providerId="LiveId" clId="{FAC6440A-B447-4F91-B090-6E025A6D5DDB}" dt="2017-10-03T14:22:59.403" v="672" actId="1076"/>
          <ac:spMkLst>
            <pc:docMk/>
            <pc:sldMk cId="2445317088" sldId="399"/>
            <ac:spMk id="22" creationId="{5CA3FCD5-2F7B-44F9-A808-8E5F1A0B5672}"/>
          </ac:spMkLst>
        </pc:spChg>
        <pc:grpChg chg="add mod">
          <ac:chgData name="Carlos Patrão" userId="04ebe526bdd79493" providerId="LiveId" clId="{FAC6440A-B447-4F91-B090-6E025A6D5DDB}" dt="2017-10-03T14:21:11.278" v="641" actId="1076"/>
          <ac:grpSpMkLst>
            <pc:docMk/>
            <pc:sldMk cId="2445317088" sldId="399"/>
            <ac:grpSpMk id="20" creationId="{A28620BA-CED7-4C63-B602-7DAF26455BF7}"/>
          </ac:grpSpMkLst>
        </pc:grpChg>
        <pc:picChg chg="mod modCrop">
          <ac:chgData name="Carlos Patrão" userId="04ebe526bdd79493" providerId="LiveId" clId="{FAC6440A-B447-4F91-B090-6E025A6D5DDB}" dt="2017-10-03T14:22:44.536" v="670" actId="732"/>
          <ac:picMkLst>
            <pc:docMk/>
            <pc:sldMk cId="2445317088" sldId="399"/>
            <ac:picMk id="5" creationId="{C74515E7-5FE9-49EC-8962-AA28029D21AD}"/>
          </ac:picMkLst>
        </pc:picChg>
        <pc:cxnChg chg="add del mod">
          <ac:chgData name="Carlos Patrão" userId="04ebe526bdd79493" providerId="LiveId" clId="{FAC6440A-B447-4F91-B090-6E025A6D5DDB}" dt="2017-10-03T14:14:56.427" v="545" actId="478"/>
          <ac:cxnSpMkLst>
            <pc:docMk/>
            <pc:sldMk cId="2445317088" sldId="399"/>
            <ac:cxnSpMk id="6" creationId="{5BC84C54-0139-4B6B-AACC-026C8E91BD57}"/>
          </ac:cxnSpMkLst>
        </pc:cxnChg>
      </pc:sldChg>
      <pc:sldChg chg="modSp del">
        <pc:chgData name="Carlos Patrão" userId="04ebe526bdd79493" providerId="LiveId" clId="{FAC6440A-B447-4F91-B090-6E025A6D5DDB}" dt="2017-10-04T10:07:59.882" v="693" actId="2696"/>
        <pc:sldMkLst>
          <pc:docMk/>
          <pc:sldMk cId="2885752236" sldId="400"/>
        </pc:sldMkLst>
        <pc:spChg chg="mod">
          <ac:chgData name="Carlos Patrão" userId="04ebe526bdd79493" providerId="LiveId" clId="{FAC6440A-B447-4F91-B090-6E025A6D5DDB}" dt="2017-10-03T10:49:38.386" v="75" actId="20577"/>
          <ac:spMkLst>
            <pc:docMk/>
            <pc:sldMk cId="2885752236" sldId="400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0:49:41.003" v="76" actId="20577"/>
          <ac:spMkLst>
            <pc:docMk/>
            <pc:sldMk cId="2885752236" sldId="400"/>
            <ac:spMk id="3" creationId="{2270156A-A778-417F-B8D5-138DF2B92556}"/>
          </ac:spMkLst>
        </pc:spChg>
      </pc:sldChg>
      <pc:sldChg chg="modSp del">
        <pc:chgData name="Carlos Patrão" userId="04ebe526bdd79493" providerId="LiveId" clId="{FAC6440A-B447-4F91-B090-6E025A6D5DDB}" dt="2017-10-04T10:07:59.866" v="691" actId="2696"/>
        <pc:sldMkLst>
          <pc:docMk/>
          <pc:sldMk cId="2006165808" sldId="401"/>
        </pc:sldMkLst>
        <pc:spChg chg="mod">
          <ac:chgData name="Carlos Patrão" userId="04ebe526bdd79493" providerId="LiveId" clId="{FAC6440A-B447-4F91-B090-6E025A6D5DDB}" dt="2017-10-03T10:49:11.196" v="66" actId="20577"/>
          <ac:spMkLst>
            <pc:docMk/>
            <pc:sldMk cId="2006165808" sldId="401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0:49:16.859" v="67" actId="20577"/>
          <ac:spMkLst>
            <pc:docMk/>
            <pc:sldMk cId="2006165808" sldId="401"/>
            <ac:spMk id="3" creationId="{2270156A-A778-417F-B8D5-138DF2B92556}"/>
          </ac:spMkLst>
        </pc:spChg>
      </pc:sldChg>
      <pc:sldChg chg="modSp del">
        <pc:chgData name="Carlos Patrão" userId="04ebe526bdd79493" providerId="LiveId" clId="{FAC6440A-B447-4F91-B090-6E025A6D5DDB}" dt="2017-10-04T10:07:59.882" v="692" actId="2696"/>
        <pc:sldMkLst>
          <pc:docMk/>
          <pc:sldMk cId="4108729781" sldId="402"/>
        </pc:sldMkLst>
        <pc:spChg chg="mod">
          <ac:chgData name="Carlos Patrão" userId="04ebe526bdd79493" providerId="LiveId" clId="{FAC6440A-B447-4F91-B090-6E025A6D5DDB}" dt="2017-10-03T14:46:49.912" v="688" actId="20577"/>
          <ac:spMkLst>
            <pc:docMk/>
            <pc:sldMk cId="4108729781" sldId="402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0:49:30.890" v="72" actId="20577"/>
          <ac:spMkLst>
            <pc:docMk/>
            <pc:sldMk cId="4108729781" sldId="402"/>
            <ac:spMk id="3" creationId="{2270156A-A778-417F-B8D5-138DF2B92556}"/>
          </ac:spMkLst>
        </pc:spChg>
      </pc:sldChg>
      <pc:sldChg chg="modSp del">
        <pc:chgData name="Carlos Patrão" userId="04ebe526bdd79493" providerId="LiveId" clId="{FAC6440A-B447-4F91-B090-6E025A6D5DDB}" dt="2017-10-04T10:07:59.882" v="694" actId="2696"/>
        <pc:sldMkLst>
          <pc:docMk/>
          <pc:sldMk cId="3615271181" sldId="403"/>
        </pc:sldMkLst>
        <pc:spChg chg="mod">
          <ac:chgData name="Carlos Patrão" userId="04ebe526bdd79493" providerId="LiveId" clId="{FAC6440A-B447-4F91-B090-6E025A6D5DDB}" dt="2017-10-03T10:49:44.218" v="77" actId="20577"/>
          <ac:spMkLst>
            <pc:docMk/>
            <pc:sldMk cId="3615271181" sldId="403"/>
            <ac:spMk id="2" creationId="{671E6251-6CEC-4A93-857A-BE97BA274591}"/>
          </ac:spMkLst>
        </pc:spChg>
        <pc:spChg chg="mod">
          <ac:chgData name="Carlos Patrão" userId="04ebe526bdd79493" providerId="LiveId" clId="{FAC6440A-B447-4F91-B090-6E025A6D5DDB}" dt="2017-10-03T10:49:46.485" v="78" actId="20577"/>
          <ac:spMkLst>
            <pc:docMk/>
            <pc:sldMk cId="3615271181" sldId="403"/>
            <ac:spMk id="3" creationId="{2270156A-A778-417F-B8D5-138DF2B92556}"/>
          </ac:spMkLst>
        </pc:spChg>
      </pc:sldChg>
      <pc:sldChg chg="modSp del modNotesTx">
        <pc:chgData name="Carlos Patrão" userId="04ebe526bdd79493" providerId="LiveId" clId="{FAC6440A-B447-4F91-B090-6E025A6D5DDB}" dt="2017-10-04T10:07:59.866" v="689" actId="2696"/>
        <pc:sldMkLst>
          <pc:docMk/>
          <pc:sldMk cId="2952170184" sldId="404"/>
        </pc:sldMkLst>
        <pc:spChg chg="mod">
          <ac:chgData name="Carlos Patrão" userId="04ebe526bdd79493" providerId="LiveId" clId="{FAC6440A-B447-4F91-B090-6E025A6D5DDB}" dt="2017-10-03T10:50:02.955" v="83" actId="20577"/>
          <ac:spMkLst>
            <pc:docMk/>
            <pc:sldMk cId="2952170184" sldId="404"/>
            <ac:spMk id="3" creationId="{2270156A-A778-417F-B8D5-138DF2B92556}"/>
          </ac:spMkLst>
        </pc:spChg>
      </pc:sldChg>
      <pc:sldChg chg="addSp modSp del">
        <pc:chgData name="Carlos Patrão" userId="04ebe526bdd79493" providerId="LiveId" clId="{FAC6440A-B447-4F91-B090-6E025A6D5DDB}" dt="2017-10-04T10:07:59.866" v="690" actId="2696"/>
        <pc:sldMkLst>
          <pc:docMk/>
          <pc:sldMk cId="4274156290" sldId="405"/>
        </pc:sldMkLst>
        <pc:spChg chg="add mod">
          <ac:chgData name="Carlos Patrão" userId="04ebe526bdd79493" providerId="LiveId" clId="{FAC6440A-B447-4F91-B090-6E025A6D5DDB}" dt="2017-10-03T11:29:15.807" v="182" actId="1076"/>
          <ac:spMkLst>
            <pc:docMk/>
            <pc:sldMk cId="4274156290" sldId="405"/>
            <ac:spMk id="2" creationId="{B8B18B33-6359-4BFC-911F-96E835CF1677}"/>
          </ac:spMkLst>
        </pc:spChg>
        <pc:spChg chg="mod">
          <ac:chgData name="Carlos Patrão" userId="04ebe526bdd79493" providerId="LiveId" clId="{FAC6440A-B447-4F91-B090-6E025A6D5DDB}" dt="2017-10-03T10:48:57.019" v="61" actId="20577"/>
          <ac:spMkLst>
            <pc:docMk/>
            <pc:sldMk cId="4274156290" sldId="405"/>
            <ac:spMk id="3" creationId="{41DC4C69-8D75-4B9C-A820-B9D0B27E2813}"/>
          </ac:spMkLst>
        </pc:spChg>
        <pc:picChg chg="mod modCrop">
          <ac:chgData name="Carlos Patrão" userId="04ebe526bdd79493" providerId="LiveId" clId="{FAC6440A-B447-4F91-B090-6E025A6D5DDB}" dt="2017-10-03T11:26:07.089" v="168" actId="732"/>
          <ac:picMkLst>
            <pc:docMk/>
            <pc:sldMk cId="4274156290" sldId="405"/>
            <ac:picMk id="4" creationId="{02464523-31C4-407F-B7B1-C8AAE09FB184}"/>
          </ac:picMkLst>
        </pc:picChg>
      </pc:sldChg>
      <pc:sldChg chg="del modTransition">
        <pc:chgData name="Carlos Patrão" userId="04ebe526bdd79493" providerId="LiveId" clId="{FAC6440A-B447-4F91-B090-6E025A6D5DDB}" dt="2017-10-03T13:52:59.016" v="508" actId="2696"/>
        <pc:sldMkLst>
          <pc:docMk/>
          <pc:sldMk cId="1650719701" sldId="4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7AEF5-6E75-441F-A05B-709AA6AE4DA1}" type="datetimeFigureOut">
              <a:rPr lang="de-DE" smtClean="0"/>
              <a:t>28.11.2017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AD7BD-4AAB-4403-961C-FC6CB7614E2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57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 smtClean="0"/>
              <a:t>A</a:t>
            </a:r>
            <a:r>
              <a:rPr lang="pt-PT" baseline="0" noProof="0" dirty="0" smtClean="0"/>
              <a:t> melhoria da iluminação pública ajuda a reduzir as taxas de crime nas áreas urbanas;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 smtClean="0"/>
              <a:t>Uma iluminação reduzida pode causar colisões noturnas;</a:t>
            </a:r>
            <a:endParaRPr lang="pt-PT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mtClean="0"/>
              <a:t>Há </a:t>
            </a:r>
            <a:r>
              <a:rPr lang="pt-PT" dirty="0" smtClean="0"/>
              <a:t>um número elevado de fatalidades que ocorre à</a:t>
            </a:r>
            <a:r>
              <a:rPr lang="pt-PT" baseline="0" dirty="0" smtClean="0"/>
              <a:t> noite devido à baixa visibilidade e pobre iluminação pública</a:t>
            </a: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082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472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- Varia não só com o comprimento</a:t>
            </a:r>
            <a:r>
              <a:rPr lang="pt-PT" baseline="0" noProof="0" dirty="0" smtClean="0"/>
              <a:t> de onda mas também com a quantidade de fluxo radiante, seja uma luz constante ou trémula, a complexidade espacial do cenário é reconhecida, a adaptação da iris e da retina, o estado psicológico e fisiológico do observador e mais uma série de variáveis;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41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57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56761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6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7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98599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3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7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mage:EM_spectrum.sv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/index.php?title=User:Sakurambo&amp;action=edit&amp;redlink=1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relux.com/en/" TargetMode="External"/><Relationship Id="rId2" Type="http://schemas.openxmlformats.org/officeDocument/2006/relationships/hyperlink" Target="https://www.dial.de/en/dialux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gi32.com/" TargetMode="External"/><Relationship Id="rId4" Type="http://schemas.openxmlformats.org/officeDocument/2006/relationships/hyperlink" Target="https://www.radiance-online.org/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502617"/>
            <a:ext cx="8001000" cy="1591625"/>
          </a:xfrm>
        </p:spPr>
        <p:txBody>
          <a:bodyPr>
            <a:normAutofit/>
          </a:bodyPr>
          <a:lstStyle/>
          <a:p>
            <a:pPr lvl="0" algn="ctr"/>
            <a:r>
              <a:rPr lang="pt-PT" sz="2800" b="1" dirty="0" smtClean="0">
                <a:latin typeface="+mj-lt"/>
              </a:rPr>
              <a:t>Iluminação Exterior</a:t>
            </a:r>
          </a:p>
          <a:p>
            <a:pPr lvl="0" algn="ctr"/>
            <a:r>
              <a:rPr lang="pt-PT" dirty="0" smtClean="0">
                <a:latin typeface="+mj-lt"/>
              </a:rPr>
              <a:t>Módulo 8</a:t>
            </a:r>
          </a:p>
          <a:p>
            <a:pPr lvl="0" algn="ctr"/>
            <a:r>
              <a:rPr lang="pt-PT" dirty="0" smtClean="0">
                <a:latin typeface="+mj-lt"/>
              </a:rPr>
              <a:t>Design de iluminação – Fundamentos</a:t>
            </a:r>
            <a:endParaRPr lang="pt-PT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 smtClean="0">
                <a:solidFill>
                  <a:srgbClr val="595959"/>
                </a:solidFill>
              </a:rPr>
              <a:t>ISR-Universidade de Coimbra</a:t>
            </a:r>
            <a:endParaRPr lang="de-DE" sz="1400" dirty="0">
              <a:solidFill>
                <a:srgbClr val="595959"/>
              </a:solidFill>
            </a:endParaRPr>
          </a:p>
          <a:p>
            <a:pPr algn="r"/>
            <a:r>
              <a:rPr lang="de-DE" sz="1400" dirty="0">
                <a:solidFill>
                  <a:srgbClr val="595959"/>
                </a:solidFill>
              </a:rPr>
              <a:t>Coimbra, </a:t>
            </a:r>
            <a:r>
              <a:rPr lang="de-DE" sz="1400" dirty="0" smtClean="0">
                <a:solidFill>
                  <a:srgbClr val="595959"/>
                </a:solidFill>
              </a:rPr>
              <a:t>Outubro 2017</a:t>
            </a:r>
            <a:endParaRPr lang="de-DE" sz="1400" dirty="0">
              <a:solidFill>
                <a:srgbClr val="595959"/>
              </a:solidFill>
            </a:endParaRPr>
          </a:p>
          <a:p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54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O nível de iluminação determina o estado de adaptação dos nossos olhos;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Para além disso, o nível de atenção necessário e a duração de certas tarefas desempenham um papel fundamental na determinação do nível de iluminação exigido;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Assim, quanto mais difícil for a tarefa visual, maior será o nível de iluminação necessário;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iluminância média no plano mais relevante é frequentemente o horizontal, utilizada para medir o nível de iluminação;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No interior, é normalmente medida nas áreas de trabalho (secretarias, </a:t>
            </a:r>
            <a:r>
              <a:rPr lang="pt-PT" dirty="0" err="1" smtClean="0"/>
              <a:t>etc</a:t>
            </a:r>
            <a:r>
              <a:rPr lang="pt-PT" dirty="0" smtClean="0"/>
              <a:t>); caso não estejam disponíveis é usado um nível imaginário (75cm acima do chão)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3964817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Na iluminação viária deve considerar-se o plano da superfície da estrada.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Na iluminação desportiva, considera-se a área horizontal de jogo;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Em muitas situações, a iluminação de objetos verticais é importante, por </a:t>
            </a:r>
            <a:r>
              <a:rPr lang="pt-PT" dirty="0" err="1" smtClean="0"/>
              <a:t>ex</a:t>
            </a:r>
            <a:r>
              <a:rPr lang="pt-PT" dirty="0" smtClean="0"/>
              <a:t>; na iluminação desportiva, a iluminância de planos verticais específicos é utilizada para critério extra para garantir uma visão adequada dos jogadores.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E nas zonas urbanas, onde o crime pode ser problemático, a iluminância </a:t>
            </a:r>
            <a:r>
              <a:rPr lang="pt-PT" dirty="0"/>
              <a:t>s</a:t>
            </a:r>
            <a:r>
              <a:rPr lang="pt-PT" dirty="0" smtClean="0"/>
              <a:t>emi-cilíndrica é utilizada como critério de iluminação de forma a facilitar o reconhecimento facial.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88002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Os requisitos de iluminação de uma área pública dependem em grande parte da categoria especifica de iluminação;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categoria de iluminação é definida por uma série de requisitos fotométricos que indicam qual a visibilidade necessária para os utilizadores dos vários tipos de ruas, estradas e outras áreas públicas;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Uma vez que as necessidades dos peões são muito diferentes dos condutores, em aspetos como a velocidade do movimento, proximidade dos objetos, padrão da superfície, reconhecimento facial, </a:t>
            </a:r>
            <a:r>
              <a:rPr lang="pt-PT" dirty="0" err="1" smtClean="0"/>
              <a:t>etc</a:t>
            </a:r>
            <a:r>
              <a:rPr lang="pt-PT" dirty="0" smtClean="0"/>
              <a:t>, são usados diferentes parâmetros para caraterizar as condições mínimas de iluminação de uma dada classe (luminância, iluminância, </a:t>
            </a:r>
            <a:r>
              <a:rPr lang="pt-PT" dirty="0" err="1" smtClean="0"/>
              <a:t>etc</a:t>
            </a:r>
            <a:r>
              <a:rPr lang="pt-PT" dirty="0" smtClean="0"/>
              <a:t>)</a:t>
            </a:r>
            <a:r>
              <a:rPr lang="pt-PT" dirty="0"/>
              <a:t>.</a:t>
            </a: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28567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pt-PT" b="1" i="1" dirty="0" smtClean="0"/>
              <a:t>A série normativa EN13201</a:t>
            </a:r>
            <a:r>
              <a:rPr lang="pt-PT" i="1" dirty="0" smtClean="0"/>
              <a:t> </a:t>
            </a:r>
            <a:r>
              <a:rPr lang="pt-PT" dirty="0" smtClean="0"/>
              <a:t>apresenta as definições mais consensuais relativamente a classes de iluminação, critérios de desempenho e métodos de medição: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CEN/TR 13201-1 : 2014 – Seleção de classes de iluminação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13201-2 : 2015 – Requisitos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13201-3 : 2015 – Cálculo de desempenho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13201-4 : 2015 – Métodos de medição do desempenho de iluminação 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900" dirty="0" smtClean="0"/>
              <a:t>EN 13201-5 : 2015 – Indicadores de desempenho energético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b="1" i="1" dirty="0" smtClean="0"/>
              <a:t>“CIE* 115-2010 – Recomendações para a iluminação de estradas com trafego de veículos e peões” </a:t>
            </a:r>
            <a:r>
              <a:rPr lang="pt-PT" dirty="0" smtClean="0"/>
              <a:t>apresenta recomendações para critérios de qualidade para iluminação e classes, requisitos para tráfego de veículos, regulação de fluxo, etc. para todas as categorias de estradas e áreas a ser iluminadas.</a:t>
            </a:r>
          </a:p>
          <a:p>
            <a:r>
              <a:rPr lang="pt-PT" dirty="0" smtClean="0"/>
              <a:t>     </a:t>
            </a:r>
            <a:r>
              <a:rPr lang="pt-PT" sz="1800" b="1" dirty="0" smtClean="0">
                <a:solidFill>
                  <a:srgbClr val="0070C0"/>
                </a:solidFill>
              </a:rPr>
              <a:t>*CIE – Comissão Internacional da Iluminação</a:t>
            </a:r>
            <a:endParaRPr lang="pt-PT" b="1" dirty="0">
              <a:solidFill>
                <a:srgbClr val="0070C0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2195723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3600" dirty="0" smtClean="0"/>
              <a:t>Fotometria</a:t>
            </a:r>
            <a:endParaRPr lang="pt-PT" sz="36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74515E7-5FE9-49EC-8962-AA28029D21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806" t="16466" r="2578" b="54400"/>
          <a:stretch/>
        </p:blipFill>
        <p:spPr>
          <a:xfrm>
            <a:off x="6188381" y="1376901"/>
            <a:ext cx="2796172" cy="2062977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5165D44-7D5D-4476-AAB2-540C13C9D9FD}"/>
              </a:ext>
            </a:extLst>
          </p:cNvPr>
          <p:cNvSpPr/>
          <p:nvPr/>
        </p:nvSpPr>
        <p:spPr>
          <a:xfrm>
            <a:off x="371475" y="1704975"/>
            <a:ext cx="1590675" cy="1533525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83C19D82-D280-433B-9F3E-1773E80AEB8A}"/>
              </a:ext>
            </a:extLst>
          </p:cNvPr>
          <p:cNvSpPr/>
          <p:nvPr/>
        </p:nvSpPr>
        <p:spPr>
          <a:xfrm rot="2743857">
            <a:off x="1397913" y="3901871"/>
            <a:ext cx="2246450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Seta: Para a Direita 7">
            <a:extLst>
              <a:ext uri="{FF2B5EF4-FFF2-40B4-BE49-F238E27FC236}">
                <a16:creationId xmlns:a16="http://schemas.microsoft.com/office/drawing/2014/main" id="{B22548D5-F7A2-42C2-9CE8-DC5FA815DE67}"/>
              </a:ext>
            </a:extLst>
          </p:cNvPr>
          <p:cNvSpPr/>
          <p:nvPr/>
        </p:nvSpPr>
        <p:spPr>
          <a:xfrm rot="2743857">
            <a:off x="1718213" y="3599722"/>
            <a:ext cx="2246450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C899F4E2-0D2B-4801-BF2F-1FB0B75D5D79}"/>
              </a:ext>
            </a:extLst>
          </p:cNvPr>
          <p:cNvSpPr/>
          <p:nvPr/>
        </p:nvSpPr>
        <p:spPr>
          <a:xfrm rot="2743857">
            <a:off x="1077612" y="4204020"/>
            <a:ext cx="2246450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A28620BA-CED7-4C63-B602-7DAF26455BF7}"/>
              </a:ext>
            </a:extLst>
          </p:cNvPr>
          <p:cNvGrpSpPr/>
          <p:nvPr/>
        </p:nvGrpSpPr>
        <p:grpSpPr>
          <a:xfrm>
            <a:off x="2892481" y="4600302"/>
            <a:ext cx="3940249" cy="842757"/>
            <a:chOff x="2892481" y="4600302"/>
            <a:chExt cx="3940249" cy="842757"/>
          </a:xfrm>
        </p:grpSpPr>
        <p:sp>
          <p:nvSpPr>
            <p:cNvPr id="16" name="Paralelogramo 15">
              <a:extLst>
                <a:ext uri="{FF2B5EF4-FFF2-40B4-BE49-F238E27FC236}">
                  <a16:creationId xmlns:a16="http://schemas.microsoft.com/office/drawing/2014/main" id="{0C9299EA-7B15-46BB-ABFF-96DD7983449B}"/>
                </a:ext>
              </a:extLst>
            </p:cNvPr>
            <p:cNvSpPr/>
            <p:nvPr/>
          </p:nvSpPr>
          <p:spPr>
            <a:xfrm>
              <a:off x="2892481" y="4600302"/>
              <a:ext cx="2886452" cy="837462"/>
            </a:xfrm>
            <a:prstGeom prst="parallelogram">
              <a:avLst>
                <a:gd name="adj" fmla="val 126226"/>
              </a:avLst>
            </a:prstGeom>
            <a:solidFill>
              <a:srgbClr val="187E91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Triângulo isósceles 17">
              <a:extLst>
                <a:ext uri="{FF2B5EF4-FFF2-40B4-BE49-F238E27FC236}">
                  <a16:creationId xmlns:a16="http://schemas.microsoft.com/office/drawing/2014/main" id="{EBEEE3B8-F38D-45A7-B318-DA950D4FC2B0}"/>
                </a:ext>
              </a:extLst>
            </p:cNvPr>
            <p:cNvSpPr/>
            <p:nvPr/>
          </p:nvSpPr>
          <p:spPr>
            <a:xfrm>
              <a:off x="4688991" y="4600303"/>
              <a:ext cx="1292709" cy="837462"/>
            </a:xfrm>
            <a:prstGeom prst="triangle">
              <a:avLst>
                <a:gd name="adj" fmla="val 83637"/>
              </a:avLst>
            </a:prstGeom>
            <a:solidFill>
              <a:srgbClr val="187E91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Triângulo isósceles 18">
              <a:extLst>
                <a:ext uri="{FF2B5EF4-FFF2-40B4-BE49-F238E27FC236}">
                  <a16:creationId xmlns:a16="http://schemas.microsoft.com/office/drawing/2014/main" id="{A1BC5729-B5A2-4402-9E59-A2606B8573DB}"/>
                </a:ext>
              </a:extLst>
            </p:cNvPr>
            <p:cNvSpPr/>
            <p:nvPr/>
          </p:nvSpPr>
          <p:spPr>
            <a:xfrm>
              <a:off x="5772583" y="4600302"/>
              <a:ext cx="1060147" cy="842757"/>
            </a:xfrm>
            <a:prstGeom prst="triangle">
              <a:avLst>
                <a:gd name="adj" fmla="val 0"/>
              </a:avLst>
            </a:prstGeom>
            <a:solidFill>
              <a:srgbClr val="187E91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Seta: Para a Direita 9">
            <a:extLst>
              <a:ext uri="{FF2B5EF4-FFF2-40B4-BE49-F238E27FC236}">
                <a16:creationId xmlns:a16="http://schemas.microsoft.com/office/drawing/2014/main" id="{25E66541-B237-4431-83BC-D9BAF1D6C799}"/>
              </a:ext>
            </a:extLst>
          </p:cNvPr>
          <p:cNvSpPr/>
          <p:nvPr/>
        </p:nvSpPr>
        <p:spPr>
          <a:xfrm rot="18258477">
            <a:off x="4546587" y="3554578"/>
            <a:ext cx="1881406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Seta: Para a Direita 10">
            <a:extLst>
              <a:ext uri="{FF2B5EF4-FFF2-40B4-BE49-F238E27FC236}">
                <a16:creationId xmlns:a16="http://schemas.microsoft.com/office/drawing/2014/main" id="{018C0FD8-197E-4007-902B-AE74AA2C8D76}"/>
              </a:ext>
            </a:extLst>
          </p:cNvPr>
          <p:cNvSpPr/>
          <p:nvPr/>
        </p:nvSpPr>
        <p:spPr>
          <a:xfrm rot="18761124">
            <a:off x="4831881" y="3713548"/>
            <a:ext cx="1881406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id="{CFD84288-81E9-4C43-894E-2422F192787E}"/>
              </a:ext>
            </a:extLst>
          </p:cNvPr>
          <p:cNvSpPr/>
          <p:nvPr/>
        </p:nvSpPr>
        <p:spPr>
          <a:xfrm rot="19399226">
            <a:off x="5077804" y="3975459"/>
            <a:ext cx="1881406" cy="266024"/>
          </a:xfrm>
          <a:prstGeom prst="rightArrow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E3698FF-7D7E-45FA-B1C4-ED82301E34A6}"/>
              </a:ext>
            </a:extLst>
          </p:cNvPr>
          <p:cNvSpPr txBox="1"/>
          <p:nvPr/>
        </p:nvSpPr>
        <p:spPr>
          <a:xfrm>
            <a:off x="4160110" y="2695550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Luminância</a:t>
            </a:r>
            <a:endParaRPr lang="pt-PT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5CA3FCD5-2F7B-44F9-A808-8E5F1A0B5672}"/>
              </a:ext>
            </a:extLst>
          </p:cNvPr>
          <p:cNvSpPr txBox="1"/>
          <p:nvPr/>
        </p:nvSpPr>
        <p:spPr>
          <a:xfrm>
            <a:off x="4160110" y="5634557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Iluminância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45317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1871682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radiação eletromagnética abrange uma grande diversidade de tipos de radiação, desde as ondas de rádio a raios gama. A luz é radiação cuja gama de comprimento de </a:t>
            </a:r>
            <a:r>
              <a:rPr lang="pt-PT" dirty="0"/>
              <a:t>onda (λ</a:t>
            </a:r>
            <a:r>
              <a:rPr lang="pt-PT" dirty="0" smtClean="0"/>
              <a:t>) do espectro da radiação eletromagnética pode ser vista pelo olho humano. Esta gama está entre o ultravioleta (380nm) e o infravermelho (760nm).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 – Luz visível</a:t>
            </a:r>
            <a:endParaRPr lang="pt-PT" dirty="0"/>
          </a:p>
        </p:txBody>
      </p:sp>
      <p:pic>
        <p:nvPicPr>
          <p:cNvPr id="5" name="Imagem 4" descr="Uma imagem com captura de ecrã&#10;&#10;Descrição gerada com confiança muito alta">
            <a:extLst>
              <a:ext uri="{FF2B5EF4-FFF2-40B4-BE49-F238E27FC236}">
                <a16:creationId xmlns:a16="http://schemas.microsoft.com/office/drawing/2014/main" id="{64E62EBA-F96D-4A75-AFF6-3636B4C26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594" y="3115544"/>
            <a:ext cx="5720811" cy="3060306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46C142B-A93B-42E7-A858-E47D7524F825}"/>
              </a:ext>
            </a:extLst>
          </p:cNvPr>
          <p:cNvSpPr/>
          <p:nvPr/>
        </p:nvSpPr>
        <p:spPr>
          <a:xfrm>
            <a:off x="2066924" y="6059270"/>
            <a:ext cx="524827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err="1" smtClean="0"/>
              <a:t>Esta</a:t>
            </a:r>
            <a:r>
              <a:rPr lang="en-US" sz="1050" dirty="0" smtClean="0"/>
              <a:t> </a:t>
            </a:r>
            <a:r>
              <a:rPr lang="en-US" sz="1050" dirty="0" err="1" smtClean="0"/>
              <a:t>imagem</a:t>
            </a:r>
            <a:r>
              <a:rPr lang="en-US" sz="1050" dirty="0" smtClean="0"/>
              <a:t> </a:t>
            </a:r>
            <a:r>
              <a:rPr lang="en-US" sz="1050" dirty="0" err="1" smtClean="0"/>
              <a:t>foi</a:t>
            </a:r>
            <a:r>
              <a:rPr lang="en-US" sz="1050" dirty="0" smtClean="0"/>
              <a:t> </a:t>
            </a:r>
            <a:r>
              <a:rPr lang="en-US" sz="1050" dirty="0" err="1" smtClean="0"/>
              <a:t>retirada</a:t>
            </a:r>
            <a:r>
              <a:rPr lang="en-US" sz="1050" dirty="0" smtClean="0"/>
              <a:t> de: </a:t>
            </a:r>
            <a:r>
              <a:rPr lang="en-US" sz="1050" dirty="0" smtClean="0">
                <a:hlinkClick r:id="rId3" tooltip="en:Image:EM spectrum.svg"/>
              </a:rPr>
              <a:t>English </a:t>
            </a:r>
            <a:r>
              <a:rPr lang="en-US" sz="1050" dirty="0">
                <a:hlinkClick r:id="rId3" tooltip="en:Image:EM spectrum.svg"/>
              </a:rPr>
              <a:t>Wikipedia</a:t>
            </a:r>
            <a:r>
              <a:rPr lang="en-US" sz="1050" dirty="0"/>
              <a:t> </a:t>
            </a:r>
            <a:r>
              <a:rPr lang="en-US" sz="1050" dirty="0" smtClean="0"/>
              <a:t>(</a:t>
            </a:r>
            <a:r>
              <a:rPr lang="en-US" sz="1050" dirty="0" err="1" smtClean="0"/>
              <a:t>Autor</a:t>
            </a:r>
            <a:r>
              <a:rPr lang="en-US" sz="1050" dirty="0" smtClean="0"/>
              <a:t> original: </a:t>
            </a:r>
            <a:r>
              <a:rPr lang="en-US" sz="1050" dirty="0">
                <a:hlinkClick r:id="rId4" tooltip="User:Sakurambo (page does not exist)"/>
              </a:rPr>
              <a:t>Philip Ronan</a:t>
            </a:r>
            <a:r>
              <a:rPr lang="en-US" sz="1050" dirty="0"/>
              <a:t>)</a:t>
            </a:r>
            <a:endParaRPr lang="pt-PT" sz="1050" dirty="0"/>
          </a:p>
        </p:txBody>
      </p:sp>
    </p:spTree>
    <p:extLst>
      <p:ext uri="{BB962C8B-B14F-4D97-AF65-F5344CB8AC3E}">
        <p14:creationId xmlns:p14="http://schemas.microsoft.com/office/powerpoint/2010/main" val="3127329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radiometria e a fotometria desenvolveram uma série de métodos e processos para medir quantidades luminosas;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Enquanto a radiometria se interessa por toda a radiação do espectro eletromagnético emitida por uma fonte; a fotometria só se concentra sobre a radiação visível (comummente denominada por luz);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fotometria é a ciência que mede luz visível em unidades que são medidas de acordo com a sensibilidade do olho humano;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uma ciência quantitativa com base no modelo estatístico da resposta visual do ser humano à luz – ou seja, a nossa perceção da luz – sob condições cuidadosamente controladas.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56048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equivalente fotométrico da Radiância é a Iluminância, medida em Lúmens por metro quadrado (Lux);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sensibilidade do olhos humano à luz varia com os comprimentos de onda. Vemos luz de diferentes comprimentos de onda como um continuum de cores que variam ao longo do espectro visível: 650 </a:t>
            </a:r>
            <a:r>
              <a:rPr lang="pt-PT" dirty="0" err="1" smtClean="0"/>
              <a:t>nm</a:t>
            </a:r>
            <a:r>
              <a:rPr lang="pt-PT" dirty="0" smtClean="0"/>
              <a:t> é vermelho, 540 </a:t>
            </a:r>
            <a:r>
              <a:rPr lang="pt-PT" dirty="0" err="1" smtClean="0"/>
              <a:t>nm</a:t>
            </a:r>
            <a:r>
              <a:rPr lang="pt-PT" dirty="0" smtClean="0"/>
              <a:t> é verde, 450 </a:t>
            </a:r>
            <a:r>
              <a:rPr lang="pt-PT" dirty="0" err="1" smtClean="0"/>
              <a:t>nm</a:t>
            </a:r>
            <a:r>
              <a:rPr lang="pt-PT" dirty="0" smtClean="0"/>
              <a:t> é azul, e assim por diante;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Por exemplo, uma fonte de luz com uma irradiância de </a:t>
            </a:r>
            <a:r>
              <a:rPr lang="pt-PT" dirty="0"/>
              <a:t>um Watt/m² </a:t>
            </a:r>
            <a:r>
              <a:rPr lang="pt-PT" dirty="0" smtClean="0"/>
              <a:t>de luz verde parece mais brilhante do que a mesma fonte com uma irradiância de um </a:t>
            </a:r>
            <a:r>
              <a:rPr lang="pt-PT" dirty="0"/>
              <a:t>Watt/m² </a:t>
            </a:r>
            <a:r>
              <a:rPr lang="pt-PT" dirty="0" smtClean="0"/>
              <a:t>de luz vermelha ou azul;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fotometria não </a:t>
            </a:r>
            <a:r>
              <a:rPr lang="pt-PT" dirty="0"/>
              <a:t>mede Watts/m² </a:t>
            </a:r>
            <a:r>
              <a:rPr lang="pt-PT" dirty="0" smtClean="0"/>
              <a:t> de energia radiante, mas sim tenta medir a sensação subjetiva produzida através da estimulação do sistema visual humano olho-cérebro pela energia radiante.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95778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Esta tarefa é extremamente complicada pela resposta não linear do olho à luz;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Varia não só com o comprimento de onda mas também com a quantidade de fluxo radiante;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sensação subjetiva de ver pode ser quantificada em condições “normais” de visualização;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Comissão Internacional da Iluminação (CIE) perguntou a mais de cem observadores para fazerem corresponder visualmente o “brilho” das fontes de luz monocromáticas com diferentes comprimentos de onda sob condições controladas, fazendo uma média dos resultados medidos na “</a:t>
            </a:r>
            <a:r>
              <a:rPr lang="pt-PT" b="1" dirty="0" smtClean="0"/>
              <a:t>resposta fotópica</a:t>
            </a:r>
            <a:r>
              <a:rPr lang="pt-PT" dirty="0" smtClean="0"/>
              <a:t>” da “média” reconhecida do observador humano.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9508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3669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Há três tipos de visão: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Fotópica</a:t>
            </a:r>
            <a:r>
              <a:rPr lang="pt-PT" dirty="0" smtClean="0"/>
              <a:t>- visão colorida dos humanos, sob condições normais de luz natural (&gt; 3 cd / m2). Os cones do olho estão ativos;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Escotópica</a:t>
            </a:r>
            <a:r>
              <a:rPr lang="pt-PT" dirty="0" smtClean="0"/>
              <a:t> – visão humana no escuro (&lt;0.001 cd / m2). Apenas os bastonetes do olho estão ativos;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Mesópica</a:t>
            </a:r>
            <a:r>
              <a:rPr lang="pt-PT" dirty="0" smtClean="0"/>
              <a:t> – a combinação da visão fotópica e escotópica para situações com uma pouca luz, mas sem ser totalmente escuro. Estas são as condições para a iluminação pública, onde os cones e os bastonetes estão ativos.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42536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Objetivos: </a:t>
            </a:r>
          </a:p>
          <a:p>
            <a:endParaRPr lang="pt-PT" b="1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Adquirir conhecimento sobre os termos técnicos e as técnicas dependendo de cada situação e requisitos de forma a alcançar a melhor solução de projeto de iluminação.</a:t>
            </a:r>
          </a:p>
          <a:p>
            <a:pPr marL="342900" indent="-342900">
              <a:buFontTx/>
              <a:buChar char="-"/>
            </a:pPr>
            <a:endParaRPr lang="pt-PT" b="1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Explicar as características técnicas a considerar num projeto de iluminação.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pt-PT" dirty="0" smtClean="0"/>
              <a:t>Iluminação Exterior - Módulo 8</a:t>
            </a:r>
            <a:br>
              <a:rPr lang="pt-PT" dirty="0" smtClean="0"/>
            </a:br>
            <a:r>
              <a:rPr lang="pt-PT" dirty="0" smtClean="0"/>
              <a:t>Design de iluminação – Fundamentos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65120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7683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Gama dinâmica do olho humano 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  <p:sp>
        <p:nvSpPr>
          <p:cNvPr id="6" name="Marcador de Posição de Conteúdo 1">
            <a:extLst>
              <a:ext uri="{FF2B5EF4-FFF2-40B4-BE49-F238E27FC236}">
                <a16:creationId xmlns:a16="http://schemas.microsoft.com/office/drawing/2014/main" id="{842ACE37-C5AD-4413-AAF9-60E7259C8A79}"/>
              </a:ext>
            </a:extLst>
          </p:cNvPr>
          <p:cNvSpPr txBox="1">
            <a:spLocks/>
          </p:cNvSpPr>
          <p:nvPr/>
        </p:nvSpPr>
        <p:spPr>
          <a:xfrm>
            <a:off x="439657" y="5396700"/>
            <a:ext cx="8229600" cy="476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8000" indent="-27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2800" indent="-1944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30000" indent="-2304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87200" indent="-1944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Bastonetes respondem a uma luminância baixa; cones respondem à alta</a:t>
            </a:r>
            <a:endParaRPr lang="pt-PT" dirty="0"/>
          </a:p>
        </p:txBody>
      </p:sp>
      <p:pic>
        <p:nvPicPr>
          <p:cNvPr id="7" name="Imagem 6" descr="Uma imagem com captura de ecrã&#10;&#10;Descrição gerada com confiança muito alta">
            <a:extLst>
              <a:ext uri="{FF2B5EF4-FFF2-40B4-BE49-F238E27FC236}">
                <a16:creationId xmlns:a16="http://schemas.microsoft.com/office/drawing/2014/main" id="{3B95A8EF-4134-4393-94FB-421C99CB7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6" y="2199105"/>
            <a:ext cx="6732221" cy="29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50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76835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Resposta da visão escotópica e fotópica humana (curvas de sensibilidade)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457DD1F-F60D-42F9-9C5E-85D917763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831" y="1897219"/>
            <a:ext cx="5842861" cy="440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7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curva na direita mostra a resposta do olho sob condições normais de iluminação e é denominada resposta fotópica;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Os cones responde à luz nestas condições e são também responsáveis pela perceção humana da cor.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curva na esquerda mostra a resposta do olho a níveis baixos de luz e é denominada a resposta escotópica.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Com um nível baixo de luz, os bastonetes estão mais ativos e o olho humano é mais sensível a qualquer presença de luz, mas é menos sensível à variação de cor;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Os bastonetes são muito sensíveis à luz mas são constituídos por um pigmento individual, o que explica a perda na capacidade de discriminar cor.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07400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7683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Visão mesópica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  <p:pic>
        <p:nvPicPr>
          <p:cNvPr id="5" name="Imagem 4" descr="Uma imagem com captura de ecrã&#10;&#10;Descrição gerada com confiança muito alta">
            <a:extLst>
              <a:ext uri="{FF2B5EF4-FFF2-40B4-BE49-F238E27FC236}">
                <a16:creationId xmlns:a16="http://schemas.microsoft.com/office/drawing/2014/main" id="{3471F1B4-63A5-4621-A8BB-9E86AE184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07" y="2109681"/>
            <a:ext cx="5424407" cy="40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42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50639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Em áreas com luz de intensidade média, a sensibilidade espectral do olho encontra-se entre a visão noturna e diurna;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Isto é normalmente verdade em situações como o amanhecer, o entardecer, sob iluminação pública e em nossas casas;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olho responde não só à claridade, mas à distribuição espectral de luz recebida quando decide mudar entre os estados fotópica e escotópico.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Esta visão é chamada mesópica e são necessários tanto dos bastonetes como os cones para a visão.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89100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50639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métodos tradicionais que usam “Lúmens fotópicos” para descrever a intensidade da luz numa certa área, subestimam a intensidade da luz, uma vez que ignoram completamente a contribuição dos bastonetes para a visão ou os “Lúmens Escotópicos”;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cientistas no laboratório Lawrence </a:t>
            </a:r>
            <a:r>
              <a:rPr lang="pt-PT" dirty="0" err="1" smtClean="0"/>
              <a:t>Berkley</a:t>
            </a:r>
            <a:r>
              <a:rPr lang="pt-PT" dirty="0" smtClean="0"/>
              <a:t> – EUA desenvolveram um fator denominado rácio escotópico/</a:t>
            </a:r>
            <a:r>
              <a:rPr lang="pt-PT" dirty="0" err="1" smtClean="0"/>
              <a:t>fotópico</a:t>
            </a:r>
            <a:r>
              <a:rPr lang="pt-PT" dirty="0" smtClean="0"/>
              <a:t> [S/P]. Este rácio ajuda a converter lúmens tradicional no lúmens verdadeiramente percecionado pelo olho em condições de luz mesópica e dá-nos uma estimativa mais precisa da quantidade de luz: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Lúmens fotópico * [S/P ratio] = Lúmens Pupila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Fotometria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18342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49"/>
            <a:ext cx="8229600" cy="46613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Este rácio determina a claridade visual aparente de uma fonte de luz;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por isto que um LED com baixa potência ou lâmpada de indução, que produz um rácio S/P elevado, aparenta ser tão ou mais brilhante para o olho humano do que uma lâmpada de sódio de alta pressão (HPS) com duas vezes mais potência;</a:t>
            </a: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As lâmpadas HPS não têm o espectro de luz necessário para iluminar adequadamente os objetos e obtêm uma resposta ótima da retina humana em condições mesópicas de iluminação.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Fotometria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181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Fotometria</a:t>
            </a:r>
            <a:endParaRPr lang="en-US" dirty="0"/>
          </a:p>
        </p:txBody>
      </p:sp>
      <p:pic>
        <p:nvPicPr>
          <p:cNvPr id="7" name="Marcador de Posição de Conteúdo 6" descr="Uma imagem com captura de ecrã&#10;&#10;Descrição gerada com confiança muito alta">
            <a:extLst>
              <a:ext uri="{FF2B5EF4-FFF2-40B4-BE49-F238E27FC236}">
                <a16:creationId xmlns:a16="http://schemas.microsoft.com/office/drawing/2014/main" id="{1948E207-FFC6-4ACB-AF38-136E025B7E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317"/>
          <a:stretch/>
        </p:blipFill>
        <p:spPr>
          <a:xfrm>
            <a:off x="325464" y="1431111"/>
            <a:ext cx="8361336" cy="3766088"/>
          </a:xfr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71131D56-F3F5-49A0-814A-0942CDF14388}"/>
              </a:ext>
            </a:extLst>
          </p:cNvPr>
          <p:cNvSpPr/>
          <p:nvPr/>
        </p:nvSpPr>
        <p:spPr>
          <a:xfrm>
            <a:off x="534692" y="5367680"/>
            <a:ext cx="8593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/>
              <a:t>60 Watt LED 140 lm/w</a:t>
            </a:r>
            <a:r>
              <a:rPr lang="pt-PT" dirty="0"/>
              <a:t> – 8,400 </a:t>
            </a:r>
            <a:r>
              <a:rPr lang="pt-PT" dirty="0" smtClean="0"/>
              <a:t>[Fotópica]</a:t>
            </a:r>
            <a:r>
              <a:rPr lang="pt-PT" dirty="0"/>
              <a:t> * 1.96 [S/P]= 16,464 </a:t>
            </a:r>
            <a:r>
              <a:rPr lang="pt-PT" dirty="0" smtClean="0"/>
              <a:t>[Lumens pupila]</a:t>
            </a:r>
            <a:endParaRPr lang="pt-PT" dirty="0"/>
          </a:p>
          <a:p>
            <a:r>
              <a:rPr lang="pt-PT" b="1" dirty="0"/>
              <a:t>150 Watt HPS 90 lm/w</a:t>
            </a:r>
            <a:r>
              <a:rPr lang="pt-PT" dirty="0"/>
              <a:t>– 13,500 [Fotópica] * 0.62 [S/P]= 8,370 </a:t>
            </a:r>
            <a:r>
              <a:rPr lang="pt-PT" dirty="0" smtClean="0"/>
              <a:t>[Lumens pupila]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688865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Alterações rápidas e repetitivas na intensidade da luz;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luz aparenta mexer-se e é instável;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causado quando a potência fornecida a uma fonte de luz muda ou quando a potência no cabo de alimentação flutua;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Também pode ser causada por defeito ou início do fim de vida útil das componentes elétricas e eletrónicas da fonte de luz (ex: arrancadores, condensadores)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Tremulação da luz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49986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sensação visual causada por um brilho excessivo e descontrolado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Pode causar desconforto, distrações ou reduzir a capacidade de observar informação essencial, estando diretamente ligado à segurança na estrada.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Brilho encadeante</a:t>
            </a:r>
            <a:endParaRPr lang="pt-PT" dirty="0"/>
          </a:p>
        </p:txBody>
      </p:sp>
      <p:pic>
        <p:nvPicPr>
          <p:cNvPr id="5" name="Imagem 4" descr="Uma imagem com exterior, luz, céu&#10;&#10;Descrição gerada com confiança alta">
            <a:extLst>
              <a:ext uri="{FF2B5EF4-FFF2-40B4-BE49-F238E27FC236}">
                <a16:creationId xmlns:a16="http://schemas.microsoft.com/office/drawing/2014/main" id="{F4C6C6C0-0A3D-4C9D-B1CA-60F60F2D4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4" y="2903672"/>
            <a:ext cx="3876675" cy="2476500"/>
          </a:xfrm>
          <a:prstGeom prst="rect">
            <a:avLst/>
          </a:prstGeom>
        </p:spPr>
      </p:pic>
      <p:pic>
        <p:nvPicPr>
          <p:cNvPr id="7" name="Imagem 6" descr="Uma imagem com exterior, céu, relva, edifício&#10;&#10;Descrição gerada com confiança alta">
            <a:extLst>
              <a:ext uri="{FF2B5EF4-FFF2-40B4-BE49-F238E27FC236}">
                <a16:creationId xmlns:a16="http://schemas.microsoft.com/office/drawing/2014/main" id="{551CD54B-72B1-41AB-ACFF-86F350D42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320" y="2903672"/>
            <a:ext cx="3590925" cy="24765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A8EFF458-BACF-4769-B311-D31BD86F6654}"/>
              </a:ext>
            </a:extLst>
          </p:cNvPr>
          <p:cNvSpPr/>
          <p:nvPr/>
        </p:nvSpPr>
        <p:spPr>
          <a:xfrm>
            <a:off x="402430" y="5447174"/>
            <a:ext cx="4462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dirty="0" smtClean="0"/>
              <a:t>Exemplo de iluminação que pode resultar em brilho incapacitante ou de desconforto</a:t>
            </a:r>
            <a:endParaRPr lang="pt-PT" sz="1600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74C1F4B-66F3-46D6-B813-5F071BDE2AB3}"/>
              </a:ext>
            </a:extLst>
          </p:cNvPr>
          <p:cNvSpPr/>
          <p:nvPr/>
        </p:nvSpPr>
        <p:spPr>
          <a:xfrm>
            <a:off x="4662485" y="5448910"/>
            <a:ext cx="4529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dirty="0" smtClean="0"/>
              <a:t>Exemplo de como a redução do brilho pode melhorar as condições de iluminação</a:t>
            </a:r>
            <a:endParaRPr lang="pt-PT" sz="1600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8B614FC-6547-4FC0-BB52-A10CCB033DE4}"/>
              </a:ext>
            </a:extLst>
          </p:cNvPr>
          <p:cNvSpPr/>
          <p:nvPr/>
        </p:nvSpPr>
        <p:spPr>
          <a:xfrm>
            <a:off x="4662486" y="6126164"/>
            <a:ext cx="40243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Fonte: </a:t>
            </a:r>
            <a:r>
              <a:rPr lang="en-US" sz="1200" dirty="0"/>
              <a:t>lighting research center (www.lrc.rpi.edu)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2117215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Tópicos:</a:t>
            </a:r>
          </a:p>
          <a:p>
            <a:endParaRPr lang="pt-PT" b="1" dirty="0" smtClean="0"/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A importância de uma boa iluminação exterior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Requisitos de iluminação 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Fotometria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Tremulação / Brilho intenso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Depreciação do fluxo luminoso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Método de Lúmen</a:t>
            </a:r>
          </a:p>
          <a:p>
            <a:pPr marL="457200" indent="-457200">
              <a:buFont typeface="+mj-lt"/>
              <a:buAutoNum type="alphaLcParenR"/>
            </a:pPr>
            <a:r>
              <a:rPr lang="pt-PT" dirty="0" smtClean="0"/>
              <a:t>Ferramentas de </a:t>
            </a:r>
            <a:r>
              <a:rPr lang="pt-PT" i="1" dirty="0" smtClean="0"/>
              <a:t>software</a:t>
            </a:r>
            <a:endParaRPr lang="pt-PT" i="1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Iluminação Exterior - Módulo 8</a:t>
            </a:r>
            <a:br>
              <a:rPr lang="pt-PT" dirty="0" smtClean="0"/>
            </a:br>
            <a:r>
              <a:rPr lang="pt-PT" dirty="0" smtClean="0"/>
              <a:t>Design de iluminação – Fundamentos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78786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causado pela presença de uma fonte brilhante (</a:t>
            </a:r>
            <a:r>
              <a:rPr lang="pt-PT" dirty="0" err="1" smtClean="0"/>
              <a:t>ex</a:t>
            </a:r>
            <a:r>
              <a:rPr lang="pt-PT" dirty="0" smtClean="0"/>
              <a:t>: luminárias) no campo de visão do observador. São considerados dois tipos de brilho: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i="1" dirty="0" smtClean="0"/>
              <a:t>Brilho de desconforto: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 smtClean="0"/>
              <a:t>Este brilho causa apenas uma sensação desagradável de desconforto quando surge no campo de visão. É considerado um critério subjetivo uma vez que a sensibilidade dos observadores varia de pessoa para pessoa.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i="1" dirty="0" smtClean="0"/>
              <a:t>Brilho incapacitante: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 smtClean="0"/>
              <a:t>Este tipo de brilho reduz efetivamente a visibilidade. O brilho sobrepõe-se à imagem capturada na retina, o que resultará na redução do contraste da imagem, reduzindo a capacidade de distinguir pequenos contrastes /ou pequenos objetos. 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Brilho encadeante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3364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Depreciação do Fluxo Luminoso com o tempo</a:t>
            </a:r>
            <a:endParaRPr lang="pt-PT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E522566-B369-4406-AA25-B6C3C5A07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77" y="1859797"/>
            <a:ext cx="8748066" cy="395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0541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depreciação do </a:t>
            </a:r>
            <a:r>
              <a:rPr lang="pt-PT" dirty="0"/>
              <a:t>Fluxo Luminoso </a:t>
            </a:r>
            <a:r>
              <a:rPr lang="pt-PT" dirty="0" smtClean="0"/>
              <a:t>é o processo onde a produção inicial do total de lúmen na fonte de luz diminui durante a vida útil;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velocidade da depreciação pode depender de uma série de fatores que incluem (mas não estão limitados a):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 tipo de tecnologia de iluminação utilizado;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O número de ciclos ligar/desligar e o total de horas utilizado;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Questões de instalação;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Temperatura, humidade, pressão;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E outros tantos fatores.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Depreciação do </a:t>
            </a:r>
            <a:r>
              <a:rPr lang="pt-PT" dirty="0"/>
              <a:t>Fluxo Luminoso </a:t>
            </a:r>
          </a:p>
        </p:txBody>
      </p:sp>
    </p:spTree>
    <p:extLst>
      <p:ext uri="{BB962C8B-B14F-4D97-AF65-F5344CB8AC3E}">
        <p14:creationId xmlns:p14="http://schemas.microsoft.com/office/powerpoint/2010/main" val="30958229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Prever a depreciação do </a:t>
            </a:r>
            <a:r>
              <a:rPr lang="pt-PT" dirty="0"/>
              <a:t>Fluxo Luminoso </a:t>
            </a:r>
            <a:r>
              <a:rPr lang="pt-PT" dirty="0" smtClean="0"/>
              <a:t>e outros fatores de perda de luz é fundamental para uma luminância adequada ao longo da vida dos equipamentos de 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</a:t>
            </a:r>
            <a:r>
              <a:rPr lang="pt-PT" b="1" dirty="0" smtClean="0"/>
              <a:t>fator de manutenção </a:t>
            </a:r>
            <a:r>
              <a:rPr lang="pt-PT" dirty="0" smtClean="0"/>
              <a:t>é uma estimativa sobre quanto o nível inicial de luz reduzirá num esquema de 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também importantíssimo uma vez que nos diz quanta luz haverá num espaço no final de alguns anos de funcionamento;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Isto permite-nos planear e instalar devidamente a quantidade de equipamentos de iluminação adequada no edifício, de forma a conseguir o fluxo luminoso correto no final da vida útil do sistema.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Depreciação do </a:t>
            </a:r>
            <a:r>
              <a:rPr lang="pt-PT" dirty="0"/>
              <a:t>Fluxo Luminoso </a:t>
            </a:r>
          </a:p>
        </p:txBody>
      </p:sp>
    </p:spTree>
    <p:extLst>
      <p:ext uri="{BB962C8B-B14F-4D97-AF65-F5344CB8AC3E}">
        <p14:creationId xmlns:p14="http://schemas.microsoft.com/office/powerpoint/2010/main" val="2029801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Estes cálculos levam a aumentos óbvios nos custos iniciais e consumo de energia extra dos equipamentos extra que serão necessários para compensar a depreciação do </a:t>
            </a:r>
            <a:r>
              <a:rPr lang="pt-PT" dirty="0"/>
              <a:t>Fluxo Luminoso </a:t>
            </a:r>
            <a:r>
              <a:rPr lang="pt-PT" dirty="0" smtClean="0"/>
              <a:t>durante a vida do sistema;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produção de </a:t>
            </a:r>
            <a:r>
              <a:rPr lang="pt-PT" dirty="0"/>
              <a:t>Fluxo Luminoso </a:t>
            </a:r>
            <a:r>
              <a:rPr lang="pt-PT" dirty="0" smtClean="0"/>
              <a:t>pode diminuir tanto que a instalação deixa de cumprir com os níveis exigidos pela legislação;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De forma a superar este tipo de questões, os equipamentos que possam prover “produção constante de fluxo luminoso ” são ótimos para assegurar que os níveis de produção de fluxo luminoso são constantes durante a vida dos equipamentos.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Depreciação do </a:t>
            </a:r>
            <a:r>
              <a:rPr lang="pt-PT" dirty="0"/>
              <a:t>Fluxo Luminoso </a:t>
            </a:r>
          </a:p>
        </p:txBody>
      </p:sp>
    </p:spTree>
    <p:extLst>
      <p:ext uri="{BB962C8B-B14F-4D97-AF65-F5344CB8AC3E}">
        <p14:creationId xmlns:p14="http://schemas.microsoft.com/office/powerpoint/2010/main" val="2507663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Esta estratégia é alcançada através do aumento da produção do </a:t>
            </a:r>
            <a:r>
              <a:rPr lang="pt-PT" i="1" dirty="0" smtClean="0"/>
              <a:t>driver</a:t>
            </a:r>
            <a:r>
              <a:rPr lang="pt-PT" dirty="0" smtClean="0"/>
              <a:t> da lâmpada numa percentagem calculada de acordo com o número de horas de utilização da fonte de luz;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Muito embora a questão de acumulação de sujidade também deva ser abordada, mesmo com estes equipamentos, esta estratégia reduzirá os custos de manutenção ao lidar com a questão da depreciação do </a:t>
            </a:r>
            <a:r>
              <a:rPr lang="pt-PT" dirty="0"/>
              <a:t>Fluxo </a:t>
            </a:r>
            <a:r>
              <a:rPr lang="pt-PT" dirty="0" smtClean="0"/>
              <a:t>Luminoso;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Para além disso, ao implementar este tipo de tecnologia em vez de aumentar o número de luzes inicial, pode reduzir significativamente os custos não só nos equipamentos como também no consumo de energia, que podem aumentar rapidamente quando lidamos com depreciação do </a:t>
            </a:r>
            <a:r>
              <a:rPr lang="pt-PT" dirty="0"/>
              <a:t>Fluxo Luminoso .</a:t>
            </a:r>
            <a:endParaRPr lang="pt-PT" dirty="0" smtClean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Depreciação do </a:t>
            </a:r>
            <a:r>
              <a:rPr lang="pt-PT" dirty="0"/>
              <a:t>Fluxo Luminoso </a:t>
            </a:r>
          </a:p>
        </p:txBody>
      </p:sp>
    </p:spTree>
    <p:extLst>
      <p:ext uri="{BB962C8B-B14F-4D97-AF65-F5344CB8AC3E}">
        <p14:creationId xmlns:p14="http://schemas.microsoft.com/office/powerpoint/2010/main" val="39154427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Alguns fabricantes incluem componentes eletrónicas especiais (comunicação, microprocessadores) nas suas luminárias, de forma a compensar a depreciação do </a:t>
            </a:r>
            <a:r>
              <a:rPr lang="pt-PT" dirty="0"/>
              <a:t>Fluxo Luminoso </a:t>
            </a:r>
            <a:r>
              <a:rPr lang="pt-PT" dirty="0" smtClean="0"/>
              <a:t>durante a sua vida útil (por ex: equipamentos inteligentes LED com comunicação);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Ao contrário das fontes de luz tradicionais que reduzem a emissão de luz e por fim, falham, os produtos LED não falham de repente. Em vez disso, a emissão de luz reduz suavemente ao longo do tempo;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regra é medir a vida desde o momento em que o fluxo luminoso reduziu em 30% (ou seja, quando restam 70% de fluxo). Tipicamente é denominado vida L70 e é medido em horas.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Depreciação do </a:t>
            </a:r>
            <a:r>
              <a:rPr lang="pt-PT" dirty="0"/>
              <a:t>Fluxo Luminoso </a:t>
            </a:r>
          </a:p>
        </p:txBody>
      </p:sp>
    </p:spTree>
    <p:extLst>
      <p:ext uri="{BB962C8B-B14F-4D97-AF65-F5344CB8AC3E}">
        <p14:creationId xmlns:p14="http://schemas.microsoft.com/office/powerpoint/2010/main" val="32269279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Num projeto de iluminação, o </a:t>
            </a:r>
            <a:r>
              <a:rPr lang="pt-PT" dirty="0"/>
              <a:t>Método dos Lúmens, </a:t>
            </a:r>
            <a:r>
              <a:rPr lang="pt-PT" dirty="0" smtClean="0"/>
              <a:t>é um método simplificado para calcular o nível de luz para um espaço especifico (estrada, divisão, etc);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método consiste numa série de cálculos que usa o critério da iluminância horizontal para estabelecer uma configuração uniforme de luminárias;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Na sua forma mais simples, o </a:t>
            </a:r>
            <a:r>
              <a:rPr lang="pt-PT" dirty="0"/>
              <a:t>Método dos Lúmens é </a:t>
            </a:r>
            <a:r>
              <a:rPr lang="pt-PT" dirty="0" smtClean="0"/>
              <a:t>apenas o número total de lúmens disponível numa divisão dividido pela área da divisão;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Para o poder calcular, são reunidos muitos fatores, coeficientes, dados do lúmen das lâmpadas e outras quantidades;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É normalmente utilizada uma ferramenta de software para o cálculo (por </a:t>
            </a:r>
            <a:r>
              <a:rPr lang="pt-PT" dirty="0" err="1" smtClean="0"/>
              <a:t>ex</a:t>
            </a:r>
            <a:r>
              <a:rPr lang="pt-PT" dirty="0" smtClean="0"/>
              <a:t>: </a:t>
            </a:r>
            <a:r>
              <a:rPr lang="pt-PT" dirty="0" err="1" smtClean="0"/>
              <a:t>Dialux</a:t>
            </a:r>
            <a:r>
              <a:rPr lang="pt-PT" dirty="0" smtClean="0"/>
              <a:t>).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Método dos Lúmens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521150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Cálculo de luminância da instalação de iluminação</a:t>
            </a:r>
            <a:endParaRPr lang="pt-PT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86EF8900-5824-489C-BD9A-F5496DFD17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4246460" y="2400299"/>
            <a:ext cx="4583215" cy="3753367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8E15B7B8-2A38-4856-8AA1-C8D2FA2A9ADD}"/>
              </a:ext>
            </a:extLst>
          </p:cNvPr>
          <p:cNvSpPr/>
          <p:nvPr/>
        </p:nvSpPr>
        <p:spPr>
          <a:xfrm>
            <a:off x="7581900" y="6126681"/>
            <a:ext cx="12477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Source: </a:t>
            </a:r>
            <a:r>
              <a:rPr lang="en-US" sz="1200" dirty="0" err="1"/>
              <a:t>Indalux</a:t>
            </a:r>
            <a:endParaRPr lang="pt-PT" sz="1200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2BA49DA-A5F0-4845-9FB2-7228979F84FC}"/>
              </a:ext>
            </a:extLst>
          </p:cNvPr>
          <p:cNvSpPr/>
          <p:nvPr/>
        </p:nvSpPr>
        <p:spPr>
          <a:xfrm>
            <a:off x="59784" y="133418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dirty="0" smtClean="0">
                <a:latin typeface="Arial" panose="020B0604020202020204" pitchFamily="34" charset="0"/>
              </a:rPr>
              <a:t>A luminância num dado ponto da estrada é calculada com a seguinte fórmula: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95061C6A-3490-42C0-A54F-49CCEFBE56BE}"/>
                  </a:ext>
                </a:extLst>
              </p:cNvPr>
              <p:cNvSpPr/>
              <p:nvPr/>
            </p:nvSpPr>
            <p:spPr>
              <a:xfrm>
                <a:off x="59784" y="2422743"/>
                <a:ext cx="4000500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pt-PT" dirty="0" smtClean="0">
                    <a:latin typeface="Arial" panose="020B0604020202020204" pitchFamily="34" charset="0"/>
                  </a:rPr>
                  <a:t>Onde a soma (Σ) abrange, teoricamente, todas as luminárias da instalação.</a:t>
                </a:r>
              </a:p>
              <a:p>
                <a:r>
                  <a:rPr lang="pt-PT" dirty="0" smtClean="0">
                    <a:latin typeface="Arial" panose="020B0604020202020204" pitchFamily="34" charset="0"/>
                  </a:rPr>
                  <a:t>Os valores de intensidade luminosa </a:t>
                </a:r>
                <a:r>
                  <a:rPr lang="pt-PT" dirty="0">
                    <a:latin typeface="Arial" panose="020B0604020202020204" pitchFamily="34" charset="0"/>
                  </a:rPr>
                  <a:t>(I(c,</a:t>
                </a:r>
                <a:r>
                  <a:rPr lang="pt-PT" dirty="0"/>
                  <a:t>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pt-PT" dirty="0">
                    <a:latin typeface="Arial" panose="020B0604020202020204" pitchFamily="34" charset="0"/>
                  </a:rPr>
                  <a:t>)) </a:t>
                </a:r>
                <a:r>
                  <a:rPr lang="pt-PT" dirty="0" smtClean="0">
                    <a:latin typeface="Arial" panose="020B0604020202020204" pitchFamily="34" charset="0"/>
                  </a:rPr>
                  <a:t>e o coeficiente de luminância reduzida </a:t>
                </a:r>
                <a:r>
                  <a:rPr lang="pt-PT" dirty="0">
                    <a:latin typeface="Arial" panose="020B0604020202020204" pitchFamily="34" charset="0"/>
                  </a:rPr>
                  <a:t>(r(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pt-PT" dirty="0">
                    <a:latin typeface="Arial" panose="020B0604020202020204" pitchFamily="34" charset="0"/>
                  </a:rPr>
                  <a:t>,</a:t>
                </a:r>
                <a:r>
                  <a:rPr lang="pt-PT" dirty="0" err="1">
                    <a:latin typeface="Arial" panose="020B0604020202020204" pitchFamily="34" charset="0"/>
                  </a:rPr>
                  <a:t>tg</a:t>
                </a:r>
                <a:r>
                  <a:rPr lang="pt-PT" dirty="0"/>
                  <a:t> </a:t>
                </a:r>
                <a14:m>
                  <m:oMath xmlns:m="http://schemas.openxmlformats.org/officeDocument/2006/math">
                    <m:r>
                      <a:rPr lang="pt-PT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pt-PT" dirty="0">
                    <a:latin typeface="Arial" panose="020B0604020202020204" pitchFamily="34" charset="0"/>
                  </a:rPr>
                  <a:t>)) </a:t>
                </a:r>
                <a:r>
                  <a:rPr lang="pt-PT" dirty="0" smtClean="0">
                    <a:latin typeface="Arial" panose="020B0604020202020204" pitchFamily="34" charset="0"/>
                  </a:rPr>
                  <a:t>são obtidos através da interpolação quadrática da matriz de intensidade da luminária e o diagrama de reflexão do pavimento.</a:t>
                </a:r>
                <a:endParaRPr lang="pt-PT" dirty="0">
                  <a:latin typeface="Arial" panose="020B0604020202020204" pitchFamily="34" charset="0"/>
                </a:endParaRPr>
              </a:p>
              <a:p>
                <a:r>
                  <a:rPr lang="pt-PT" dirty="0" smtClean="0">
                    <a:latin typeface="Arial" panose="020B0604020202020204" pitchFamily="34" charset="0"/>
                  </a:rPr>
                  <a:t>A variável “h</a:t>
                </a:r>
                <a:r>
                  <a:rPr lang="pt-PT" dirty="0">
                    <a:latin typeface="Arial" panose="020B0604020202020204" pitchFamily="34" charset="0"/>
                  </a:rPr>
                  <a:t>” </a:t>
                </a:r>
                <a:r>
                  <a:rPr lang="pt-PT" dirty="0" smtClean="0">
                    <a:latin typeface="Arial" panose="020B0604020202020204" pitchFamily="34" charset="0"/>
                  </a:rPr>
                  <a:t>é a altura máxima da luminária (ver figura).</a:t>
                </a:r>
                <a:endParaRPr lang="pt-PT" dirty="0"/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95061C6A-3490-42C0-A54F-49CCEFBE56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4" y="2422743"/>
                <a:ext cx="4000500" cy="3416320"/>
              </a:xfrm>
              <a:prstGeom prst="rect">
                <a:avLst/>
              </a:prstGeom>
              <a:blipFill rotWithShape="1">
                <a:blip r:embed="rId3"/>
                <a:stretch>
                  <a:fillRect l="-1372" t="-891" r="-2287" b="-178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F20B3D42-D3FA-48E7-AE5E-5BEEBB85E8BB}"/>
                  </a:ext>
                </a:extLst>
              </p:cNvPr>
              <p:cNvSpPr txBox="1"/>
              <p:nvPr/>
            </p:nvSpPr>
            <p:spPr>
              <a:xfrm>
                <a:off x="4433638" y="1378437"/>
                <a:ext cx="3653564" cy="6756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pt-PT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grow m:val="on"/>
                          <m:subHide m:val="on"/>
                          <m:supHide m:val="on"/>
                          <m:ctrlPr>
                            <a:rPr lang="pt-PT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PT" b="0" i="1" dirty="0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pt-PT" i="1" dirty="0">
                              <a:latin typeface="Cambria Math" panose="02040503050406030204" pitchFamily="18" charset="0"/>
                            </a:rPr>
                            <m:t>𝐼</m:t>
                          </m:r>
                          <m:d>
                            <m:dPr>
                              <m:ctrlPr>
                                <a:rPr lang="pt-PT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t-PT" i="1" dirty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pt-PT" i="0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pt-PT" i="1" dirty="0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d>
                        </m:e>
                      </m:nary>
                      <m:r>
                        <a:rPr lang="pt-PT" i="0" dirty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pt-PT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  <m:d>
                            <m:dPr>
                              <m:ctrlPr>
                                <a:rPr lang="pt-PT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t-PT" i="1" dirty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pt-PT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func>
                                <m:funcPr>
                                  <m:ctrlPr>
                                    <a:rPr lang="pt-PT" i="1" dirty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pt-PT" dirty="0">
                                      <a:latin typeface="Cambria Math" panose="02040503050406030204" pitchFamily="18" charset="0"/>
                                    </a:rPr>
                                    <m:t>tg</m:t>
                                  </m:r>
                                </m:fName>
                                <m:e>
                                  <m:r>
                                    <a:rPr lang="pt-PT" i="1" dirty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e>
                              </m:func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pt-PT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pt-PT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p>
                              <m:r>
                                <a:rPr lang="pt-PT" i="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pt-PT" b="0" i="1" dirty="0" smtClean="0">
                          <a:latin typeface="Cambria Math" panose="02040503050406030204" pitchFamily="18" charset="0"/>
                        </a:rPr>
                        <m:t>] (</m:t>
                      </m:r>
                      <m:r>
                        <a:rPr lang="pt-PT" b="0" i="1" dirty="0" smtClean="0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pt-PT" b="0" i="1" dirty="0" smtClean="0"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pt-PT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PT" i="1" dirty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pt-PT" i="0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pt-PT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F20B3D42-D3FA-48E7-AE5E-5BEEBB85E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638" y="1378437"/>
                <a:ext cx="3653564" cy="6756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54904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Cálculo de iluminâncias horizontais</a:t>
            </a:r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42984EA-3C90-4185-961B-B2B145D04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2591461"/>
            <a:ext cx="4110525" cy="3612647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319E7FCD-0BC5-4E22-AF53-8B5CD475901D}"/>
              </a:ext>
            </a:extLst>
          </p:cNvPr>
          <p:cNvSpPr/>
          <p:nvPr/>
        </p:nvSpPr>
        <p:spPr>
          <a:xfrm>
            <a:off x="7581900" y="6126681"/>
            <a:ext cx="12477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Source: </a:t>
            </a:r>
            <a:r>
              <a:rPr lang="en-US" sz="1200" dirty="0" err="1"/>
              <a:t>Indalux</a:t>
            </a:r>
            <a:endParaRPr lang="pt-PT" sz="1200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C0386AA-2178-4F59-B36F-93388A69E510}"/>
              </a:ext>
            </a:extLst>
          </p:cNvPr>
          <p:cNvSpPr/>
          <p:nvPr/>
        </p:nvSpPr>
        <p:spPr>
          <a:xfrm>
            <a:off x="89999" y="1414760"/>
            <a:ext cx="502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latin typeface="Arial" panose="020B0604020202020204" pitchFamily="34" charset="0"/>
              </a:rPr>
              <a:t>A iluminância horizontal num dado ponto da estrada é calculada através da seguinte equação: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F5D4FEA2-4EC4-4CB2-8FD1-AEF137AE27A8}"/>
                  </a:ext>
                </a:extLst>
              </p:cNvPr>
              <p:cNvSpPr txBox="1"/>
              <p:nvPr/>
            </p:nvSpPr>
            <p:spPr>
              <a:xfrm>
                <a:off x="5114925" y="1575075"/>
                <a:ext cx="2886431" cy="4318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pt-PT" dirty="0"/>
                  <a:t>E </a:t>
                </a:r>
                <a14:m>
                  <m:oMath xmlns:m="http://schemas.openxmlformats.org/officeDocument/2006/math">
                    <m:r>
                      <a:rPr lang="pt-PT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grow m:val="on"/>
                        <m:subHide m:val="on"/>
                        <m:supHide m:val="on"/>
                        <m:ctrlPr>
                          <a:rPr lang="pt-PT" i="1" dirty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pt-PT" b="0" i="1" dirty="0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pt-PT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PT" i="1" dirty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pt-PT" i="0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pt-PT" i="1" dirty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d>
                      </m:e>
                    </m:nary>
                    <m:r>
                      <a:rPr lang="pt-PT" i="0" dirty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pt-PT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pt-PT" i="1" dirty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pt-PT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pt-PT" i="1" dirty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pt-PT" i="1" dirty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fName>
                          <m:e>
                            <m:d>
                              <m:dPr>
                                <m:ctrlPr>
                                  <a:rPr lang="pt-PT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pt-PT" i="1" dirty="0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d>
                          </m:e>
                        </m:func>
                      </m:num>
                      <m:den>
                        <m:sSup>
                          <m:sSupPr>
                            <m:ctrlPr>
                              <a:rPr lang="pt-PT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t-PT" b="0" i="1" dirty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pt-PT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pt-PT" b="0" i="1" dirty="0" smtClean="0">
                        <a:latin typeface="Cambria Math" panose="02040503050406030204" pitchFamily="18" charset="0"/>
                      </a:rPr>
                      <m:t>] (</m:t>
                    </m:r>
                    <m:r>
                      <a:rPr lang="pt-PT" b="0" i="1" dirty="0" smtClean="0">
                        <a:latin typeface="Cambria Math" panose="02040503050406030204" pitchFamily="18" charset="0"/>
                      </a:rPr>
                      <m:t>𝑙𝑢𝑥</m:t>
                    </m:r>
                    <m:r>
                      <a:rPr lang="pt-PT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pt-PT" dirty="0"/>
              </a:p>
            </p:txBody>
          </p:sp>
        </mc:Choice>
        <mc:Fallback xmlns="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F5D4FEA2-4EC4-4CB2-8FD1-AEF137AE2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925" y="1575075"/>
                <a:ext cx="2886431" cy="431849"/>
              </a:xfrm>
              <a:prstGeom prst="rect">
                <a:avLst/>
              </a:prstGeom>
              <a:blipFill>
                <a:blip r:embed="rId3"/>
                <a:stretch>
                  <a:fillRect l="-4852" b="-1831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F6581C38-29DB-4BA3-83A4-813D8EED67C3}"/>
                  </a:ext>
                </a:extLst>
              </p:cNvPr>
              <p:cNvSpPr/>
              <p:nvPr/>
            </p:nvSpPr>
            <p:spPr>
              <a:xfrm>
                <a:off x="252900" y="2966623"/>
                <a:ext cx="443865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pt-PT" dirty="0">
                    <a:latin typeface="Symbol" panose="05050102010706020507" pitchFamily="18" charset="2"/>
                  </a:rPr>
                  <a:t> </a:t>
                </a:r>
                <a:r>
                  <a:rPr lang="pt-PT" dirty="0" smtClean="0">
                    <a:latin typeface="Arial" panose="020B0604020202020204" pitchFamily="34" charset="0"/>
                  </a:rPr>
                  <a:t>é o ângulo formado pela direção da incidência no ponto com a vertical (ver figura).</a:t>
                </a:r>
                <a:endParaRPr lang="pt-PT" dirty="0">
                  <a:latin typeface="Arial" panose="020B0604020202020204" pitchFamily="34" charset="0"/>
                </a:endParaRPr>
              </a:p>
              <a:p>
                <a:endParaRPr lang="pt-PT" dirty="0">
                  <a:latin typeface="Arial" panose="020B0604020202020204" pitchFamily="34" charset="0"/>
                </a:endParaRPr>
              </a:p>
              <a:p>
                <a:r>
                  <a:rPr lang="pt-PT" dirty="0" smtClean="0">
                    <a:latin typeface="Arial" panose="020B0604020202020204" pitchFamily="34" charset="0"/>
                  </a:rPr>
                  <a:t>A soma (</a:t>
                </a:r>
                <a:r>
                  <a:rPr lang="pt-PT" dirty="0">
                    <a:latin typeface="Arial" panose="020B0604020202020204" pitchFamily="34" charset="0"/>
                  </a:rPr>
                  <a:t>Σ) </a:t>
                </a:r>
                <a:r>
                  <a:rPr lang="pt-PT" dirty="0" smtClean="0">
                    <a:latin typeface="Arial" panose="020B0604020202020204" pitchFamily="34" charset="0"/>
                  </a:rPr>
                  <a:t>inclui, teoricamente, todas as luminárias da instalação.</a:t>
                </a:r>
                <a:endParaRPr lang="pt-PT" dirty="0">
                  <a:latin typeface="Arial" panose="020B0604020202020204" pitchFamily="34" charset="0"/>
                </a:endParaRPr>
              </a:p>
              <a:p>
                <a:endParaRPr lang="pt-PT" dirty="0">
                  <a:latin typeface="Arial" panose="020B0604020202020204" pitchFamily="34" charset="0"/>
                </a:endParaRPr>
              </a:p>
              <a:p>
                <a:r>
                  <a:rPr lang="pt-PT" dirty="0" smtClean="0"/>
                  <a:t>Cálculos de iluminância, bem como as luminâncias, serão afetados pelo fator de manutenção.</a:t>
                </a:r>
                <a:endParaRPr lang="pt-PT" dirty="0"/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F6581C38-29DB-4BA3-83A4-813D8EED67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00" y="2966623"/>
                <a:ext cx="4438650" cy="2862322"/>
              </a:xfrm>
              <a:prstGeom prst="rect">
                <a:avLst/>
              </a:prstGeom>
              <a:blipFill rotWithShape="1">
                <a:blip r:embed="rId4"/>
                <a:stretch>
                  <a:fillRect l="-1097" t="-853" r="-823" b="-255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2146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/>
            <a:r>
              <a:rPr lang="pt-PT" sz="2800" dirty="0"/>
              <a:t>A importância de uma boa iluminação exterior</a:t>
            </a:r>
          </a:p>
        </p:txBody>
      </p:sp>
      <p:pic>
        <p:nvPicPr>
          <p:cNvPr id="4" name="Imagem 3" descr="Uma imagem com rua, relva, caminho, exterior&#10;&#10;Descrição gerada com confiança muito alta">
            <a:extLst>
              <a:ext uri="{FF2B5EF4-FFF2-40B4-BE49-F238E27FC236}">
                <a16:creationId xmlns:a16="http://schemas.microsoft.com/office/drawing/2014/main" id="{1805E1AC-4F9E-4C6A-8F19-08EF81D6B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34" y="1400012"/>
            <a:ext cx="8392332" cy="4809359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B70B1B6-A2D0-45C8-BB3C-59327E29E951}"/>
              </a:ext>
            </a:extLst>
          </p:cNvPr>
          <p:cNvSpPr txBox="1"/>
          <p:nvPr/>
        </p:nvSpPr>
        <p:spPr>
          <a:xfrm>
            <a:off x="6814549" y="6210253"/>
            <a:ext cx="18240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Fonte: </a:t>
            </a:r>
            <a:r>
              <a:rPr lang="pt-PT" sz="1200" dirty="0"/>
              <a:t>www.truelite.com</a:t>
            </a:r>
          </a:p>
        </p:txBody>
      </p:sp>
    </p:spTree>
    <p:extLst>
      <p:ext uri="{BB962C8B-B14F-4D97-AF65-F5344CB8AC3E}">
        <p14:creationId xmlns:p14="http://schemas.microsoft.com/office/powerpoint/2010/main" val="12873386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6137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Fator de Manutenção (MF) </a:t>
            </a:r>
            <a:r>
              <a:rPr lang="pt-PT" dirty="0" smtClean="0"/>
              <a:t>é uma consideração importante no projecto de instalações de 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MF expressa a redução normal de luminosidade ao longo da vida útil de um sistema de 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MF é o produto de outros quatro fatores: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MF = LLMF x LSF x LMF x RMF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LLMF = Fator de conservação do fluxo luminoso;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LSF = Fator de sobrevivência da lâmpada;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LMF = Fator de conservação da luminária;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RMF = Fator de conservação do espaço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Método </a:t>
            </a:r>
            <a:r>
              <a:rPr lang="pt-PT" dirty="0"/>
              <a:t>dos Lúmens</a:t>
            </a:r>
          </a:p>
        </p:txBody>
      </p:sp>
    </p:spTree>
    <p:extLst>
      <p:ext uri="{BB962C8B-B14F-4D97-AF65-F5344CB8AC3E}">
        <p14:creationId xmlns:p14="http://schemas.microsoft.com/office/powerpoint/2010/main" val="17186809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6137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Fator de conservação do fluxo luminoso (LLMF)</a:t>
            </a:r>
            <a:r>
              <a:rPr lang="pt-PT" dirty="0" smtClean="0"/>
              <a:t> é a proporção da produção inicial de luz de uma lâmpada emitida depois de um dado tempo, em relação à luz emitida enquanto nova;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Permite avaliar o declínio do fluxo luminoso de uma lâmpada com o tempo. O seu valor pode ser determinado de duas formas: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(a) consultando o diagrama de depreciação do </a:t>
            </a:r>
            <a:r>
              <a:rPr lang="pt-PT" dirty="0"/>
              <a:t>fluxo luminoso </a:t>
            </a:r>
            <a:r>
              <a:rPr lang="pt-PT" dirty="0" smtClean="0"/>
              <a:t>no catálogo do fabricante da lâmpada, e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(b) numa instalação a funcionar, dividindo o </a:t>
            </a:r>
            <a:r>
              <a:rPr lang="pt-PT" dirty="0"/>
              <a:t>fluxo luminoso </a:t>
            </a:r>
            <a:r>
              <a:rPr lang="pt-PT" dirty="0" smtClean="0"/>
              <a:t>mantido pelas lâmpadas iniciais.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Método </a:t>
            </a:r>
            <a:r>
              <a:rPr lang="pt-PT" dirty="0"/>
              <a:t>dos Lúmens</a:t>
            </a:r>
          </a:p>
        </p:txBody>
      </p:sp>
    </p:spTree>
    <p:extLst>
      <p:ext uri="{BB962C8B-B14F-4D97-AF65-F5344CB8AC3E}">
        <p14:creationId xmlns:p14="http://schemas.microsoft.com/office/powerpoint/2010/main" val="23133943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61377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Fator de sobrevivência da lâmpada (LSF) </a:t>
            </a:r>
            <a:r>
              <a:rPr lang="pt-PT" dirty="0" smtClean="0"/>
              <a:t>tem em conta a variação da vida de lâmpadas individuais pela vida média das lâmpadas;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LSF depende da vida de serviço da lâmpada;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dados mais recentes fornecidos pelos fabricantes de lâmpadas devem ser tidos em conta;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Se as lâmpadas defeituosas são substituídas imediatamente, o fator de sobrevivência da lâmpada aplicado é LSF=1;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 plano de manutenção para uma instalação de iluminação também deve especificar a frequência ótima para a substituição de lâmpadas. Este depende do grau de utilização da lâmpada e é determinado através da analise do período de iluminação e a vida média de serviço de lâmpadas específicas.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Método dos Lúmens</a:t>
            </a:r>
          </a:p>
        </p:txBody>
      </p:sp>
    </p:spTree>
    <p:extLst>
      <p:ext uri="{BB962C8B-B14F-4D97-AF65-F5344CB8AC3E}">
        <p14:creationId xmlns:p14="http://schemas.microsoft.com/office/powerpoint/2010/main" val="11292254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6137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Fator de conservação da luminária (LMF) </a:t>
            </a:r>
            <a:r>
              <a:rPr lang="pt-PT" dirty="0" smtClean="0"/>
              <a:t>é a proporção da produção de luz inicial de uma luminária depois de período de tempo para a produção de luz inicial de uma lâmpada depois de um período de tempo;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Normalmente constitui a maior perda na produção de luz e é devido à acumulação de sujidade na luminária. Para a sua determinação, devem ser considerados três fatores: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(a) o tipo de luminária,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(b) condições atmosféricas, e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(c) intervalo de manutenção.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Método </a:t>
            </a:r>
            <a:r>
              <a:rPr lang="pt-PT" dirty="0"/>
              <a:t>dos Lúmens</a:t>
            </a:r>
          </a:p>
        </p:txBody>
      </p:sp>
    </p:spTree>
    <p:extLst>
      <p:ext uri="{BB962C8B-B14F-4D97-AF65-F5344CB8AC3E}">
        <p14:creationId xmlns:p14="http://schemas.microsoft.com/office/powerpoint/2010/main" val="707376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61377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Fator de conservação do espaço (RMF) </a:t>
            </a:r>
            <a:r>
              <a:rPr lang="pt-PT" dirty="0" smtClean="0"/>
              <a:t>é a proporção de iluminância fornecida por uma instalação de iluminação numa divisão depois de um dado período comparada com a iluminância aquando da divisão limpa;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Tem em conta que a sujidade acumulada nas superfícies da divisão reduz a reflectância da superfície;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No exterior, refere-se, por exemplo, à sujidade nas paredes de um túnel. Se uma parede estiver suja não consegue refletir tanta luz como quando estava limpa, e portanto o nível de luz no espaço é reduzido.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espaços limpos em intervalos regulares, ou pintados de forma a que tenham um coeficiente de reflexão elevado por um longo período de tempo são a base para um fator de conservação da superfície da divisão elevado;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Método </a:t>
            </a:r>
            <a:r>
              <a:rPr lang="pt-PT" dirty="0"/>
              <a:t>dos Lúmens</a:t>
            </a:r>
          </a:p>
        </p:txBody>
      </p:sp>
    </p:spTree>
    <p:extLst>
      <p:ext uri="{BB962C8B-B14F-4D97-AF65-F5344CB8AC3E}">
        <p14:creationId xmlns:p14="http://schemas.microsoft.com/office/powerpoint/2010/main" val="6687500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400" dirty="0" smtClean="0"/>
              <a:t>Ferramentas de software</a:t>
            </a:r>
            <a:endParaRPr lang="pt-PT" sz="4400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490883D-705A-4661-99BA-B454574D2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716" y="1396285"/>
            <a:ext cx="5730568" cy="47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91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35141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projectistas de iluminação usam software como ferramenta de projeto para complementar e contribuir para o processo de projeto, desde cálculos complexos até reprodução de apresentações;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Estão disponíveis ferramentas avançadas, de utilização livre, para projetos de iluminação, com bases de dados completas de várias fontes de luz com as características técnicas detalhadas de diferentes fabricantes;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Estes softwares conseguem desempenhar cálculos complexos, ajudar na análise espacial ou até fornecer ao cliente uma </a:t>
            </a:r>
            <a:r>
              <a:rPr lang="pt-PT" dirty="0" smtClean="0"/>
              <a:t>simulação </a:t>
            </a:r>
            <a:r>
              <a:rPr lang="pt-PT" dirty="0" smtClean="0"/>
              <a:t>realista do espaço a iluminar.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Ferramentas de software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701297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351411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Os softwares de iluminação calculam a iluminância (a quantidade de fluxo luminoso por unidade de área) e a luminância (a intensidade de luz emitida de uma superfície por unidade de área numa dada direção) de superfícies e exportam dados de cálculo de iluminação;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Listamos de seguida 4 dos principais pacotes de software para cálculo mais comummente utilizados em gabinetes de projetistas por todo o mundo: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err="1" smtClean="0"/>
              <a:t>DIALux</a:t>
            </a:r>
            <a:r>
              <a:rPr lang="pt-PT" dirty="0" smtClean="0"/>
              <a:t> (</a:t>
            </a:r>
            <a:r>
              <a:rPr lang="pt-PT" dirty="0" smtClean="0">
                <a:hlinkClick r:id="rId2"/>
              </a:rPr>
              <a:t>https://www.dial.de/en/dialux/</a:t>
            </a:r>
            <a:r>
              <a:rPr lang="pt-PT" dirty="0" smtClean="0"/>
              <a:t>) 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err="1" smtClean="0"/>
              <a:t>Relux</a:t>
            </a:r>
            <a:r>
              <a:rPr lang="pt-PT" dirty="0" smtClean="0"/>
              <a:t> (</a:t>
            </a:r>
            <a:r>
              <a:rPr lang="pt-PT" dirty="0" smtClean="0">
                <a:hlinkClick r:id="rId3"/>
              </a:rPr>
              <a:t>https://relux.com/en/</a:t>
            </a:r>
            <a:r>
              <a:rPr lang="pt-PT" dirty="0" smtClean="0"/>
              <a:t>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err="1" smtClean="0"/>
              <a:t>Radiance</a:t>
            </a:r>
            <a:r>
              <a:rPr lang="pt-PT" dirty="0" smtClean="0"/>
              <a:t> (</a:t>
            </a:r>
            <a:r>
              <a:rPr lang="pt-PT" dirty="0" smtClean="0">
                <a:hlinkClick r:id="rId4"/>
              </a:rPr>
              <a:t>https://www.radiance-online.org/</a:t>
            </a:r>
            <a:r>
              <a:rPr lang="pt-PT" dirty="0" smtClean="0"/>
              <a:t>)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AGI32 (</a:t>
            </a:r>
            <a:r>
              <a:rPr lang="pt-PT" dirty="0" smtClean="0">
                <a:hlinkClick r:id="rId5"/>
              </a:rPr>
              <a:t>http://www.agi32.com/</a:t>
            </a:r>
            <a:r>
              <a:rPr lang="pt-PT" dirty="0" smtClean="0"/>
              <a:t>) 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Ferramentas de software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639725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50783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DIALux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Ferramentas</a:t>
            </a:r>
            <a:r>
              <a:rPr lang="en-GB" dirty="0"/>
              <a:t> de software</a:t>
            </a:r>
            <a:endParaRPr lang="en-US" dirty="0"/>
          </a:p>
        </p:txBody>
      </p:sp>
      <p:pic>
        <p:nvPicPr>
          <p:cNvPr id="4" name="Imagem 3" descr="Uma imagem com interior, edifício, mesa&#10;&#10;Descrição gerada com confiança muito alta">
            <a:extLst>
              <a:ext uri="{FF2B5EF4-FFF2-40B4-BE49-F238E27FC236}">
                <a16:creationId xmlns:a16="http://schemas.microsoft.com/office/drawing/2014/main" id="{52419BA1-7EE3-4F4C-BB78-B39BE0310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23" y="1899026"/>
            <a:ext cx="7291953" cy="41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3287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50783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Relux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Ferramentas</a:t>
            </a:r>
            <a:r>
              <a:rPr lang="en-GB" dirty="0"/>
              <a:t> de software</a:t>
            </a:r>
            <a:endParaRPr lang="en-US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5A54C1A-6124-4C02-9C84-AA1AF7E3D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987" y="1999281"/>
            <a:ext cx="6915634" cy="414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84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Algumas organizações, por razões económicas e ambientais, podem querer reduzir a quantidade de iluminação. Contudo há razões de segurança que justificam a necessidade dos níveis mínimos de iluminação.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Segurança e proteção</a:t>
            </a:r>
            <a:r>
              <a:rPr lang="pt-PT" dirty="0" smtClean="0"/>
              <a:t>– A iluminação exterior ajuda a manter as ruas, os caminhos, as estradas, os exteriores dos monumentos e das residências seguros e protegidos: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Nas estradas, pode mais facilmente detetar carros, objetos ou animais e prevenir acidentes e colisões;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Quando anda na rua, precisa de reconhecer facilmente os transeuntes, conseguir evitar irregularidades nos caminhos, </a:t>
            </a:r>
            <a:r>
              <a:rPr lang="pt-PT" dirty="0" err="1" smtClean="0"/>
              <a:t>etc</a:t>
            </a:r>
            <a:r>
              <a:rPr lang="pt-PT" dirty="0" smtClean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Quando a sua entrada, garagem e passagens escuras estão bem iluminadas, podem ser facilmente indentificados potenciais intrusos e outras anomalias.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A importância de uma boa iluminação exterior</a:t>
            </a:r>
          </a:p>
        </p:txBody>
      </p:sp>
    </p:spTree>
    <p:extLst>
      <p:ext uri="{BB962C8B-B14F-4D97-AF65-F5344CB8AC3E}">
        <p14:creationId xmlns:p14="http://schemas.microsoft.com/office/powerpoint/2010/main" val="2690150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 dirty="0" smtClean="0"/>
              <a:t>Parceiros do Premium </a:t>
            </a:r>
            <a:r>
              <a:rPr lang="de-DE" dirty="0"/>
              <a:t>Light Pro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2181225" y="1471408"/>
            <a:ext cx="0" cy="4493457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457200" y="1492454"/>
            <a:ext cx="16009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aseline="30000" dirty="0" smtClean="0">
                <a:latin typeface="Arial Narrow" panose="020B0606020202030204" pitchFamily="34" charset="0"/>
              </a:rPr>
              <a:t>Financiado pela Comissão Europeia no âmbito do Horizon 2020</a:t>
            </a:r>
            <a:endParaRPr lang="de-DE" sz="2600" baseline="30000" dirty="0">
              <a:latin typeface="Arial Narrow" panose="020B0606020202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57200" y="2965584"/>
            <a:ext cx="1340432" cy="37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aseline="30000" dirty="0" smtClean="0">
                <a:latin typeface="Arial Narrow" panose="020B0606020202030204" pitchFamily="34" charset="0"/>
              </a:rPr>
              <a:t>Parceiros UE</a:t>
            </a:r>
            <a:endParaRPr lang="de-DE" sz="2800" baseline="30000" dirty="0">
              <a:latin typeface="Arial Narrow" panose="020B0606020202030204" pitchFamily="34" charset="0"/>
            </a:endParaRPr>
          </a:p>
        </p:txBody>
      </p:sp>
      <p:pic>
        <p:nvPicPr>
          <p:cNvPr id="6" name="Picture 4" descr="R:\10180 PremiumLight_Pro\WP 8 - Communication and Dissemination\Communication Concept\EU-Logo\flag_yellow_hi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86" y="1491744"/>
            <a:ext cx="881491" cy="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90" y="2864415"/>
            <a:ext cx="1590372" cy="987643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</p:pic>
      <p:pic>
        <p:nvPicPr>
          <p:cNvPr id="8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207" y="4649343"/>
            <a:ext cx="1404788" cy="8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9" y="2902743"/>
            <a:ext cx="1203202" cy="100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48" y="4582697"/>
            <a:ext cx="1476672" cy="102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70" y="2945791"/>
            <a:ext cx="1179461" cy="99512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98" y="4649343"/>
            <a:ext cx="1697744" cy="73142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2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71" y="2902743"/>
            <a:ext cx="1111226" cy="9493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4" name="Picture 25" descr="FEWE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100" y="4704273"/>
            <a:ext cx="1639753" cy="9007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251437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 txBox="1">
            <a:spLocks/>
          </p:cNvSpPr>
          <p:nvPr/>
        </p:nvSpPr>
        <p:spPr>
          <a:xfrm>
            <a:off x="457200" y="2130425"/>
            <a:ext cx="8001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latin typeface="+mn-lt"/>
              </a:rPr>
              <a:t>Obrigada pela sua atenção!</a:t>
            </a:r>
            <a:endParaRPr lang="de-DE" dirty="0">
              <a:latin typeface="+mn-lt"/>
            </a:endParaRPr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457200" y="3766881"/>
            <a:ext cx="8001000" cy="1845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dirty="0" smtClean="0">
                <a:solidFill>
                  <a:srgbClr val="595959"/>
                </a:solidFill>
              </a:rPr>
              <a:t>Contato:</a:t>
            </a:r>
            <a:endParaRPr lang="de-DE" sz="1200" b="1" dirty="0">
              <a:solidFill>
                <a:srgbClr val="595959"/>
              </a:solidFill>
            </a:endParaRPr>
          </a:p>
          <a:p>
            <a:r>
              <a:rPr lang="de-DE" sz="1200" b="1" dirty="0">
                <a:solidFill>
                  <a:srgbClr val="595959"/>
                </a:solidFill>
              </a:rPr>
              <a:t>*************************************************</a:t>
            </a:r>
          </a:p>
          <a:p>
            <a:endParaRPr lang="de-DE" sz="1200" dirty="0">
              <a:solidFill>
                <a:srgbClr val="595959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200" dirty="0">
                <a:solidFill>
                  <a:srgbClr val="595959"/>
                </a:solidFill>
                <a:latin typeface="Arial" charset="0"/>
              </a:rPr>
              <a:t>************************************************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640526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Beleza </a:t>
            </a:r>
            <a:r>
              <a:rPr lang="pt-PT" dirty="0" smtClean="0"/>
              <a:t>– Com a iluminação exterior certa consegue criar um ambiente agradável no terraço, edifícios e monumentos: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Ajuda a tornar o exterior de uma residência ou de um monumento histórico mais apelativo;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Pode ser utilizada para destacar um detalhe num monumento ou na rua.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Um bom projeto de iluminação tem em conta a segurança, proteção e fornece um ambiente mais agradável, considerando também outros aspetos relevantes como por </a:t>
            </a:r>
            <a:r>
              <a:rPr lang="pt-PT" dirty="0" err="1" smtClean="0"/>
              <a:t>ex</a:t>
            </a:r>
            <a:r>
              <a:rPr lang="pt-PT" dirty="0" smtClean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Poluição luminosa;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Eficiência energética do sistema;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do ciclo de vida.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 importância de uma boa iluminação exterior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611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1DC4C69-8D75-4B9C-A820-B9D0B27E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/>
            <a:r>
              <a:rPr lang="pt-PT" sz="3600" dirty="0"/>
              <a:t>Requisitos de iluminação </a:t>
            </a:r>
          </a:p>
        </p:txBody>
      </p:sp>
      <p:pic>
        <p:nvPicPr>
          <p:cNvPr id="4" name="Imagem 3" descr="Uma imagem com janela, edifício&#10;&#10;Descrição gerada com confiança alta">
            <a:extLst>
              <a:ext uri="{FF2B5EF4-FFF2-40B4-BE49-F238E27FC236}">
                <a16:creationId xmlns:a16="http://schemas.microsoft.com/office/drawing/2014/main" id="{BC954E72-7F1E-4010-ABEA-CDCE4090F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169" y="1528520"/>
            <a:ext cx="7950631" cy="447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7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As instalações de iluminação exterior fornecem iluminação viária para veículos nas múltiplas vias de transito e nos passeios;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iluminação exterior também inclui monumentos e as áreas ao longo das estradas com passeios, ciclovias, vias de emergência ou apenas áreas junto das vias de circulação;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geometria das áreas das estradas pode por vezes ser simples (por </a:t>
            </a:r>
            <a:r>
              <a:rPr lang="pt-PT" dirty="0" err="1" smtClean="0"/>
              <a:t>ex</a:t>
            </a:r>
            <a:r>
              <a:rPr lang="pt-PT" dirty="0" smtClean="0"/>
              <a:t>: estrada individual) ou noutros casos, pode ser necessário ter em conta as curvas, ou as áreas com formas complexas.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831713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pt-PT" dirty="0" smtClean="0"/>
              <a:t>Os requisitos do nível de iluminação exterior são necessários para especificar qual o mínimo de luz que consegue fornecer segurança, proteção e uma boa visibilidade para peões e condutores;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A iluminância natural pode variar desde uns poucos lux ao luar até 100.000 lux ao sol, em pleno verão</a:t>
            </a:r>
          </a:p>
          <a:p>
            <a:pPr marL="342900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r>
              <a:rPr lang="pt-PT" dirty="0" smtClean="0"/>
              <a:t>Os níveis de iluminação considerados satisfatórios com fontes de luz artificiais são comparavelmente mais baixos: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8 a 50 lux para iluminação pública;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300 a 1000 lux para ler e trabalhar;</a:t>
            </a:r>
          </a:p>
          <a:p>
            <a:pPr marL="900900" lvl="1" indent="-342900">
              <a:buFontTx/>
              <a:buChar char="-"/>
            </a:pPr>
            <a:r>
              <a:rPr lang="pt-PT" dirty="0" smtClean="0"/>
              <a:t>1500 a 2000 lux para trabalhos que exigem precisão.</a:t>
            </a:r>
          </a:p>
          <a:p>
            <a:pPr marL="900900" lvl="1" indent="-342900">
              <a:buFontTx/>
              <a:buChar char="-"/>
            </a:pPr>
            <a:endParaRPr lang="pt-PT" dirty="0" smtClean="0"/>
          </a:p>
          <a:p>
            <a:pPr marL="342900" indent="-342900">
              <a:buFontTx/>
              <a:buChar char="-"/>
            </a:pP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pt-PT" dirty="0"/>
              <a:t>Requisitos de iluminação </a:t>
            </a:r>
          </a:p>
        </p:txBody>
      </p:sp>
    </p:spTree>
    <p:extLst>
      <p:ext uri="{BB962C8B-B14F-4D97-AF65-F5344CB8AC3E}">
        <p14:creationId xmlns:p14="http://schemas.microsoft.com/office/powerpoint/2010/main" val="2325100018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3242</TotalTime>
  <Words>3866</Words>
  <Application>Microsoft Office PowerPoint</Application>
  <PresentationFormat>On-screen Show (4:3)</PresentationFormat>
  <Paragraphs>329</Paragraphs>
  <Slides>51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Arial Narrow</vt:lpstr>
      <vt:lpstr>Symbol</vt:lpstr>
      <vt:lpstr>Cambria Math</vt:lpstr>
      <vt:lpstr>Calibri</vt:lpstr>
      <vt:lpstr>Master_Präsenation 160225</vt:lpstr>
      <vt:lpstr>PowerPoint Presentation</vt:lpstr>
      <vt:lpstr>Iluminação Exterior - Módulo 8 Design de iluminação – Fundamentos</vt:lpstr>
      <vt:lpstr>Iluminação Exterior - Módulo 8 Design de iluminação – Fundamentos</vt:lpstr>
      <vt:lpstr>A importância de uma boa iluminação exterior</vt:lpstr>
      <vt:lpstr>A importância de uma boa iluminação exterior</vt:lpstr>
      <vt:lpstr>A importância de uma boa iluminação exterior</vt:lpstr>
      <vt:lpstr>Requisitos de iluminação </vt:lpstr>
      <vt:lpstr>Requisitos de iluminação </vt:lpstr>
      <vt:lpstr>Requisitos de iluminação </vt:lpstr>
      <vt:lpstr>Requisitos de iluminação </vt:lpstr>
      <vt:lpstr>Requisitos de iluminação </vt:lpstr>
      <vt:lpstr>Requisitos de iluminação </vt:lpstr>
      <vt:lpstr>Requisitos de iluminação </vt:lpstr>
      <vt:lpstr>Fotometria</vt:lpstr>
      <vt:lpstr>Fotometria – Luz visível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Fotometria</vt:lpstr>
      <vt:lpstr>Tremulação da luz</vt:lpstr>
      <vt:lpstr>Brilho encadeante</vt:lpstr>
      <vt:lpstr>Brilho encadeante</vt:lpstr>
      <vt:lpstr>Depreciação do Fluxo Luminoso com o tempo</vt:lpstr>
      <vt:lpstr>Depreciação do Fluxo Luminoso </vt:lpstr>
      <vt:lpstr>Depreciação do Fluxo Luminoso </vt:lpstr>
      <vt:lpstr>Depreciação do Fluxo Luminoso </vt:lpstr>
      <vt:lpstr>Depreciação do Fluxo Luminoso </vt:lpstr>
      <vt:lpstr>Depreciação do Fluxo Luminoso </vt:lpstr>
      <vt:lpstr>Método dos Lúmens </vt:lpstr>
      <vt:lpstr>Cálculo de luminância da instalação de iluminação</vt:lpstr>
      <vt:lpstr>Cálculo de iluminâncias horizontais</vt:lpstr>
      <vt:lpstr>Método dos Lúmens</vt:lpstr>
      <vt:lpstr>Método dos Lúmens</vt:lpstr>
      <vt:lpstr>Método dos Lúmens</vt:lpstr>
      <vt:lpstr>Método dos Lúmens</vt:lpstr>
      <vt:lpstr>Método dos Lúmens</vt:lpstr>
      <vt:lpstr>Ferramentas de software</vt:lpstr>
      <vt:lpstr>Ferramentas de software</vt:lpstr>
      <vt:lpstr>Ferramentas de software</vt:lpstr>
      <vt:lpstr>Ferramentas de software</vt:lpstr>
      <vt:lpstr>Ferramentas de software</vt:lpstr>
      <vt:lpstr>Parceiros do Premium Light Pro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Abbate</dc:creator>
  <cp:lastModifiedBy>Joao Fong</cp:lastModifiedBy>
  <cp:revision>161</cp:revision>
  <dcterms:created xsi:type="dcterms:W3CDTF">2016-02-25T13:19:28Z</dcterms:created>
  <dcterms:modified xsi:type="dcterms:W3CDTF">2017-11-28T17:09:57Z</dcterms:modified>
</cp:coreProperties>
</file>