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327" r:id="rId3"/>
    <p:sldId id="328" r:id="rId4"/>
    <p:sldId id="409" r:id="rId5"/>
    <p:sldId id="415" r:id="rId6"/>
    <p:sldId id="417" r:id="rId7"/>
    <p:sldId id="416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393" r:id="rId16"/>
    <p:sldId id="394" r:id="rId17"/>
    <p:sldId id="354" r:id="rId18"/>
    <p:sldId id="355" r:id="rId19"/>
    <p:sldId id="345" r:id="rId20"/>
    <p:sldId id="399" r:id="rId21"/>
    <p:sldId id="400" r:id="rId22"/>
    <p:sldId id="346" r:id="rId23"/>
    <p:sldId id="347" r:id="rId24"/>
    <p:sldId id="397" r:id="rId25"/>
    <p:sldId id="396" r:id="rId26"/>
    <p:sldId id="398" r:id="rId27"/>
    <p:sldId id="401" r:id="rId28"/>
    <p:sldId id="403" r:id="rId29"/>
    <p:sldId id="404" r:id="rId30"/>
    <p:sldId id="405" r:id="rId31"/>
    <p:sldId id="406" r:id="rId32"/>
    <p:sldId id="407" r:id="rId33"/>
    <p:sldId id="408" r:id="rId34"/>
    <p:sldId id="330" r:id="rId35"/>
    <p:sldId id="351" r:id="rId36"/>
    <p:sldId id="352" r:id="rId37"/>
    <p:sldId id="410" r:id="rId38"/>
    <p:sldId id="428" r:id="rId39"/>
    <p:sldId id="427" r:id="rId40"/>
    <p:sldId id="426" r:id="rId41"/>
    <p:sldId id="429" r:id="rId42"/>
    <p:sldId id="430" r:id="rId43"/>
    <p:sldId id="431" r:id="rId44"/>
    <p:sldId id="432" r:id="rId45"/>
    <p:sldId id="433" r:id="rId46"/>
    <p:sldId id="435" r:id="rId47"/>
    <p:sldId id="434" r:id="rId48"/>
    <p:sldId id="436" r:id="rId49"/>
    <p:sldId id="439" r:id="rId50"/>
    <p:sldId id="440" r:id="rId51"/>
    <p:sldId id="425" r:id="rId52"/>
    <p:sldId id="441" r:id="rId53"/>
    <p:sldId id="442" r:id="rId54"/>
    <p:sldId id="443" r:id="rId55"/>
    <p:sldId id="445" r:id="rId56"/>
    <p:sldId id="446" r:id="rId57"/>
    <p:sldId id="444" r:id="rId58"/>
    <p:sldId id="449" r:id="rId59"/>
    <p:sldId id="450" r:id="rId60"/>
    <p:sldId id="448" r:id="rId61"/>
    <p:sldId id="451" r:id="rId62"/>
    <p:sldId id="452" r:id="rId63"/>
    <p:sldId id="454" r:id="rId64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66"/>
      <p:bold r:id="rId67"/>
      <p:italic r:id="rId68"/>
      <p:boldItalic r:id="rId69"/>
    </p:embeddedFon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Arial Narrow" panose="020B0606020202030204" pitchFamily="34" charset="0"/>
      <p:regular r:id="rId74"/>
      <p:bold r:id="rId75"/>
      <p:italic r:id="rId76"/>
      <p:boldItalic r:id="rId77"/>
    </p:embeddedFont>
    <p:embeddedFont>
      <p:font typeface="Cambria Math" panose="02040503050406030204" pitchFamily="18" charset="0"/>
      <p:regular r:id="rId78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E91"/>
    <a:srgbClr val="FDE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Designformatvorlage 2 - Akz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6699" autoAdjust="0"/>
  </p:normalViewPr>
  <p:slideViewPr>
    <p:cSldViewPr snapToGrid="0" snapToObjects="1"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microsoft.com/office/2016/11/relationships/changesInfo" Target="changesInfos/changesInfo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Patrão" userId="04ebe526bdd79493" providerId="LiveId" clId="{333D1285-362A-4981-A31E-D2927E477456}"/>
    <pc:docChg chg="undo custSel delSld modSld">
      <pc:chgData name="Carlos Patrão" userId="04ebe526bdd79493" providerId="LiveId" clId="{333D1285-362A-4981-A31E-D2927E477456}" dt="2017-10-04T10:38:34.742" v="286" actId="20577"/>
      <pc:docMkLst>
        <pc:docMk/>
      </pc:docMkLst>
      <pc:sldChg chg="modSp">
        <pc:chgData name="Carlos Patrão" userId="04ebe526bdd79493" providerId="LiveId" clId="{333D1285-362A-4981-A31E-D2927E477456}" dt="2017-10-04T10:38:27.884" v="285" actId="20577"/>
        <pc:sldMkLst>
          <pc:docMk/>
          <pc:sldMk cId="2121547949" sldId="256"/>
        </pc:sldMkLst>
        <pc:spChg chg="mod">
          <ac:chgData name="Carlos Patrão" userId="04ebe526bdd79493" providerId="LiveId" clId="{333D1285-362A-4981-A31E-D2927E477456}" dt="2017-10-04T10:38:27.884" v="285" actId="20577"/>
          <ac:spMkLst>
            <pc:docMk/>
            <pc:sldMk cId="2121547949" sldId="256"/>
            <ac:spMk id="7" creationId="{00000000-0000-0000-0000-000000000000}"/>
          </ac:spMkLst>
        </pc:spChg>
      </pc:sldChg>
      <pc:sldChg chg="modSp">
        <pc:chgData name="Carlos Patrão" userId="04ebe526bdd79493" providerId="LiveId" clId="{333D1285-362A-4981-A31E-D2927E477456}" dt="2017-10-03T16:57:59.300" v="7" actId="20577"/>
        <pc:sldMkLst>
          <pc:docMk/>
          <pc:sldMk cId="4165120873" sldId="327"/>
        </pc:sldMkLst>
        <pc:spChg chg="mod">
          <ac:chgData name="Carlos Patrão" userId="04ebe526bdd79493" providerId="LiveId" clId="{333D1285-362A-4981-A31E-D2927E477456}" dt="2017-10-03T16:57:59.300" v="7" actId="20577"/>
          <ac:spMkLst>
            <pc:docMk/>
            <pc:sldMk cId="4165120873" sldId="327"/>
            <ac:spMk id="2" creationId="{671E6251-6CEC-4A93-857A-BE97BA274591}"/>
          </ac:spMkLst>
        </pc:spChg>
      </pc:sldChg>
      <pc:sldChg chg="modSp">
        <pc:chgData name="Carlos Patrão" userId="04ebe526bdd79493" providerId="LiveId" clId="{333D1285-362A-4981-A31E-D2927E477456}" dt="2017-10-04T10:38:34.742" v="286" actId="20577"/>
        <pc:sldMkLst>
          <pc:docMk/>
          <pc:sldMk cId="2878786636" sldId="328"/>
        </pc:sldMkLst>
        <pc:spChg chg="mod">
          <ac:chgData name="Carlos Patrão" userId="04ebe526bdd79493" providerId="LiveId" clId="{333D1285-362A-4981-A31E-D2927E477456}" dt="2017-10-04T10:38:34.742" v="286" actId="20577"/>
          <ac:spMkLst>
            <pc:docMk/>
            <pc:sldMk cId="2878786636" sldId="328"/>
            <ac:spMk id="2" creationId="{671E6251-6CEC-4A93-857A-BE97BA274591}"/>
          </ac:spMkLst>
        </pc:spChg>
      </pc:sldChg>
      <pc:sldChg chg="modSp">
        <pc:chgData name="Carlos Patrão" userId="04ebe526bdd79493" providerId="LiveId" clId="{333D1285-362A-4981-A31E-D2927E477456}" dt="2017-10-03T17:04:10.196" v="33" actId="20577"/>
        <pc:sldMkLst>
          <pc:docMk/>
          <pc:sldMk cId="2195723617" sldId="345"/>
        </pc:sldMkLst>
        <pc:spChg chg="mod">
          <ac:chgData name="Carlos Patrão" userId="04ebe526bdd79493" providerId="LiveId" clId="{333D1285-362A-4981-A31E-D2927E477456}" dt="2017-10-03T17:04:10.196" v="33" actId="20577"/>
          <ac:spMkLst>
            <pc:docMk/>
            <pc:sldMk cId="2195723617" sldId="345"/>
            <ac:spMk id="2" creationId="{671E6251-6CEC-4A93-857A-BE97BA274591}"/>
          </ac:spMkLst>
        </pc:spChg>
      </pc:sldChg>
      <pc:sldChg chg="del">
        <pc:chgData name="Carlos Patrão" userId="04ebe526bdd79493" providerId="LiveId" clId="{333D1285-362A-4981-A31E-D2927E477456}" dt="2017-10-03T15:04:00.502" v="4" actId="2696"/>
        <pc:sldMkLst>
          <pc:docMk/>
          <pc:sldMk cId="3799088336" sldId="414"/>
        </pc:sldMkLst>
      </pc:sldChg>
      <pc:sldChg chg="modSp">
        <pc:chgData name="Carlos Patrão" userId="04ebe526bdd79493" providerId="LiveId" clId="{333D1285-362A-4981-A31E-D2927E477456}" dt="2017-10-03T16:58:21.506" v="9" actId="20577"/>
        <pc:sldMkLst>
          <pc:docMk/>
          <pc:sldMk cId="3985645944" sldId="415"/>
        </pc:sldMkLst>
        <pc:spChg chg="mod">
          <ac:chgData name="Carlos Patrão" userId="04ebe526bdd79493" providerId="LiveId" clId="{333D1285-362A-4981-A31E-D2927E477456}" dt="2017-10-03T16:58:21.506" v="9" actId="20577"/>
          <ac:spMkLst>
            <pc:docMk/>
            <pc:sldMk cId="3985645944" sldId="415"/>
            <ac:spMk id="2" creationId="{671E6251-6CEC-4A93-857A-BE97BA274591}"/>
          </ac:spMkLst>
        </pc:spChg>
      </pc:sldChg>
      <pc:sldChg chg="addSp modSp">
        <pc:chgData name="Carlos Patrão" userId="04ebe526bdd79493" providerId="LiveId" clId="{333D1285-362A-4981-A31E-D2927E477456}" dt="2017-10-03T17:00:57.175" v="30" actId="1076"/>
        <pc:sldMkLst>
          <pc:docMk/>
          <pc:sldMk cId="3902861589" sldId="418"/>
        </pc:sldMkLst>
        <pc:spChg chg="add mod">
          <ac:chgData name="Carlos Patrão" userId="04ebe526bdd79493" providerId="LiveId" clId="{333D1285-362A-4981-A31E-D2927E477456}" dt="2017-10-03T17:00:57.175" v="30" actId="1076"/>
          <ac:spMkLst>
            <pc:docMk/>
            <pc:sldMk cId="3902861589" sldId="418"/>
            <ac:spMk id="8" creationId="{5DA7C90B-239A-4CF6-96C6-54F7FC409A76}"/>
          </ac:spMkLst>
        </pc:spChg>
      </pc:sldChg>
      <pc:sldChg chg="addSp">
        <pc:chgData name="Carlos Patrão" userId="04ebe526bdd79493" providerId="LiveId" clId="{333D1285-362A-4981-A31E-D2927E477456}" dt="2017-10-03T17:01:00.503" v="31" actId="20577"/>
        <pc:sldMkLst>
          <pc:docMk/>
          <pc:sldMk cId="3767379473" sldId="420"/>
        </pc:sldMkLst>
        <pc:spChg chg="add">
          <ac:chgData name="Carlos Patrão" userId="04ebe526bdd79493" providerId="LiveId" clId="{333D1285-362A-4981-A31E-D2927E477456}" dt="2017-10-03T17:01:00.503" v="31" actId="20577"/>
          <ac:spMkLst>
            <pc:docMk/>
            <pc:sldMk cId="3767379473" sldId="420"/>
            <ac:spMk id="5" creationId="{A08F5B28-EE1B-40DE-AD8F-9CF070E1E3C0}"/>
          </ac:spMkLst>
        </pc:spChg>
      </pc:sldChg>
      <pc:sldChg chg="addSp">
        <pc:chgData name="Carlos Patrão" userId="04ebe526bdd79493" providerId="LiveId" clId="{333D1285-362A-4981-A31E-D2927E477456}" dt="2017-10-03T17:01:38.816" v="32" actId="20577"/>
        <pc:sldMkLst>
          <pc:docMk/>
          <pc:sldMk cId="2707870476" sldId="424"/>
        </pc:sldMkLst>
        <pc:spChg chg="add">
          <ac:chgData name="Carlos Patrão" userId="04ebe526bdd79493" providerId="LiveId" clId="{333D1285-362A-4981-A31E-D2927E477456}" dt="2017-10-03T17:01:38.816" v="32" actId="20577"/>
          <ac:spMkLst>
            <pc:docMk/>
            <pc:sldMk cId="2707870476" sldId="424"/>
            <ac:spMk id="9" creationId="{F1166630-8244-4AB0-961D-D2870F9F0B63}"/>
          </ac:spMkLst>
        </pc:spChg>
      </pc:sldChg>
      <pc:sldChg chg="addSp modSp">
        <pc:chgData name="Carlos Patrão" userId="04ebe526bdd79493" providerId="LiveId" clId="{333D1285-362A-4981-A31E-D2927E477456}" dt="2017-10-03T17:48:04.400" v="276" actId="20577"/>
        <pc:sldMkLst>
          <pc:docMk/>
          <pc:sldMk cId="2111192621" sldId="425"/>
        </pc:sldMkLst>
        <pc:spChg chg="add mod">
          <ac:chgData name="Carlos Patrão" userId="04ebe526bdd79493" providerId="LiveId" clId="{333D1285-362A-4981-A31E-D2927E477456}" dt="2017-10-03T17:48:04.400" v="276" actId="20577"/>
          <ac:spMkLst>
            <pc:docMk/>
            <pc:sldMk cId="2111192621" sldId="425"/>
            <ac:spMk id="16" creationId="{D005E224-0E48-48F8-9D2E-33430694D5A2}"/>
          </ac:spMkLst>
        </pc:spChg>
      </pc:sldChg>
      <pc:sldChg chg="modSp">
        <pc:chgData name="Carlos Patrão" userId="04ebe526bdd79493" providerId="LiveId" clId="{333D1285-362A-4981-A31E-D2927E477456}" dt="2017-10-03T17:07:02.433" v="36" actId="6549"/>
        <pc:sldMkLst>
          <pc:docMk/>
          <pc:sldMk cId="728181713" sldId="435"/>
        </pc:sldMkLst>
        <pc:spChg chg="mod">
          <ac:chgData name="Carlos Patrão" userId="04ebe526bdd79493" providerId="LiveId" clId="{333D1285-362A-4981-A31E-D2927E477456}" dt="2017-10-03T17:07:02.433" v="36" actId="6549"/>
          <ac:spMkLst>
            <pc:docMk/>
            <pc:sldMk cId="728181713" sldId="435"/>
            <ac:spMk id="2" creationId="{671E6251-6CEC-4A93-857A-BE97BA274591}"/>
          </ac:spMkLst>
        </pc:spChg>
      </pc:sldChg>
      <pc:sldChg chg="del">
        <pc:chgData name="Carlos Patrão" userId="04ebe526bdd79493" providerId="LiveId" clId="{333D1285-362A-4981-A31E-D2927E477456}" dt="2017-10-03T15:03:59.752" v="3" actId="2696"/>
        <pc:sldMkLst>
          <pc:docMk/>
          <pc:sldMk cId="4127300785" sldId="437"/>
        </pc:sldMkLst>
      </pc:sldChg>
      <pc:sldChg chg="del">
        <pc:chgData name="Carlos Patrão" userId="04ebe526bdd79493" providerId="LiveId" clId="{333D1285-362A-4981-A31E-D2927E477456}" dt="2017-10-03T15:03:59.377" v="2" actId="2696"/>
        <pc:sldMkLst>
          <pc:docMk/>
          <pc:sldMk cId="4133210582" sldId="438"/>
        </pc:sldMkLst>
      </pc:sldChg>
      <pc:sldChg chg="addSp modSp">
        <pc:chgData name="Carlos Patrão" userId="04ebe526bdd79493" providerId="LiveId" clId="{333D1285-362A-4981-A31E-D2927E477456}" dt="2017-10-03T17:08:32.303" v="56" actId="1076"/>
        <pc:sldMkLst>
          <pc:docMk/>
          <pc:sldMk cId="373056415" sldId="439"/>
        </pc:sldMkLst>
        <pc:spChg chg="add mod">
          <ac:chgData name="Carlos Patrão" userId="04ebe526bdd79493" providerId="LiveId" clId="{333D1285-362A-4981-A31E-D2927E477456}" dt="2017-10-03T17:08:32.303" v="56" actId="1076"/>
          <ac:spMkLst>
            <pc:docMk/>
            <pc:sldMk cId="373056415" sldId="439"/>
            <ac:spMk id="5" creationId="{E9C7CF1C-E5DD-48D7-97AA-E109BCFD12C6}"/>
          </ac:spMkLst>
        </pc:spChg>
      </pc:sldChg>
      <pc:sldChg chg="addSp delSp modSp">
        <pc:chgData name="Carlos Patrão" userId="04ebe526bdd79493" providerId="LiveId" clId="{333D1285-362A-4981-A31E-D2927E477456}" dt="2017-10-03T17:47:26.956" v="242" actId="20577"/>
        <pc:sldMkLst>
          <pc:docMk/>
          <pc:sldMk cId="3355942093" sldId="440"/>
        </pc:sldMkLst>
        <pc:spChg chg="mod">
          <ac:chgData name="Carlos Patrão" userId="04ebe526bdd79493" providerId="LiveId" clId="{333D1285-362A-4981-A31E-D2927E477456}" dt="2017-10-03T17:32:31.363" v="212" actId="14100"/>
          <ac:spMkLst>
            <pc:docMk/>
            <pc:sldMk cId="3355942093" sldId="440"/>
            <ac:spMk id="2" creationId="{671E6251-6CEC-4A93-857A-BE97BA274591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5" creationId="{FD5CB5A9-A37E-441E-B8A4-E9DD74C03151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6" creationId="{352557A6-3836-4A47-AAC4-BAE09660C6AB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7" creationId="{E4F5164A-CEB9-4F46-9F09-F7D78AE9F500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8" creationId="{166B56F1-13F3-4C3E-92B3-3658FC3EEEDA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9" creationId="{2DE947ED-CD0B-44B2-8934-253C4F4A547C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0" creationId="{1AEFB36C-D2EF-4859-9827-A972C173424E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1" creationId="{E76B3D07-6E24-4689-83B4-085036986F4D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2" creationId="{25E253A1-34AD-4339-83AC-986144AB0E0F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3" creationId="{EF417367-4C2D-480A-BBE0-214AF64CD993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4" creationId="{37700560-F04D-43A1-9B0B-1DBBAA714DF0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5" creationId="{B58B0808-C308-4B05-9A11-30DAF18781C1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6" creationId="{8FA09AF2-D2F0-4DA4-8C38-F5396DB75927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7" creationId="{F6EF59B7-E9AD-4900-B424-2047F55E07EE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8" creationId="{1CD5AF44-27C9-40D6-AA06-AF262305A096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19" creationId="{E52E8854-ABC7-4578-BA4C-A2934074A7C1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0" creationId="{63A37CAB-84E2-4D08-A2AB-EE56FE1C7641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1" creationId="{BEBF4D73-3F35-480E-84B3-1E9840011763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2" creationId="{C7DEB765-5E7D-4EC4-9D45-5E76B882BBAC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3" creationId="{99920365-7B59-4EBF-A377-058FCF55065A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4" creationId="{D8F27763-0B7A-41F5-8D5F-FAE118DDEA6D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5" creationId="{DF1FB874-5CC2-4A8D-BE31-D3215178470D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6" creationId="{0F1C472A-DE5E-4BC7-A18F-1536A290008F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7" creationId="{F2BA833B-E268-4984-BECD-B92AF46100AD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8" creationId="{DADBFEF7-CAC5-471F-AEE7-8ABCE88BF91B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29" creationId="{6E625FF1-D953-4004-AF23-DCA4F6F5731A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30" creationId="{3A145062-34FB-4A32-9D29-00373658AE2B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31" creationId="{264F58FC-5E97-407D-8B60-D917AD3A0062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32" creationId="{F8EED712-76D5-4A61-8A2D-E4A7972601EF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33" creationId="{B2B240C2-7DD3-4561-8D8F-70044187787E}"/>
          </ac:spMkLst>
        </pc:spChg>
        <pc:spChg chg="add mod">
          <ac:chgData name="Carlos Patrão" userId="04ebe526bdd79493" providerId="LiveId" clId="{333D1285-362A-4981-A31E-D2927E477456}" dt="2017-10-03T17:25:18.988" v="97" actId="20577"/>
          <ac:spMkLst>
            <pc:docMk/>
            <pc:sldMk cId="3355942093" sldId="440"/>
            <ac:spMk id="34" creationId="{3680CC19-8EEB-4DA7-8BD0-D76FD19C6253}"/>
          </ac:spMkLst>
        </pc:spChg>
        <pc:spChg chg="add mod ord">
          <ac:chgData name="Carlos Patrão" userId="04ebe526bdd79493" providerId="LiveId" clId="{333D1285-362A-4981-A31E-D2927E477456}" dt="2017-10-03T17:27:17.415" v="115" actId="167"/>
          <ac:spMkLst>
            <pc:docMk/>
            <pc:sldMk cId="3355942093" sldId="440"/>
            <ac:spMk id="36" creationId="{F58D2057-C7F9-42CA-A366-FEC613E3790B}"/>
          </ac:spMkLst>
        </pc:spChg>
        <pc:spChg chg="add mod">
          <ac:chgData name="Carlos Patrão" userId="04ebe526bdd79493" providerId="LiveId" clId="{333D1285-362A-4981-A31E-D2927E477456}" dt="2017-10-03T17:26:08.226" v="111" actId="1076"/>
          <ac:spMkLst>
            <pc:docMk/>
            <pc:sldMk cId="3355942093" sldId="440"/>
            <ac:spMk id="37" creationId="{576E0AA6-231E-4557-B3FE-6CD785EA5EB0}"/>
          </ac:spMkLst>
        </pc:spChg>
        <pc:spChg chg="add mod ord">
          <ac:chgData name="Carlos Patrão" userId="04ebe526bdd79493" providerId="LiveId" clId="{333D1285-362A-4981-A31E-D2927E477456}" dt="2017-10-03T17:27:20.900" v="116" actId="167"/>
          <ac:spMkLst>
            <pc:docMk/>
            <pc:sldMk cId="3355942093" sldId="440"/>
            <ac:spMk id="38" creationId="{DEF0B750-BE17-48B3-B0E6-72BCC1B2F972}"/>
          </ac:spMkLst>
        </pc:spChg>
        <pc:spChg chg="add mod">
          <ac:chgData name="Carlos Patrão" userId="04ebe526bdd79493" providerId="LiveId" clId="{333D1285-362A-4981-A31E-D2927E477456}" dt="2017-10-03T17:27:24.433" v="117" actId="20577"/>
          <ac:spMkLst>
            <pc:docMk/>
            <pc:sldMk cId="3355942093" sldId="440"/>
            <ac:spMk id="39" creationId="{48ED9754-E5EE-4F75-822C-4EFACF548B9D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41" creationId="{F1233C1F-6032-4B22-9EB2-E9EF8774EB69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42" creationId="{6D6EEFEE-7CF3-4505-B848-6DB223608A2F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43" creationId="{D694F4D1-F516-4D95-BC14-08BAF2FA6253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44" creationId="{2C80D9D0-3AE8-4F0F-9495-F5F1DB958575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45" creationId="{B631A92B-5855-491D-8BDA-C11339565D83}"/>
          </ac:spMkLst>
        </pc:spChg>
        <pc:spChg chg="del mod topLvl">
          <ac:chgData name="Carlos Patrão" userId="04ebe526bdd79493" providerId="LiveId" clId="{333D1285-362A-4981-A31E-D2927E477456}" dt="2017-10-03T17:28:09.466" v="143" actId="478"/>
          <ac:spMkLst>
            <pc:docMk/>
            <pc:sldMk cId="3355942093" sldId="440"/>
            <ac:spMk id="46" creationId="{C13DB4D1-97D3-42A3-8645-90F76CDE0ED4}"/>
          </ac:spMkLst>
        </pc:spChg>
        <pc:spChg chg="del mod topLvl">
          <ac:chgData name="Carlos Patrão" userId="04ebe526bdd79493" providerId="LiveId" clId="{333D1285-362A-4981-A31E-D2927E477456}" dt="2017-10-03T17:28:09.466" v="143" actId="478"/>
          <ac:spMkLst>
            <pc:docMk/>
            <pc:sldMk cId="3355942093" sldId="440"/>
            <ac:spMk id="47" creationId="{B429F59D-775E-4C33-8A10-5FD4DAAF17E8}"/>
          </ac:spMkLst>
        </pc:spChg>
        <pc:spChg chg="del mod topLvl">
          <ac:chgData name="Carlos Patrão" userId="04ebe526bdd79493" providerId="LiveId" clId="{333D1285-362A-4981-A31E-D2927E477456}" dt="2017-10-03T17:28:09.466" v="143" actId="478"/>
          <ac:spMkLst>
            <pc:docMk/>
            <pc:sldMk cId="3355942093" sldId="440"/>
            <ac:spMk id="48" creationId="{ABFE2C10-9BF7-4357-9CDD-D882EE33213E}"/>
          </ac:spMkLst>
        </pc:spChg>
        <pc:spChg chg="del mod topLvl">
          <ac:chgData name="Carlos Patrão" userId="04ebe526bdd79493" providerId="LiveId" clId="{333D1285-362A-4981-A31E-D2927E477456}" dt="2017-10-03T17:28:09.466" v="143" actId="478"/>
          <ac:spMkLst>
            <pc:docMk/>
            <pc:sldMk cId="3355942093" sldId="440"/>
            <ac:spMk id="49" creationId="{82964540-32B0-45C3-BE6F-41C38ECB3E27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0" creationId="{0C90E011-E276-4E2A-A13A-E6D12C5C1FF4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1" creationId="{7A2C3682-1B04-49D5-8C8C-B4BEF6B88CFC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2" creationId="{472F76D6-EEAE-4CFE-89DC-3BA9274DF284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3" creationId="{2EFF2B6A-8864-43FD-A105-DF1EEA30483B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4" creationId="{D825E3F4-4F93-40F2-B097-766BC9E0383D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5" creationId="{D99A00D9-A0A8-4F38-8172-ED7CEA444122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6" creationId="{5869150A-97CF-4B4A-B46E-D902B57D277B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7" creationId="{8F1CB0D6-B6E7-4B66-9A85-63535BB65199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8" creationId="{2DBA5D56-2D30-4E31-99B4-1179C9D32602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59" creationId="{C686A9CA-C7F9-4446-A751-8B905BF32D5A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60" creationId="{260083C0-9ACC-463A-A11F-1AD3928E18D8}"/>
          </ac:spMkLst>
        </pc:spChg>
        <pc:spChg chg="del mod topLvl">
          <ac:chgData name="Carlos Patrão" userId="04ebe526bdd79493" providerId="LiveId" clId="{333D1285-362A-4981-A31E-D2927E477456}" dt="2017-10-03T17:27:46.779" v="120" actId="478"/>
          <ac:spMkLst>
            <pc:docMk/>
            <pc:sldMk cId="3355942093" sldId="440"/>
            <ac:spMk id="61" creationId="{3100E051-6851-4880-B4CE-8A287A13B1B9}"/>
          </ac:spMkLst>
        </pc:spChg>
        <pc:spChg chg="del mod topLvl">
          <ac:chgData name="Carlos Patrão" userId="04ebe526bdd79493" providerId="LiveId" clId="{333D1285-362A-4981-A31E-D2927E477456}" dt="2017-10-03T17:27:46.779" v="120" actId="478"/>
          <ac:spMkLst>
            <pc:docMk/>
            <pc:sldMk cId="3355942093" sldId="440"/>
            <ac:spMk id="62" creationId="{8DB1B948-39AB-4555-B39C-E013EAEA11B2}"/>
          </ac:spMkLst>
        </pc:spChg>
        <pc:spChg chg="del mod topLvl">
          <ac:chgData name="Carlos Patrão" userId="04ebe526bdd79493" providerId="LiveId" clId="{333D1285-362A-4981-A31E-D2927E477456}" dt="2017-10-03T17:27:46.779" v="120" actId="478"/>
          <ac:spMkLst>
            <pc:docMk/>
            <pc:sldMk cId="3355942093" sldId="440"/>
            <ac:spMk id="63" creationId="{A3951E27-AD44-4295-AB93-FA391F72006C}"/>
          </ac:spMkLst>
        </pc:spChg>
        <pc:spChg chg="del mod topLvl">
          <ac:chgData name="Carlos Patrão" userId="04ebe526bdd79493" providerId="LiveId" clId="{333D1285-362A-4981-A31E-D2927E477456}" dt="2017-10-03T17:27:46.779" v="120" actId="478"/>
          <ac:spMkLst>
            <pc:docMk/>
            <pc:sldMk cId="3355942093" sldId="440"/>
            <ac:spMk id="64" creationId="{70A1807B-F0AF-4F94-AD24-E30514A3E0A0}"/>
          </ac:spMkLst>
        </pc:spChg>
        <pc:spChg chg="del mod topLvl">
          <ac:chgData name="Carlos Patrão" userId="04ebe526bdd79493" providerId="LiveId" clId="{333D1285-362A-4981-A31E-D2927E477456}" dt="2017-10-03T17:27:46.779" v="120" actId="478"/>
          <ac:spMkLst>
            <pc:docMk/>
            <pc:sldMk cId="3355942093" sldId="440"/>
            <ac:spMk id="65" creationId="{73F2A24E-BE75-4A6D-9F40-6E756227E877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66" creationId="{21F27A84-83B4-4F80-A2BB-9A1E024C5275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67" creationId="{21B2A27A-2A64-4958-AF13-58F7B58757EF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68" creationId="{8C08D22F-C927-4344-A7AE-3118E623C26F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69" creationId="{FC538864-1F78-46DD-9DE4-AF337D4F8C17}"/>
          </ac:spMkLst>
        </pc:spChg>
        <pc:spChg chg="mod topLvl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70" creationId="{3A79A810-461A-462C-AED0-9575BB4F078D}"/>
          </ac:spMkLst>
        </pc:spChg>
        <pc:spChg chg="add mod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71" creationId="{E97DEB5C-9A21-474C-BF8A-5FD32AD580ED}"/>
          </ac:spMkLst>
        </pc:spChg>
        <pc:spChg chg="add mod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72" creationId="{C47CE9D9-5C4A-4542-BDD2-03C32E166AB4}"/>
          </ac:spMkLst>
        </pc:spChg>
        <pc:spChg chg="add mod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73" creationId="{4085F51A-40F3-4C0F-8057-710E394C22C4}"/>
          </ac:spMkLst>
        </pc:spChg>
        <pc:spChg chg="add mod">
          <ac:chgData name="Carlos Patrão" userId="04ebe526bdd79493" providerId="LiveId" clId="{333D1285-362A-4981-A31E-D2927E477456}" dt="2017-10-03T17:29:08.207" v="187" actId="20577"/>
          <ac:spMkLst>
            <pc:docMk/>
            <pc:sldMk cId="3355942093" sldId="440"/>
            <ac:spMk id="74" creationId="{C2B3D05E-5B7C-44A8-963E-DEB2D569EF0D}"/>
          </ac:spMkLst>
        </pc:spChg>
        <pc:spChg chg="add mod">
          <ac:chgData name="Carlos Patrão" userId="04ebe526bdd79493" providerId="LiveId" clId="{333D1285-362A-4981-A31E-D2927E477456}" dt="2017-10-03T17:47:20.712" v="241" actId="20577"/>
          <ac:spMkLst>
            <pc:docMk/>
            <pc:sldMk cId="3355942093" sldId="440"/>
            <ac:spMk id="76" creationId="{8FA8456F-10DF-419C-8D4C-0ABBC4DEF9B6}"/>
          </ac:spMkLst>
        </pc:spChg>
        <pc:spChg chg="add mod">
          <ac:chgData name="Carlos Patrão" userId="04ebe526bdd79493" providerId="LiveId" clId="{333D1285-362A-4981-A31E-D2927E477456}" dt="2017-10-03T17:47:26.956" v="242" actId="20577"/>
          <ac:spMkLst>
            <pc:docMk/>
            <pc:sldMk cId="3355942093" sldId="440"/>
            <ac:spMk id="77" creationId="{DB146A0A-3AEA-4776-99A4-EC0CC23DF55F}"/>
          </ac:spMkLst>
        </pc:spChg>
        <pc:grpChg chg="add mod">
          <ac:chgData name="Carlos Patrão" userId="04ebe526bdd79493" providerId="LiveId" clId="{333D1285-362A-4981-A31E-D2927E477456}" dt="2017-10-03T17:25:18.988" v="97" actId="20577"/>
          <ac:grpSpMkLst>
            <pc:docMk/>
            <pc:sldMk cId="3355942093" sldId="440"/>
            <ac:grpSpMk id="35" creationId="{5180A66C-4D1B-4CDA-9AB1-D7CB5318D438}"/>
          </ac:grpSpMkLst>
        </pc:grpChg>
        <pc:grpChg chg="add del mod">
          <ac:chgData name="Carlos Patrão" userId="04ebe526bdd79493" providerId="LiveId" clId="{333D1285-362A-4981-A31E-D2927E477456}" dt="2017-10-03T17:27:40.808" v="119" actId="20577"/>
          <ac:grpSpMkLst>
            <pc:docMk/>
            <pc:sldMk cId="3355942093" sldId="440"/>
            <ac:grpSpMk id="40" creationId="{ED3FCCE4-A72E-4149-B1C8-82E38299FEDB}"/>
          </ac:grpSpMkLst>
        </pc:grpChg>
        <pc:grpChg chg="add mod">
          <ac:chgData name="Carlos Patrão" userId="04ebe526bdd79493" providerId="LiveId" clId="{333D1285-362A-4981-A31E-D2927E477456}" dt="2017-10-03T17:29:08.207" v="187" actId="20577"/>
          <ac:grpSpMkLst>
            <pc:docMk/>
            <pc:sldMk cId="3355942093" sldId="440"/>
            <ac:grpSpMk id="75" creationId="{3329DCE4-2F5C-4394-861D-70B0E27E4803}"/>
          </ac:grpSpMkLst>
        </pc:grpChg>
        <pc:picChg chg="del">
          <ac:chgData name="Carlos Patrão" userId="04ebe526bdd79493" providerId="LiveId" clId="{333D1285-362A-4981-A31E-D2927E477456}" dt="2017-10-03T17:28:31.795" v="186" actId="478"/>
          <ac:picMkLst>
            <pc:docMk/>
            <pc:sldMk cId="3355942093" sldId="440"/>
            <ac:picMk id="4" creationId="{500F0F15-297A-42CB-BC4D-476CC72C6EE6}"/>
          </ac:picMkLst>
        </pc:picChg>
      </pc:sldChg>
      <pc:sldChg chg="modSp">
        <pc:chgData name="Carlos Patrão" userId="04ebe526bdd79493" providerId="LiveId" clId="{333D1285-362A-4981-A31E-D2927E477456}" dt="2017-10-03T14:50:54.164" v="1" actId="20577"/>
        <pc:sldMkLst>
          <pc:docMk/>
          <pc:sldMk cId="319623048" sldId="451"/>
        </pc:sldMkLst>
        <pc:spChg chg="mod">
          <ac:chgData name="Carlos Patrão" userId="04ebe526bdd79493" providerId="LiveId" clId="{333D1285-362A-4981-A31E-D2927E477456}" dt="2017-10-03T14:50:54.164" v="1" actId="20577"/>
          <ac:spMkLst>
            <pc:docMk/>
            <pc:sldMk cId="319623048" sldId="451"/>
            <ac:spMk id="2" creationId="{671E6251-6CEC-4A93-857A-BE97BA274591}"/>
          </ac:spMkLst>
        </pc:spChg>
      </pc:sldChg>
    </pc:docChg>
  </pc:docChgLst>
  <pc:docChgLst>
    <pc:chgData name="Carlos Patrão" userId="04ebe526bdd79493" providerId="LiveId" clId="{9CE51FBA-6857-48AA-92EC-EBC206DDE355}"/>
    <pc:docChg chg="modSld">
      <pc:chgData name="Carlos Patrão" userId="04ebe526bdd79493" providerId="LiveId" clId="{9CE51FBA-6857-48AA-92EC-EBC206DDE355}" dt="2017-10-04T10:46:38.419" v="8" actId="20577"/>
      <pc:docMkLst>
        <pc:docMk/>
      </pc:docMkLst>
      <pc:sldChg chg="modSp">
        <pc:chgData name="Carlos Patrão" userId="04ebe526bdd79493" providerId="LiveId" clId="{9CE51FBA-6857-48AA-92EC-EBC206DDE355}" dt="2017-10-04T10:41:37.990" v="6" actId="20577"/>
        <pc:sldMkLst>
          <pc:docMk/>
          <pc:sldMk cId="2121547949" sldId="256"/>
        </pc:sldMkLst>
        <pc:spChg chg="mod">
          <ac:chgData name="Carlos Patrão" userId="04ebe526bdd79493" providerId="LiveId" clId="{9CE51FBA-6857-48AA-92EC-EBC206DDE355}" dt="2017-10-04T10:41:37.990" v="6" actId="20577"/>
          <ac:spMkLst>
            <pc:docMk/>
            <pc:sldMk cId="2121547949" sldId="256"/>
            <ac:spMk id="7" creationId="{00000000-0000-0000-0000-000000000000}"/>
          </ac:spMkLst>
        </pc:spChg>
      </pc:sldChg>
      <pc:sldChg chg="modSp">
        <pc:chgData name="Carlos Patrão" userId="04ebe526bdd79493" providerId="LiveId" clId="{9CE51FBA-6857-48AA-92EC-EBC206DDE355}" dt="2017-10-04T10:46:38.419" v="8" actId="20577"/>
        <pc:sldMkLst>
          <pc:docMk/>
          <pc:sldMk cId="1406088740" sldId="400"/>
        </pc:sldMkLst>
        <pc:spChg chg="mod">
          <ac:chgData name="Carlos Patrão" userId="04ebe526bdd79493" providerId="LiveId" clId="{9CE51FBA-6857-48AA-92EC-EBC206DDE355}" dt="2017-10-04T10:46:38.419" v="8" actId="20577"/>
          <ac:spMkLst>
            <pc:docMk/>
            <pc:sldMk cId="1406088740" sldId="400"/>
            <ac:spMk id="2" creationId="{671E6251-6CEC-4A93-857A-BE97BA27459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7AEF5-6E75-441F-A05B-709AA6AE4DA1}" type="datetimeFigureOut">
              <a:rPr lang="de-DE" smtClean="0"/>
              <a:t>28.11.2017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AD7BD-4AAB-4403-961C-FC6CB7614E2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576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080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1587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Considera</a:t>
            </a:r>
            <a:r>
              <a:rPr lang="en-US" dirty="0" smtClean="0"/>
              <a:t>-se</a:t>
            </a:r>
            <a:r>
              <a:rPr lang="en-US" baseline="0" dirty="0" smtClean="0"/>
              <a:t> que a </a:t>
            </a:r>
            <a:r>
              <a:rPr lang="en-US" baseline="0" dirty="0" err="1" smtClean="0"/>
              <a:t>condição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superfície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estrada</a:t>
            </a:r>
            <a:r>
              <a:rPr lang="en-US" baseline="0" dirty="0" smtClean="0"/>
              <a:t> “</a:t>
            </a:r>
            <a:r>
              <a:rPr lang="en-US" baseline="0" dirty="0" err="1" smtClean="0"/>
              <a:t>molhada</a:t>
            </a:r>
            <a:r>
              <a:rPr lang="en-US" baseline="0" dirty="0" smtClean="0"/>
              <a:t>” é </a:t>
            </a:r>
            <a:r>
              <a:rPr lang="en-US" baseline="0" dirty="0" err="1" smtClean="0"/>
              <a:t>apresentada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maior</a:t>
            </a:r>
            <a:r>
              <a:rPr lang="en-US" baseline="0" dirty="0" smtClean="0"/>
              <a:t> parte do </a:t>
            </a:r>
            <a:r>
              <a:rPr lang="en-US" baseline="0" dirty="0" err="1" smtClean="0"/>
              <a:t>ano</a:t>
            </a:r>
            <a:r>
              <a:rPr lang="en-US" dirty="0" smtClean="0"/>
              <a:t>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409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fabricantes de LEDs testam a taxa de depreciação dos seus LEDs durante um período mínimo de 6.000 horas. As medições são realizadas de 1.000 em 1.000 horas e, a partir delas, é estabelecida a taxa de depreciação. A partir destes resultados é extrapolado o resultado provável para períodos mais longos. A taxa mais comum para comparação é de 50.000 horas.</a:t>
            </a: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Conforme indicado no gráfico e na tabela abaixo, uma luminária com um valor L90 produzirá significativamente mais luz do que uma com um valor L70 no final de sua vida nominal.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5588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figura ilustra dois esquemas de iluminação para um ambiente idêntico de escritório aberto usando luminárias modulares recessas.</a:t>
            </a: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Ambos  têm luminárias com a mesma saída de lúmen inicial, mas com diferentes valores de L.</a:t>
            </a: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cálculos mostram como a utilização de luminárias com maior classificação resulta em menos pontos instalados, o que, por sua vez, reduzirá a necessidade de energia e os custos instalados.</a:t>
            </a: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3882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Adjacentes a R1 temos as estradas E1, E2 e E3, sendo que a classe com o índice menor é a M3 (quer da estrada E2, quer da estrada E3)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Adjacentes a R2, apenas se encontram as estradas E2 e E3, o que significa que a classe de menor índice é M3 </a:t>
            </a:r>
            <a:endParaRPr lang="pt-PT" noProof="0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2366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 =&gt; </a:t>
            </a:r>
            <a:r>
              <a:rPr lang="pt-PT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Threshold</a:t>
            </a:r>
            <a:r>
              <a:rPr lang="pt-PT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t-PT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Increment</a:t>
            </a:r>
            <a:r>
              <a:rPr lang="pt-PT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pt-PT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Glare</a:t>
            </a:r>
            <a:r>
              <a:rPr lang="pt-PT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)!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996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1550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9194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279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1651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1915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9680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vezes</a:t>
            </a:r>
            <a:r>
              <a:rPr lang="en-US" dirty="0" smtClean="0"/>
              <a:t>, é </a:t>
            </a:r>
            <a:r>
              <a:rPr lang="en-US" dirty="0" err="1" smtClean="0"/>
              <a:t>necessário</a:t>
            </a:r>
            <a:r>
              <a:rPr lang="en-US" dirty="0" smtClean="0"/>
              <a:t> </a:t>
            </a:r>
            <a:r>
              <a:rPr lang="en-US" dirty="0" err="1" smtClean="0"/>
              <a:t>arredondar</a:t>
            </a:r>
            <a:r>
              <a:rPr lang="en-US" dirty="0" smtClean="0"/>
              <a:t> o valor do total para o </a:t>
            </a:r>
            <a:r>
              <a:rPr lang="en-US" dirty="0" err="1" smtClean="0"/>
              <a:t>número</a:t>
            </a:r>
            <a:r>
              <a:rPr lang="en-US" dirty="0" smtClean="0"/>
              <a:t> </a:t>
            </a:r>
            <a:r>
              <a:rPr lang="en-US" dirty="0" err="1" smtClean="0"/>
              <a:t>inteiro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seguinte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por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excesso</a:t>
            </a:r>
            <a:r>
              <a:rPr lang="en-US" baseline="0" dirty="0" smtClean="0"/>
              <a:t>)</a:t>
            </a:r>
            <a:endParaRPr lang="en-US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665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O anexo A da EN </a:t>
            </a:r>
            <a:r>
              <a:rPr lang="pt-PT" noProof="0" dirty="0"/>
              <a:t>13201-1 </a:t>
            </a:r>
            <a:r>
              <a:rPr lang="pt-PT" noProof="0" dirty="0" smtClean="0"/>
              <a:t>tem uma série de tabelas</a:t>
            </a:r>
            <a:r>
              <a:rPr lang="pt-PT" baseline="0" noProof="0" dirty="0" smtClean="0"/>
              <a:t> onde define o que é velocidade, volume de tráfego, </a:t>
            </a:r>
            <a:r>
              <a:rPr lang="pt-PT" baseline="0" noProof="0" dirty="0" err="1" smtClean="0"/>
              <a:t>etc</a:t>
            </a:r>
            <a:r>
              <a:rPr lang="pt-PT" baseline="0" noProof="0" dirty="0" smtClean="0"/>
              <a:t> “muito elevado”, mas aqui apresentam-se os valores utilizados em Portugal, de forma a condensar essa informação.</a:t>
            </a:r>
            <a:endParaRPr lang="pt-PT" noProof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2691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57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9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56761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69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7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98599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6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37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9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7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457200" y="3502617"/>
            <a:ext cx="8001000" cy="1591625"/>
          </a:xfrm>
        </p:spPr>
        <p:txBody>
          <a:bodyPr>
            <a:normAutofit/>
          </a:bodyPr>
          <a:lstStyle/>
          <a:p>
            <a:pPr lvl="0" algn="ctr"/>
            <a:r>
              <a:rPr lang="pt-PT" sz="2800" b="1" dirty="0" smtClean="0">
                <a:latin typeface="+mj-lt"/>
              </a:rPr>
              <a:t>Iluminação exterior</a:t>
            </a:r>
          </a:p>
          <a:p>
            <a:pPr lvl="0" algn="ctr"/>
            <a:r>
              <a:rPr lang="pt-PT" dirty="0" smtClean="0">
                <a:latin typeface="+mj-lt"/>
              </a:rPr>
              <a:t>Módulo 9</a:t>
            </a:r>
          </a:p>
          <a:p>
            <a:pPr lvl="0" algn="ctr"/>
            <a:r>
              <a:rPr lang="pt-PT" dirty="0" smtClean="0"/>
              <a:t>Design de iluminação – Avançado</a:t>
            </a:r>
            <a:endParaRPr lang="pt-PT" dirty="0"/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dirty="0" smtClean="0">
                <a:solidFill>
                  <a:srgbClr val="595959"/>
                </a:solidFill>
              </a:rPr>
              <a:t>ISR- Universidade de Coimbra</a:t>
            </a:r>
          </a:p>
          <a:p>
            <a:pPr algn="r"/>
            <a:r>
              <a:rPr lang="pt-PT" sz="1400" dirty="0" smtClean="0">
                <a:solidFill>
                  <a:srgbClr val="595959"/>
                </a:solidFill>
              </a:rPr>
              <a:t>Coimbra, Outubro 2017</a:t>
            </a:r>
          </a:p>
          <a:p>
            <a:endParaRPr lang="pt-PT" sz="1400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54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Representação de um diagrama </a:t>
            </a:r>
            <a:r>
              <a:rPr lang="pt-PT" dirty="0" err="1"/>
              <a:t>isocandela</a:t>
            </a:r>
            <a:r>
              <a:rPr lang="pt-PT" dirty="0"/>
              <a:t>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br>
              <a:rPr lang="pt-PT" dirty="0" smtClean="0"/>
            </a:br>
            <a:r>
              <a:rPr lang="pt-PT" b="0" i="1" dirty="0" smtClean="0"/>
              <a:t>Diagramas Iso-candela</a:t>
            </a: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0A526E0-AA6A-4F94-B2B6-8FA0BD113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558" y="2581412"/>
            <a:ext cx="6439501" cy="3394667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A08F5B28-EE1B-40DE-AD8F-9CF070E1E3C0}"/>
              </a:ext>
            </a:extLst>
          </p:cNvPr>
          <p:cNvSpPr txBox="1"/>
          <p:nvPr/>
        </p:nvSpPr>
        <p:spPr>
          <a:xfrm>
            <a:off x="7837674" y="6059551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smtClean="0"/>
              <a:t>Fonte: </a:t>
            </a:r>
            <a:r>
              <a:rPr lang="pt-PT" sz="1100" dirty="0" err="1"/>
              <a:t>Indalux</a:t>
            </a:r>
            <a:endParaRPr lang="pt-PT" sz="1100" dirty="0"/>
          </a:p>
        </p:txBody>
      </p:sp>
    </p:spTree>
    <p:extLst>
      <p:ext uri="{BB962C8B-B14F-4D97-AF65-F5344CB8AC3E}">
        <p14:creationId xmlns:p14="http://schemas.microsoft.com/office/powerpoint/2010/main" val="3767379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Se projetarmos os valores da iluminância emitidos sobre uma superfície, pela fonte luminosa, </a:t>
            </a:r>
            <a:r>
              <a:rPr lang="pt-PT" dirty="0" smtClean="0"/>
              <a:t>sobre </a:t>
            </a:r>
            <a:r>
              <a:rPr lang="pt-PT" dirty="0"/>
              <a:t>um mesmo plano e unirmos por uma linha os de valor idêntico, construir-se-á uma </a:t>
            </a:r>
            <a:r>
              <a:rPr lang="pt-PT" dirty="0" smtClean="0"/>
              <a:t>“curva </a:t>
            </a:r>
            <a:r>
              <a:rPr lang="pt-PT" dirty="0" err="1" smtClean="0"/>
              <a:t>isolux</a:t>
            </a:r>
            <a:r>
              <a:rPr lang="pt-PT" dirty="0" smtClean="0"/>
              <a:t>”;</a:t>
            </a: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 várias curvas </a:t>
            </a:r>
            <a:r>
              <a:rPr lang="pt-PT" dirty="0" err="1"/>
              <a:t>isolux</a:t>
            </a:r>
            <a:r>
              <a:rPr lang="pt-PT" dirty="0"/>
              <a:t> formam o diagrama </a:t>
            </a:r>
            <a:r>
              <a:rPr lang="pt-PT" dirty="0" err="1"/>
              <a:t>isolux</a:t>
            </a:r>
            <a:r>
              <a:rPr lang="pt-PT" dirty="0"/>
              <a:t>, onde </a:t>
            </a:r>
            <a:r>
              <a:rPr lang="pt-PT" dirty="0" smtClean="0"/>
              <a:t>“</a:t>
            </a:r>
            <a:r>
              <a:rPr lang="pt-PT" b="1" dirty="0" smtClean="0"/>
              <a:t>h</a:t>
            </a:r>
            <a:r>
              <a:rPr lang="pt-PT" dirty="0" smtClean="0"/>
              <a:t>” </a:t>
            </a:r>
            <a:r>
              <a:rPr lang="pt-PT" dirty="0"/>
              <a:t>é a altura a que se </a:t>
            </a:r>
            <a:r>
              <a:rPr lang="pt-PT" dirty="0" smtClean="0"/>
              <a:t>encontra a luminária;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Os valores para cada linha </a:t>
            </a:r>
            <a:r>
              <a:rPr lang="pt-PT" dirty="0" err="1" smtClean="0">
                <a:solidFill>
                  <a:schemeClr val="tx1"/>
                </a:solidFill>
              </a:rPr>
              <a:t>isolux</a:t>
            </a:r>
            <a:r>
              <a:rPr lang="pt-PT" dirty="0" smtClean="0">
                <a:solidFill>
                  <a:schemeClr val="tx1"/>
                </a:solidFill>
              </a:rPr>
              <a:t> são apresentados em percentagens </a:t>
            </a:r>
            <a:r>
              <a:rPr lang="pt-PT" dirty="0" err="1" smtClean="0">
                <a:solidFill>
                  <a:schemeClr val="tx1"/>
                </a:solidFill>
              </a:rPr>
              <a:t>Emax</a:t>
            </a:r>
            <a:r>
              <a:rPr lang="pt-PT" dirty="0" smtClean="0">
                <a:solidFill>
                  <a:schemeClr val="tx1"/>
                </a:solidFill>
              </a:rPr>
              <a:t>, sendo a maior de 100%.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br>
              <a:rPr lang="pt-PT" dirty="0" smtClean="0"/>
            </a:br>
            <a:r>
              <a:rPr lang="pt-PT" b="0" i="1" dirty="0" smtClean="0"/>
              <a:t>Diagramas </a:t>
            </a:r>
            <a:r>
              <a:rPr lang="pt-PT" b="0" i="1" dirty="0" err="1" smtClean="0"/>
              <a:t>Isolux</a:t>
            </a:r>
            <a:r>
              <a:rPr lang="pt-PT" b="0" i="1" dirty="0" smtClean="0"/>
              <a:t> ou </a:t>
            </a:r>
            <a:r>
              <a:rPr lang="pt-PT" b="0" i="1" dirty="0" err="1" smtClean="0"/>
              <a:t>isoilluminance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5933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Diagrama </a:t>
            </a:r>
            <a:r>
              <a:rPr lang="pt-PT" dirty="0" err="1" smtClean="0"/>
              <a:t>Isolux</a:t>
            </a:r>
            <a:r>
              <a:rPr lang="pt-PT" dirty="0" smtClean="0"/>
              <a:t> da superfície a ser iluminada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br>
              <a:rPr lang="pt-PT" dirty="0" smtClean="0"/>
            </a:br>
            <a:r>
              <a:rPr lang="pt-PT" b="0" i="1" dirty="0" smtClean="0"/>
              <a:t>Diagramas </a:t>
            </a:r>
            <a:r>
              <a:rPr lang="pt-PT" b="0" i="1" dirty="0" err="1" smtClean="0"/>
              <a:t>Isolux</a:t>
            </a:r>
            <a:r>
              <a:rPr lang="pt-PT" b="0" i="1" dirty="0" smtClean="0"/>
              <a:t> ou </a:t>
            </a:r>
            <a:r>
              <a:rPr lang="pt-PT" b="0" i="1" dirty="0" err="1" smtClean="0"/>
              <a:t>isoilluminance</a:t>
            </a:r>
            <a:endParaRPr lang="pt-P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025" y="2214721"/>
            <a:ext cx="6956010" cy="3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10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Na iluminação </a:t>
            </a:r>
            <a:r>
              <a:rPr lang="pt-PT" dirty="0" smtClean="0">
                <a:solidFill>
                  <a:schemeClr val="tx1"/>
                </a:solidFill>
              </a:rPr>
              <a:t>pública, </a:t>
            </a:r>
            <a:r>
              <a:rPr lang="pt-PT" dirty="0" smtClean="0">
                <a:solidFill>
                  <a:schemeClr val="tx1"/>
                </a:solidFill>
              </a:rPr>
              <a:t>o fator de utilização é definido como a fração do fluxo luminoso emitido por uma luminária que, de facto, alcança a estrada/rua;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 curvas do fator de utilização, existentes nas folhas de informação fotométrica, oferecem </a:t>
            </a:r>
            <a:r>
              <a:rPr lang="pt-PT" dirty="0" smtClean="0"/>
              <a:t>um </a:t>
            </a:r>
            <a:r>
              <a:rPr lang="pt-PT" dirty="0"/>
              <a:t>método fácil de cálculo da iluminância média, para uma certa secção transversal da faixa </a:t>
            </a:r>
            <a:r>
              <a:rPr lang="pt-PT" dirty="0" smtClean="0"/>
              <a:t>de </a:t>
            </a:r>
            <a:r>
              <a:rPr lang="pt-PT" dirty="0"/>
              <a:t>rodagem: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Estas curvas são função das distâncias </a:t>
            </a:r>
            <a:r>
              <a:rPr lang="pt-PT" dirty="0" smtClean="0"/>
              <a:t>transversais, </a:t>
            </a:r>
            <a:r>
              <a:rPr lang="pt-PT" dirty="0"/>
              <a:t>medidas em função da altura </a:t>
            </a:r>
            <a:r>
              <a:rPr lang="pt-PT" b="1" dirty="0" smtClean="0"/>
              <a:t>“h”</a:t>
            </a:r>
            <a:r>
              <a:rPr lang="pt-PT" dirty="0" smtClean="0"/>
              <a:t> dos </a:t>
            </a:r>
            <a:r>
              <a:rPr lang="pt-PT" dirty="0"/>
              <a:t>postes de </a:t>
            </a:r>
            <a:r>
              <a:rPr lang="pt-PT" dirty="0" smtClean="0"/>
              <a:t>iluminação, do centro da luminária até cada uma das curvas.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Fator de utilização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97951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234" y="1491450"/>
            <a:ext cx="4474263" cy="463471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A forma mais fácil e rápida de calcular a iluminância média de uma estrada reta com uma duração infinita é aplicando as curvas do fator de utilização: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r>
              <a:rPr lang="pt-PT" dirty="0" smtClean="0"/>
              <a:t>Onde:</a:t>
            </a:r>
          </a:p>
          <a:p>
            <a:pPr lvl="1"/>
            <a:r>
              <a:rPr lang="pt-PT" dirty="0" smtClean="0"/>
              <a:t>η = fator de utilização</a:t>
            </a:r>
          </a:p>
          <a:p>
            <a:pPr lvl="1"/>
            <a:r>
              <a:rPr lang="pt-PT" dirty="0" smtClean="0"/>
              <a:t>Φ = fluxo luminoso da lâmpada</a:t>
            </a:r>
          </a:p>
          <a:p>
            <a:pPr lvl="1"/>
            <a:r>
              <a:rPr lang="pt-PT" dirty="0" smtClean="0"/>
              <a:t>n = número de lâmpadas por luminária</a:t>
            </a:r>
          </a:p>
          <a:p>
            <a:pPr lvl="1"/>
            <a:r>
              <a:rPr lang="pt-PT" dirty="0" smtClean="0"/>
              <a:t>w = largura da estrada</a:t>
            </a:r>
          </a:p>
          <a:p>
            <a:pPr lvl="1"/>
            <a:r>
              <a:rPr lang="pt-PT" dirty="0" smtClean="0"/>
              <a:t>s = interdistância entre as luminárias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Fator de utilização</a:t>
            </a: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ED1A4A0-F636-4612-B7BF-8551CF1AD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497" y="2540405"/>
            <a:ext cx="4078350" cy="364480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0BC65C1F-B327-41FE-8859-266E4083687B}"/>
              </a:ext>
            </a:extLst>
          </p:cNvPr>
          <p:cNvSpPr/>
          <p:nvPr/>
        </p:nvSpPr>
        <p:spPr>
          <a:xfrm>
            <a:off x="4916497" y="1860782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Fator</a:t>
            </a:r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</a:rPr>
              <a:t> de </a:t>
            </a:r>
            <a:r>
              <a:rPr lang="en-US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utilização</a:t>
            </a:r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como</a:t>
            </a:r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função</a:t>
            </a:r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</a:rPr>
              <a:t> de 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</a:rPr>
              <a:t>“h”</a:t>
            </a:r>
            <a:endParaRPr lang="pt-PT" b="1" dirty="0">
              <a:solidFill>
                <a:srgbClr val="0070C0"/>
              </a:solidFill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D840A3A-E613-4DAC-BE13-9D7EFC6F2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780" y="2779435"/>
            <a:ext cx="2250002" cy="89544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1796E6E-C1F3-4832-BB13-0B81DACD794A}"/>
              </a:ext>
            </a:extLst>
          </p:cNvPr>
          <p:cNvSpPr/>
          <p:nvPr/>
        </p:nvSpPr>
        <p:spPr>
          <a:xfrm>
            <a:off x="6825672" y="5107708"/>
            <a:ext cx="415637" cy="415636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EF8311-2324-4FA6-9D23-53A97DED0F6D}"/>
              </a:ext>
            </a:extLst>
          </p:cNvPr>
          <p:cNvSpPr/>
          <p:nvPr/>
        </p:nvSpPr>
        <p:spPr>
          <a:xfrm>
            <a:off x="5095942" y="3467059"/>
            <a:ext cx="415637" cy="415636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1166630-8244-4AB0-961D-D2870F9F0B63}"/>
              </a:ext>
            </a:extLst>
          </p:cNvPr>
          <p:cNvSpPr txBox="1"/>
          <p:nvPr/>
        </p:nvSpPr>
        <p:spPr>
          <a:xfrm>
            <a:off x="7837674" y="6059551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smtClean="0"/>
              <a:t>Fonte: </a:t>
            </a:r>
            <a:r>
              <a:rPr lang="pt-PT" sz="1100" dirty="0" err="1"/>
              <a:t>Indalux</a:t>
            </a:r>
            <a:endParaRPr lang="pt-PT" sz="1100" dirty="0"/>
          </a:p>
        </p:txBody>
      </p:sp>
    </p:spTree>
    <p:extLst>
      <p:ext uri="{BB962C8B-B14F-4D97-AF65-F5344CB8AC3E}">
        <p14:creationId xmlns:p14="http://schemas.microsoft.com/office/powerpoint/2010/main" val="2707870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As instalações de iluminação </a:t>
            </a:r>
            <a:r>
              <a:rPr lang="pt-PT" dirty="0" smtClean="0"/>
              <a:t>pública </a:t>
            </a:r>
            <a:r>
              <a:rPr lang="pt-PT" dirty="0" smtClean="0"/>
              <a:t>fornecem iluminação nas estradas para benefício dos condutores de veículos motorizados numa ou mais faixas e, em alguns casos, em áreas laterais;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iluminação </a:t>
            </a:r>
            <a:r>
              <a:rPr lang="pt-PT" dirty="0" smtClean="0"/>
              <a:t>pública </a:t>
            </a:r>
            <a:r>
              <a:rPr lang="pt-PT" dirty="0" smtClean="0"/>
              <a:t>também inclui monumentos e as zonas com passeios pedonais ao lado das estradas, ciclovias e vias de emergência ou apenas zonas contiguas às faixas de rodagem;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geometria das áreas com estradas pode ser simples (apenas com uma faixa de rodagem) ou noutros casos, pode ser necessário ter em conta a curva de uma estrada ou uma estrada com uma forma mais complexa.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8197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/>
              <a:t>Existem soluções simples e normalizadas sobre como efetuar a escolha dos </a:t>
            </a:r>
            <a:r>
              <a:rPr lang="pt-PT" dirty="0" smtClean="0"/>
              <a:t>parâmetros de </a:t>
            </a:r>
            <a:r>
              <a:rPr lang="pt-PT" dirty="0"/>
              <a:t>iluminação de uma instalação de </a:t>
            </a:r>
            <a:r>
              <a:rPr lang="pt-PT" dirty="0" smtClean="0"/>
              <a:t>iluminação pública, </a:t>
            </a:r>
            <a:r>
              <a:rPr lang="pt-PT" dirty="0"/>
              <a:t>tendo em conta as características da zona a </a:t>
            </a:r>
            <a:r>
              <a:rPr lang="pt-PT" dirty="0" smtClean="0"/>
              <a:t>iluminar, nomeadamente</a:t>
            </a:r>
            <a:endParaRPr lang="pt-PT" dirty="0"/>
          </a:p>
          <a:p>
            <a:pPr marL="900900" lvl="1" indent="-342900">
              <a:buClrTx/>
              <a:buFont typeface="Arial" panose="020B0604020202020204" pitchFamily="34" charset="0"/>
              <a:buChar char="•"/>
            </a:pPr>
            <a:r>
              <a:rPr lang="pt-PT" dirty="0"/>
              <a:t>função e geometria da estrada</a:t>
            </a:r>
            <a:r>
              <a:rPr lang="pt-PT" dirty="0" smtClean="0">
                <a:solidFill>
                  <a:schemeClr val="tx1"/>
                </a:solidFill>
              </a:rPr>
              <a:t>;</a:t>
            </a:r>
          </a:p>
          <a:p>
            <a:pPr marL="900900" lvl="1" indent="-342900">
              <a:buClrTx/>
              <a:buFont typeface="Arial" panose="020B0604020202020204" pitchFamily="34" charset="0"/>
              <a:buChar char="•"/>
            </a:pPr>
            <a:r>
              <a:rPr lang="pt-PT" dirty="0"/>
              <a:t>velocidade permitida</a:t>
            </a:r>
            <a:r>
              <a:rPr lang="pt-PT" dirty="0" smtClean="0">
                <a:solidFill>
                  <a:schemeClr val="tx1"/>
                </a:solidFill>
              </a:rPr>
              <a:t>;</a:t>
            </a:r>
          </a:p>
          <a:p>
            <a:pPr marL="900900" lvl="1" indent="-342900">
              <a:buClrTx/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tx1"/>
                </a:solidFill>
              </a:rPr>
              <a:t>v</a:t>
            </a:r>
            <a:r>
              <a:rPr lang="pt-PT" dirty="0" smtClean="0">
                <a:solidFill>
                  <a:schemeClr val="tx1"/>
                </a:solidFill>
              </a:rPr>
              <a:t>olume do </a:t>
            </a:r>
            <a:r>
              <a:rPr lang="pt-PT" dirty="0">
                <a:solidFill>
                  <a:schemeClr val="tx1"/>
                </a:solidFill>
              </a:rPr>
              <a:t>tráfego.</a:t>
            </a:r>
          </a:p>
          <a:p>
            <a:pPr marL="342900" indent="-342900">
              <a:buFontTx/>
              <a:buChar char="-"/>
            </a:pPr>
            <a:r>
              <a:rPr lang="pt-PT" dirty="0"/>
              <a:t>Os parâmetros serão determinados pelo critério da luminância ou da iluminância;</a:t>
            </a: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/>
              <a:t>As zonas de velocidade média e alta são definidas pelo critério da luminância;</a:t>
            </a: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/>
              <a:t>As </a:t>
            </a:r>
            <a:r>
              <a:rPr lang="pt-PT" dirty="0" smtClean="0"/>
              <a:t>zonas de </a:t>
            </a:r>
            <a:r>
              <a:rPr lang="pt-PT" dirty="0"/>
              <a:t>conflito e as zonas pedonais podem ser definidos, tanto pelo critério da </a:t>
            </a:r>
            <a:r>
              <a:rPr lang="pt-PT" dirty="0" smtClean="0"/>
              <a:t>iluminância, como </a:t>
            </a:r>
            <a:r>
              <a:rPr lang="pt-PT" dirty="0"/>
              <a:t>pelo da luminância.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Definição de requisitos fotométricos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29572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2040"/>
            <a:ext cx="8229600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/>
              <a:t>Quando a complexidade do traçado e a diversidade das superfícies são baixas, o que ocorre normalmente fora das zonas urbanas, o critério que deve ser utilizado é o da luminância. Assim, as zonas </a:t>
            </a:r>
            <a:r>
              <a:rPr lang="pt-PT" dirty="0" smtClean="0"/>
              <a:t>a iluminar </a:t>
            </a:r>
            <a:r>
              <a:rPr lang="pt-PT" dirty="0"/>
              <a:t>deverão ter, no mínimo, o </a:t>
            </a:r>
            <a:r>
              <a:rPr lang="pt-PT" dirty="0" smtClean="0"/>
              <a:t>mesmo nível </a:t>
            </a:r>
            <a:r>
              <a:rPr lang="pt-PT" dirty="0"/>
              <a:t>de iluminação das estradas que </a:t>
            </a:r>
            <a:r>
              <a:rPr lang="pt-PT" dirty="0" smtClean="0"/>
              <a:t>lhes </a:t>
            </a:r>
            <a:r>
              <a:rPr lang="pt-PT" dirty="0"/>
              <a:t>dão acesso. O ideal é que a </a:t>
            </a:r>
            <a:r>
              <a:rPr lang="pt-PT" dirty="0" smtClean="0"/>
              <a:t>classe de </a:t>
            </a:r>
            <a:r>
              <a:rPr lang="pt-PT" dirty="0"/>
              <a:t>iluminação tenha um índice abaixo da </a:t>
            </a:r>
            <a:r>
              <a:rPr lang="pt-PT" dirty="0" smtClean="0"/>
              <a:t>classe </a:t>
            </a:r>
            <a:r>
              <a:rPr lang="pt-PT" dirty="0"/>
              <a:t>de iluminação da estrada adjacente;</a:t>
            </a:r>
          </a:p>
          <a:p>
            <a:pPr marL="342900" indent="-342900">
              <a:buFontTx/>
              <a:buChar char="-"/>
            </a:pPr>
            <a:r>
              <a:rPr lang="pt-PT" dirty="0"/>
              <a:t>Nas zonas onde a complexidade do </a:t>
            </a:r>
            <a:r>
              <a:rPr lang="pt-PT" dirty="0" smtClean="0"/>
              <a:t>traçado </a:t>
            </a:r>
            <a:r>
              <a:rPr lang="pt-PT" dirty="0"/>
              <a:t>e a diversidade das superfícies não </a:t>
            </a:r>
            <a:r>
              <a:rPr lang="pt-PT" dirty="0" smtClean="0"/>
              <a:t>permite </a:t>
            </a:r>
            <a:r>
              <a:rPr lang="pt-PT" dirty="0"/>
              <a:t>um cálculo fiável das </a:t>
            </a:r>
            <a:r>
              <a:rPr lang="pt-PT" dirty="0" smtClean="0"/>
              <a:t>luminâncias, será </a:t>
            </a:r>
            <a:r>
              <a:rPr lang="pt-PT" dirty="0"/>
              <a:t>utilizado o critério da </a:t>
            </a:r>
            <a:r>
              <a:rPr lang="pt-PT" dirty="0" smtClean="0"/>
              <a:t>iluminância.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Criação de requisitos fotométricos</a:t>
            </a:r>
            <a:endParaRPr lang="pt-PT" dirty="0"/>
          </a:p>
        </p:txBody>
      </p:sp>
      <p:pic>
        <p:nvPicPr>
          <p:cNvPr id="4" name="Picture 199">
            <a:extLst>
              <a:ext uri="{FF2B5EF4-FFF2-40B4-BE49-F238E27FC236}">
                <a16:creationId xmlns:a16="http://schemas.microsoft.com/office/drawing/2014/main" id="{DB7F5108-E653-44F1-B9E2-8B35162585A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452" y="4200040"/>
            <a:ext cx="3474230" cy="2546056"/>
          </a:xfrm>
          <a:prstGeom prst="rect">
            <a:avLst/>
          </a:prstGeom>
          <a:noFill/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791750C-BCB0-4D11-BAAC-63091FB81D5A}"/>
              </a:ext>
            </a:extLst>
          </p:cNvPr>
          <p:cNvSpPr txBox="1"/>
          <p:nvPr/>
        </p:nvSpPr>
        <p:spPr>
          <a:xfrm>
            <a:off x="1673818" y="5108530"/>
            <a:ext cx="3347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Classe de iluminação de uma </a:t>
            </a:r>
            <a:r>
              <a:rPr lang="pt-PT" dirty="0" smtClean="0"/>
              <a:t>zona de </a:t>
            </a:r>
            <a:r>
              <a:rPr lang="pt-PT" dirty="0"/>
              <a:t>conflito (rotunda) pelo critério da luminância</a:t>
            </a:r>
          </a:p>
        </p:txBody>
      </p:sp>
    </p:spTree>
    <p:extLst>
      <p:ext uri="{BB962C8B-B14F-4D97-AF65-F5344CB8AC3E}">
        <p14:creationId xmlns:p14="http://schemas.microsoft.com/office/powerpoint/2010/main" val="485105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Os requisitos de iluminação de uma dada área pública dependem em grande parte da sua classe de iluminação especifica;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classe de iluminação é definida por um conjunto de requisitos fotométricos que indicam a visibilidade necessária aos utilizadores dos vários tipos de ruas, estradas e outras zonas públicas.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Uma vez que as necessidades dos peões diferem bastante das dos condutores em vários aspetos, como seja a velocidade do movimento, a proximidade dos objetos, o padrão da superfície, o reconhecimento facial, etc. são utilizados diferentes parâmetros (luminância, iluminância, etc.) para caracterizar as condições mínimas de iluminação de uma dada classe.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Requisitos de nível de iluminação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67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Tx/>
              <a:buChar char="-"/>
            </a:pPr>
            <a:r>
              <a:rPr lang="pt-PT" dirty="0"/>
              <a:t>As definições globalmente mais aceites ao nível das classes de iluminação, critérios </a:t>
            </a:r>
            <a:r>
              <a:rPr lang="pt-PT" dirty="0" smtClean="0"/>
              <a:t>de </a:t>
            </a:r>
            <a:r>
              <a:rPr lang="pt-PT" dirty="0"/>
              <a:t>desempenho e métodos de medição, podem ser encontradas na série de </a:t>
            </a:r>
            <a:r>
              <a:rPr lang="pt-PT" dirty="0" smtClean="0"/>
              <a:t>normas </a:t>
            </a:r>
            <a:r>
              <a:rPr lang="pt-PT" b="1" i="1" dirty="0" smtClean="0"/>
              <a:t>EN 13201</a:t>
            </a:r>
            <a:r>
              <a:rPr lang="pt-PT" dirty="0" smtClean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/>
              <a:t>EN 13201-1 : 2004 – Seleção de classes de iluminação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/>
              <a:t>EN 13201-2 : 2016– Requisitos de desempenho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/>
              <a:t>EN 13201-3 : 2015 – Cálculo de desempenho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/>
              <a:t>EN 13201-4 : 2015 – Métodos de medição do desempenho da iluminação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/>
              <a:t>EN 13201-5 : 2015 – Indicadores do desempenho energético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b="1" i="1" dirty="0"/>
              <a:t>“CIE 115-2010 - Recomendações para a iluminação de estradas com tráfego motorizado e </a:t>
            </a:r>
            <a:r>
              <a:rPr lang="pt-PT" b="1" i="1" dirty="0" smtClean="0"/>
              <a:t>pedestre”, </a:t>
            </a:r>
            <a:r>
              <a:rPr lang="pt-PT" dirty="0" smtClean="0"/>
              <a:t>tem recomendações </a:t>
            </a:r>
            <a:r>
              <a:rPr lang="pt-PT" dirty="0"/>
              <a:t>relativamente a critérios  de qualidade, classes de iluminação, requisitos para tráfego motorizado, regulação de fluxo, etc., para todas as categorias de estradas e zonas a iluminar.</a:t>
            </a:r>
          </a:p>
          <a:p>
            <a:pPr marL="342900" indent="-342900">
              <a:buFontTx/>
              <a:buChar char="-"/>
            </a:pPr>
            <a:endParaRPr lang="pt-PT" b="1" i="1" dirty="0"/>
          </a:p>
          <a:p>
            <a:pPr marL="342900" indent="-342900">
              <a:buFontTx/>
              <a:buChar char="-"/>
            </a:pPr>
            <a:r>
              <a:rPr lang="pt-PT" dirty="0"/>
              <a:t>De forma a harmonizar os requisitos, as classes de iluminação foram definidas com base nas normas nacionais dos estados membros e a norma CIE 115-2010</a:t>
            </a:r>
            <a:r>
              <a:rPr lang="pt-PT" dirty="0" smtClean="0"/>
              <a:t>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9572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Objetivos: </a:t>
            </a:r>
          </a:p>
          <a:p>
            <a:endParaRPr lang="pt-PT" b="1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Identificar as diferentes classes de iluminação pública e os seus diferentes requisitos, definindo critérios adequados de design;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Ser capaz de projetar um sistema de iluminação para uma situação exemplo;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Ser capaz de avaliar uma instalação de iluminação exterior existente pela sua eficácia, segurança e eficiência, e fazer recomendações de melhoria onde necessário</a:t>
            </a:r>
            <a:r>
              <a:rPr lang="pt-PT" dirty="0"/>
              <a:t>.</a:t>
            </a:r>
            <a:endParaRPr lang="pt-PT" dirty="0" smtClean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Iluminação </a:t>
            </a:r>
            <a:r>
              <a:rPr lang="pt-PT" dirty="0" smtClean="0"/>
              <a:t>exterior - Módulo </a:t>
            </a:r>
            <a:r>
              <a:rPr lang="pt-PT" dirty="0"/>
              <a:t>9</a:t>
            </a:r>
            <a:br>
              <a:rPr lang="pt-PT" dirty="0"/>
            </a:br>
            <a:r>
              <a:rPr lang="pt-PT" dirty="0"/>
              <a:t>Design de iluminação – Avançado</a:t>
            </a:r>
          </a:p>
        </p:txBody>
      </p:sp>
    </p:spTree>
    <p:extLst>
      <p:ext uri="{BB962C8B-B14F-4D97-AF65-F5344CB8AC3E}">
        <p14:creationId xmlns:p14="http://schemas.microsoft.com/office/powerpoint/2010/main" val="4165120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b="1" dirty="0" smtClean="0"/>
              <a:t>EN 13201-1</a:t>
            </a:r>
            <a:r>
              <a:rPr lang="pt-PT" dirty="0" smtClean="0"/>
              <a:t> usa um procedimento de seleção para a determinação de classes de iluminação;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b="1" dirty="0" smtClean="0"/>
              <a:t>EN 13201-2 </a:t>
            </a:r>
            <a:r>
              <a:rPr lang="pt-PT" dirty="0" smtClean="0"/>
              <a:t>fixa </a:t>
            </a:r>
            <a:r>
              <a:rPr lang="pt-PT" dirty="0"/>
              <a:t>especificações para as diferentes classes de iluminação que são definidas por um conjunto de requisitos fotométricos dependendo das necessidades e requisitos dos utilizadores da estrada e do tipo de </a:t>
            </a:r>
            <a:r>
              <a:rPr lang="pt-PT" dirty="0" smtClean="0"/>
              <a:t>estradas; apresenta </a:t>
            </a:r>
            <a:r>
              <a:rPr lang="pt-PT" dirty="0"/>
              <a:t>uma série de métricas adicionais que são utilizadas para definir os critérios mínimos e máximos para cada subclasse;</a:t>
            </a: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b="1" dirty="0" smtClean="0"/>
              <a:t>EN 13201-3 </a:t>
            </a:r>
            <a:r>
              <a:rPr lang="pt-PT" dirty="0"/>
              <a:t>descreve os métodos matemáticos e procedimentos que devem ser utilizados para o cálculo das características de desempenho da iluminação definidas na EN </a:t>
            </a:r>
            <a:r>
              <a:rPr lang="pt-PT" dirty="0" smtClean="0"/>
              <a:t>13201-2.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EN 13201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441310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Marcador de Posição de Conteúdo 1">
                <a:extLst>
                  <a:ext uri="{FF2B5EF4-FFF2-40B4-BE49-F238E27FC236}">
                    <a16:creationId xmlns:a16="http://schemas.microsoft.com/office/drawing/2014/main" id="{671E6251-6CEC-4A93-857A-BE97BA2745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>
                  <a:buFontTx/>
                  <a:buChar char="-"/>
                </a:pPr>
                <a:r>
                  <a:rPr lang="pt-PT" b="1" dirty="0" smtClean="0"/>
                  <a:t>EN 13201-4 </a:t>
                </a:r>
                <a:r>
                  <a:rPr lang="pt-PT" dirty="0" smtClean="0"/>
                  <a:t>descreve os métodos para a medição do desempenho luminotécnico;</a:t>
                </a:r>
                <a:endParaRPr lang="pt-PT" dirty="0"/>
              </a:p>
              <a:p>
                <a:pPr marL="342900" indent="-342900">
                  <a:buFontTx/>
                  <a:buChar char="-"/>
                </a:pPr>
                <a:endParaRPr lang="pt-PT" dirty="0"/>
              </a:p>
              <a:p>
                <a:pPr marL="342900" indent="-342900">
                  <a:buFontTx/>
                  <a:buChar char="-"/>
                </a:pPr>
                <a:r>
                  <a:rPr lang="pt-PT" b="1" dirty="0"/>
                  <a:t>EN 13201-5 </a:t>
                </a:r>
                <a:r>
                  <a:rPr lang="pt-PT" dirty="0" smtClean="0"/>
                  <a:t>descreve as duas métricas de desempenho energético:</a:t>
                </a:r>
                <a:endParaRPr lang="pt-PT" dirty="0"/>
              </a:p>
              <a:p>
                <a:pPr lvl="1" indent="0">
                  <a:buNone/>
                </a:pPr>
                <a:r>
                  <a:rPr lang="pt-PT" b="1" dirty="0"/>
                  <a:t>- Indicador de densidade de potência (PDI) </a:t>
                </a:r>
                <a:r>
                  <a:rPr lang="pt-PT" b="1" i="1" dirty="0"/>
                  <a:t>D</a:t>
                </a:r>
                <a:r>
                  <a:rPr lang="pt-PT" b="1" i="1" baseline="-25000" dirty="0"/>
                  <a:t>P</a:t>
                </a:r>
                <a:r>
                  <a:rPr lang="pt-PT" dirty="0"/>
                  <a:t> </a:t>
                </a:r>
              </a:p>
              <a:p>
                <a:pPr lvl="1" indent="0">
                  <a:buNone/>
                </a:pPr>
                <a:r>
                  <a:rPr lang="pt-PT" dirty="0"/>
                  <a:t>                                                               </a:t>
                </a:r>
                <a:r>
                  <a:rPr lang="pt-PT" dirty="0" smtClean="0"/>
                  <a:t>(medido em 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[</m:t>
                    </m:r>
                    <m:f>
                      <m:f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𝑾</m:t>
                        </m:r>
                      </m:num>
                      <m:den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𝒍𝒙</m:t>
                        </m:r>
                        <m:r>
                          <a:rPr lang="pt-PT" b="1" i="1">
                            <a:latin typeface="Cambria Math" panose="020405030504060302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pt-PT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pt-PT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pt-PT" dirty="0"/>
                  <a:t>)</a:t>
                </a:r>
              </a:p>
              <a:p>
                <a:pPr lvl="1" indent="0">
                  <a:buNone/>
                </a:pPr>
                <a:endParaRPr lang="pt-PT" b="1" dirty="0"/>
              </a:p>
              <a:p>
                <a:pPr lvl="1" indent="0">
                  <a:buNone/>
                </a:pPr>
                <a:r>
                  <a:rPr lang="pt-PT" b="1" dirty="0"/>
                  <a:t>- Indicador do consumo energético anual (AECI) </a:t>
                </a:r>
                <a:r>
                  <a:rPr lang="pt-PT" b="1" i="1" dirty="0"/>
                  <a:t>D</a:t>
                </a:r>
                <a:r>
                  <a:rPr lang="pt-PT" b="1" i="1" baseline="-25000" dirty="0"/>
                  <a:t>E</a:t>
                </a:r>
                <a:r>
                  <a:rPr lang="pt-PT" dirty="0"/>
                  <a:t> </a:t>
                </a:r>
              </a:p>
              <a:p>
                <a:pPr lvl="1" indent="0">
                  <a:buNone/>
                </a:pPr>
                <a:r>
                  <a:rPr lang="pt-PT" dirty="0"/>
                  <a:t>                                                                  </a:t>
                </a:r>
                <a:r>
                  <a:rPr lang="pt-PT" dirty="0" smtClean="0"/>
                  <a:t>(medido em 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[</m:t>
                    </m:r>
                    <m:f>
                      <m:f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𝑾𝒉</m:t>
                        </m:r>
                      </m:num>
                      <m:den>
                        <m:sSup>
                          <m:sSupPr>
                            <m:ctrlPr>
                              <a:rPr lang="pt-PT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pt-PT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pt-PT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pt-PT" dirty="0"/>
                  <a:t>)</a:t>
                </a:r>
              </a:p>
              <a:p>
                <a:pPr marL="342900" indent="-342900">
                  <a:buFontTx/>
                  <a:buChar char="-"/>
                </a:pPr>
                <a:endParaRPr lang="pt-PT" dirty="0"/>
              </a:p>
              <a:p>
                <a:pPr marL="342900" indent="-342900">
                  <a:buFontTx/>
                  <a:buChar char="-"/>
                </a:pPr>
                <a:endParaRPr lang="pt-PT" dirty="0"/>
              </a:p>
              <a:p>
                <a:pPr marL="342900" indent="-342900">
                  <a:buFontTx/>
                  <a:buChar char="-"/>
                </a:pPr>
                <a:endParaRPr lang="pt-PT" dirty="0"/>
              </a:p>
              <a:p>
                <a:pPr marL="342900" indent="-342900">
                  <a:buFontTx/>
                  <a:buChar char="-"/>
                </a:pPr>
                <a:endParaRPr lang="pt-PT" dirty="0"/>
              </a:p>
            </p:txBody>
          </p:sp>
        </mc:Choice>
        <mc:Fallback xmlns="">
          <p:sp>
            <p:nvSpPr>
              <p:cNvPr id="2" name="Marcador de Posição de Conteúdo 1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671E6251-6CEC-4A93-857A-BE97BA2745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593" t="-526" r="-29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EN 13201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06088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0630"/>
            <a:ext cx="8229600" cy="486553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A série de normas </a:t>
            </a:r>
            <a:r>
              <a:rPr lang="pt-PT" b="1" i="1" dirty="0" smtClean="0"/>
              <a:t>EN 13201 </a:t>
            </a:r>
            <a:r>
              <a:rPr lang="pt-PT" dirty="0" smtClean="0"/>
              <a:t>introduziu as classes de iluminação de forma a facilitar e desenvolver os serviços de iluminação pública na União Europeia, com o objetivo de normalizar e harmonizar os requisitos;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Cada classes está associada com vários </a:t>
            </a:r>
            <a:r>
              <a:rPr lang="pt-PT" dirty="0"/>
              <a:t>í</a:t>
            </a:r>
            <a:r>
              <a:rPr lang="pt-PT" dirty="0" smtClean="0"/>
              <a:t>ndices que definem as subclasses. Desta forma, podemos facilmente caracterizar a situação e definir, de uma forma otimizada, os valores dos parâmetros de iluminação;</a:t>
            </a:r>
          </a:p>
          <a:p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Depois de identificar a classe e subclasse de uma dada área a iluminar, a EN 13201-2 fornece uma série de tabelas com os parâmetros de iluminação a introduzir no software de simulação;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Os requisitos de iluminação também podem estar sujeitos a normas ou regulamentos nacionais.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454477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Classes de iluminação existentes de acordo com EN 13201</a:t>
            </a:r>
            <a:endParaRPr lang="pt-PT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FC6F3D-AB17-4F76-A5CC-75CD6D9B7DD1}"/>
              </a:ext>
            </a:extLst>
          </p:cNvPr>
          <p:cNvSpPr/>
          <p:nvPr/>
        </p:nvSpPr>
        <p:spPr>
          <a:xfrm>
            <a:off x="991891" y="1516819"/>
            <a:ext cx="728420" cy="5734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5FD144-A197-4EAE-806D-7E50358C005E}"/>
              </a:ext>
            </a:extLst>
          </p:cNvPr>
          <p:cNvSpPr/>
          <p:nvPr/>
        </p:nvSpPr>
        <p:spPr>
          <a:xfrm>
            <a:off x="991891" y="2718723"/>
            <a:ext cx="728420" cy="573437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F0C329D-FB8D-4878-B30C-67E71CA7D4FE}"/>
              </a:ext>
            </a:extLst>
          </p:cNvPr>
          <p:cNvSpPr/>
          <p:nvPr/>
        </p:nvSpPr>
        <p:spPr>
          <a:xfrm>
            <a:off x="991891" y="3913887"/>
            <a:ext cx="728420" cy="573437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P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6703E0D-C7D8-4AD4-884E-7DCC5DECEE42}"/>
              </a:ext>
            </a:extLst>
          </p:cNvPr>
          <p:cNvSpPr/>
          <p:nvPr/>
        </p:nvSpPr>
        <p:spPr>
          <a:xfrm>
            <a:off x="3723468" y="3913887"/>
            <a:ext cx="728420" cy="573437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ES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BA27F64-0431-41B7-BDF5-F89C572C9B5C}"/>
              </a:ext>
            </a:extLst>
          </p:cNvPr>
          <p:cNvSpPr/>
          <p:nvPr/>
        </p:nvSpPr>
        <p:spPr>
          <a:xfrm>
            <a:off x="6668146" y="3913886"/>
            <a:ext cx="728420" cy="573437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EV</a:t>
            </a:r>
          </a:p>
        </p:txBody>
      </p:sp>
      <p:cxnSp>
        <p:nvCxnSpPr>
          <p:cNvPr id="11" name="Conexão reta unidirecional 10">
            <a:extLst>
              <a:ext uri="{FF2B5EF4-FFF2-40B4-BE49-F238E27FC236}">
                <a16:creationId xmlns:a16="http://schemas.microsoft.com/office/drawing/2014/main" id="{CEE8C4DE-9376-4E68-AA73-0AC65B576A48}"/>
              </a:ext>
            </a:extLst>
          </p:cNvPr>
          <p:cNvCxnSpPr/>
          <p:nvPr/>
        </p:nvCxnSpPr>
        <p:spPr>
          <a:xfrm>
            <a:off x="573437" y="1632592"/>
            <a:ext cx="0" cy="304263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470E3E9-1847-4B7C-B58A-54C1F61CC8FD}"/>
              </a:ext>
            </a:extLst>
          </p:cNvPr>
          <p:cNvSpPr txBox="1"/>
          <p:nvPr/>
        </p:nvSpPr>
        <p:spPr>
          <a:xfrm>
            <a:off x="243859" y="1268528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Elevada</a:t>
            </a:r>
            <a:endParaRPr lang="pt-PT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97E6B5B-85A0-4EF2-A6F8-C399F51B1870}"/>
              </a:ext>
            </a:extLst>
          </p:cNvPr>
          <p:cNvSpPr txBox="1"/>
          <p:nvPr/>
        </p:nvSpPr>
        <p:spPr>
          <a:xfrm>
            <a:off x="113235" y="4613231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Baixa</a:t>
            </a:r>
            <a:endParaRPr lang="pt-PT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E0D4C3B-C06C-46FD-B105-AF17D8F0F0EB}"/>
              </a:ext>
            </a:extLst>
          </p:cNvPr>
          <p:cNvSpPr txBox="1"/>
          <p:nvPr/>
        </p:nvSpPr>
        <p:spPr>
          <a:xfrm rot="16200000">
            <a:off x="-290696" y="2962808"/>
            <a:ext cx="1313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Velocidade</a:t>
            </a:r>
            <a:endParaRPr lang="en-US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D9EE597-2241-43EF-9AB4-F7589D8100CE}"/>
              </a:ext>
            </a:extLst>
          </p:cNvPr>
          <p:cNvSpPr txBox="1"/>
          <p:nvPr/>
        </p:nvSpPr>
        <p:spPr>
          <a:xfrm>
            <a:off x="1756027" y="1491791"/>
            <a:ext cx="5981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Aplica-se a zonas de circulação de veículos </a:t>
            </a:r>
            <a:r>
              <a:rPr lang="pt-PT" dirty="0" smtClean="0"/>
              <a:t>motorizados</a:t>
            </a:r>
            <a:br>
              <a:rPr lang="pt-PT" dirty="0" smtClean="0"/>
            </a:br>
            <a:r>
              <a:rPr lang="pt-PT" dirty="0" smtClean="0"/>
              <a:t> </a:t>
            </a:r>
            <a:r>
              <a:rPr lang="pt-PT" dirty="0"/>
              <a:t>- </a:t>
            </a:r>
            <a:r>
              <a:rPr lang="pt-PT" b="1" dirty="0"/>
              <a:t>estradas de alta e média </a:t>
            </a:r>
            <a:r>
              <a:rPr lang="pt-PT" b="1" dirty="0" smtClean="0"/>
              <a:t>velocidade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AD5B1D5-4A21-4212-A8C9-263888241F27}"/>
              </a:ext>
            </a:extLst>
          </p:cNvPr>
          <p:cNvSpPr txBox="1"/>
          <p:nvPr/>
        </p:nvSpPr>
        <p:spPr>
          <a:xfrm>
            <a:off x="1769179" y="2617173"/>
            <a:ext cx="72471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Zonas de conflito:</a:t>
            </a:r>
            <a:r>
              <a:rPr lang="pt-PT" dirty="0"/>
              <a:t> </a:t>
            </a:r>
            <a:r>
              <a:rPr lang="pt-PT" dirty="0" smtClean="0"/>
              <a:t>quando as faixas dos veículos se intersetam ou desembocam em áreas frequentadas por pedestres, ciclistas, etc. São exemplos </a:t>
            </a:r>
            <a:r>
              <a:rPr lang="pt-PT" b="1" dirty="0" smtClean="0"/>
              <a:t>rotundas, cruzamentos, estradas de ligação </a:t>
            </a:r>
            <a:r>
              <a:rPr lang="pt-PT" dirty="0" smtClean="0"/>
              <a:t>com largura e número de faixas reduzidas e </a:t>
            </a:r>
            <a:r>
              <a:rPr lang="pt-PT" b="1" dirty="0" smtClean="0"/>
              <a:t>zonas de centros comerciais.</a:t>
            </a:r>
            <a:endParaRPr lang="pt-PT" b="1" dirty="0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929A7E6-7CFB-452D-8CE4-D0E9686A7005}"/>
              </a:ext>
            </a:extLst>
          </p:cNvPr>
          <p:cNvSpPr txBox="1"/>
          <p:nvPr/>
        </p:nvSpPr>
        <p:spPr>
          <a:xfrm>
            <a:off x="903014" y="4542845"/>
            <a:ext cx="21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Peculiar às </a:t>
            </a:r>
            <a:r>
              <a:rPr lang="pt-PT" sz="1600" b="1" dirty="0" smtClean="0"/>
              <a:t>zonas exclusivamente pedestres</a:t>
            </a:r>
            <a:r>
              <a:rPr lang="pt-PT" sz="1600" dirty="0" smtClean="0"/>
              <a:t/>
            </a:r>
            <a:br>
              <a:rPr lang="pt-PT" sz="1600" dirty="0" smtClean="0"/>
            </a:br>
            <a:r>
              <a:rPr lang="pt-PT" sz="1600" dirty="0" smtClean="0">
                <a:solidFill>
                  <a:schemeClr val="bg1">
                    <a:lumMod val="65000"/>
                  </a:schemeClr>
                </a:solidFill>
              </a:rPr>
              <a:t>Definida por parâmetros de iluminância horizontal</a:t>
            </a:r>
            <a:endParaRPr lang="pt-PT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1162073-FDDF-4FA8-BA06-4F8D0217F0AB}"/>
              </a:ext>
            </a:extLst>
          </p:cNvPr>
          <p:cNvSpPr txBox="1"/>
          <p:nvPr/>
        </p:nvSpPr>
        <p:spPr>
          <a:xfrm>
            <a:off x="3479025" y="4582235"/>
            <a:ext cx="21859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Para zonas pedonais onde o </a:t>
            </a:r>
            <a:r>
              <a:rPr lang="pt-PT" sz="1600" b="1" dirty="0" smtClean="0"/>
              <a:t>risco de criminalidade </a:t>
            </a:r>
            <a:r>
              <a:rPr lang="pt-PT" sz="1600" dirty="0" smtClean="0"/>
              <a:t>é maior</a:t>
            </a:r>
            <a:endParaRPr lang="pt-PT" sz="1600" b="1" dirty="0" smtClean="0"/>
          </a:p>
          <a:p>
            <a:r>
              <a:rPr lang="pt-PT" sz="1600" dirty="0" smtClean="0">
                <a:solidFill>
                  <a:schemeClr val="bg1">
                    <a:lumMod val="65000"/>
                  </a:schemeClr>
                </a:solidFill>
              </a:rPr>
              <a:t>Definida por parâmetros de iluminância semicilíndrica</a:t>
            </a:r>
            <a:endParaRPr lang="pt-PT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54007FEB-01F8-49E0-943F-B042AFEB9239}"/>
              </a:ext>
            </a:extLst>
          </p:cNvPr>
          <p:cNvSpPr txBox="1"/>
          <p:nvPr/>
        </p:nvSpPr>
        <p:spPr>
          <a:xfrm>
            <a:off x="6303591" y="4582235"/>
            <a:ext cx="21859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Para zonas onde o reconhecimento facial e de superfícies verticais é essencial</a:t>
            </a:r>
          </a:p>
          <a:p>
            <a:r>
              <a:rPr lang="pt-PT" sz="1600" dirty="0" smtClean="0">
                <a:solidFill>
                  <a:schemeClr val="bg1">
                    <a:lumMod val="65000"/>
                  </a:schemeClr>
                </a:solidFill>
              </a:rPr>
              <a:t>Definido por parâmetros de iluminância vertical</a:t>
            </a:r>
            <a:endParaRPr lang="pt-PT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963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0630"/>
            <a:ext cx="8229600" cy="486553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Os critérios de seleção para cada subclasse (de acordo com o seu digito) são baseados na geometria da estrada, utilização de tráfego e ambiente;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b="1" dirty="0" smtClean="0"/>
              <a:t>Os critérios geométricos incluem:</a:t>
            </a:r>
          </a:p>
          <a:p>
            <a:pPr marL="1081088" lvl="2" indent="-368300">
              <a:buFont typeface="Arial" panose="020B0604020202020204" pitchFamily="34" charset="0"/>
              <a:buChar char="•"/>
            </a:pPr>
            <a:r>
              <a:rPr lang="pt-PT" dirty="0" smtClean="0"/>
              <a:t>Separação das faixas com diferentes direções de tráfego (sim/não)</a:t>
            </a:r>
          </a:p>
          <a:p>
            <a:pPr marL="1081088" lvl="2" indent="-368300">
              <a:buFont typeface="Arial" panose="020B0604020202020204" pitchFamily="34" charset="0"/>
              <a:buChar char="•"/>
            </a:pPr>
            <a:r>
              <a:rPr lang="pt-PT" dirty="0" smtClean="0"/>
              <a:t>Tipo de interseções (cruzamentos / nós rodoviários)</a:t>
            </a:r>
          </a:p>
          <a:p>
            <a:pPr marL="1081088" lvl="2" indent="-368300">
              <a:buFont typeface="Arial" panose="020B0604020202020204" pitchFamily="34" charset="0"/>
              <a:buChar char="•"/>
            </a:pPr>
            <a:r>
              <a:rPr lang="pt-PT" dirty="0" smtClean="0"/>
              <a:t>Distância entre os nós rodoviários ou pontes (mais ou menos do que 3km)</a:t>
            </a:r>
          </a:p>
          <a:p>
            <a:pPr marL="1081088" lvl="2" indent="-368300">
              <a:buFont typeface="Arial" panose="020B0604020202020204" pitchFamily="34" charset="0"/>
              <a:buChar char="•"/>
            </a:pPr>
            <a:r>
              <a:rPr lang="pt-PT" dirty="0" smtClean="0"/>
              <a:t>Densidade de interseções (mais ou menos do que 3 interseções /km)</a:t>
            </a:r>
          </a:p>
          <a:p>
            <a:pPr marL="1081088" lvl="2" indent="-368300">
              <a:buFont typeface="Arial" panose="020B0604020202020204" pitchFamily="34" charset="0"/>
              <a:buChar char="•"/>
            </a:pPr>
            <a:r>
              <a:rPr lang="pt-PT" dirty="0" smtClean="0"/>
              <a:t>Zona de conflito (sim/não – definida como locais da estrada onde o tráfego motorizado cruza com outros participantes como pedestres ou ciclistas)</a:t>
            </a:r>
          </a:p>
          <a:p>
            <a:pPr marL="1081088" lvl="2" indent="-368300">
              <a:buFont typeface="Arial" panose="020B0604020202020204" pitchFamily="34" charset="0"/>
              <a:buChar char="•"/>
            </a:pPr>
            <a:r>
              <a:rPr lang="pt-PT" dirty="0" smtClean="0"/>
              <a:t>Medidas de engenharia para abrandar o tráfego (sim/não)</a:t>
            </a:r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Subclasse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65024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385" y="1349840"/>
            <a:ext cx="8575288" cy="4865534"/>
          </a:xfrm>
        </p:spPr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pt-PT" b="1" dirty="0" smtClean="0"/>
              <a:t>Critérios de composição do tráfego incluem: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Densidade de tráfego de veículos motorizados (número de veículos por dia)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Densidade de tráfego de ciclistas (normal/elevada)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Densidade de tráfego de pedestres (normal/elevada)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Dificuldade de navegação de tráfego (normal / mais elevada do que o normal – definida como a dificuldade de ganhar velocidade ou obter posição na estrada com base na informação visual disponível)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Veículos estacionados (permitido / não permitido)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Reconhecimento visual (necessário / não necessário)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Risco de criminalidade (normal / mais elevado do que o normal – com base numa comparação entre a probabilidade de acontecer um crime no local com a probabilidade de acontecer um crime na região mais abrangente)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Subclasse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74119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0630"/>
            <a:ext cx="8229600" cy="486553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b="1" dirty="0" smtClean="0"/>
              <a:t>As condições ambientais incluem: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Complexidade do estimulo visual dentro do campo de visão (normal /elevada)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Luminância do ambiente (ambiente rural/ ambiente urbano / centro da cidade)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Tempo predominante (seco/húmido – já não é aplicável às novas designações de classe de iluminação)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Alguns parâmetros (por </a:t>
            </a:r>
            <a:r>
              <a:rPr lang="pt-PT" dirty="0" err="1" smtClean="0"/>
              <a:t>ex</a:t>
            </a:r>
            <a:r>
              <a:rPr lang="pt-PT" dirty="0" smtClean="0"/>
              <a:t>: a densidade de tráfego e a luminância do ambiente) podem mudar de estação em estação, ou durante diferentes horas da noite, pelo que as seções da estrada podem mudar de classe.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Subclasse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25338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</a:t>
            </a:r>
            <a:endParaRPr lang="pt-PT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7EB8CF6-1F55-47C5-B9F7-F1486F34330D}"/>
              </a:ext>
            </a:extLst>
          </p:cNvPr>
          <p:cNvSpPr/>
          <p:nvPr/>
        </p:nvSpPr>
        <p:spPr>
          <a:xfrm>
            <a:off x="131737" y="1379351"/>
            <a:ext cx="2471980" cy="1224366"/>
          </a:xfrm>
          <a:prstGeom prst="rect">
            <a:avLst/>
          </a:prstGeom>
          <a:solidFill>
            <a:srgbClr val="187E91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/>
              <a:t>Definir qual a classe de iluminação (M, C, ou P) da zona a iluminar</a:t>
            </a:r>
          </a:p>
        </p:txBody>
      </p:sp>
      <p:sp>
        <p:nvSpPr>
          <p:cNvPr id="8" name="Losango 7">
            <a:extLst>
              <a:ext uri="{FF2B5EF4-FFF2-40B4-BE49-F238E27FC236}">
                <a16:creationId xmlns:a16="http://schemas.microsoft.com/office/drawing/2014/main" id="{D3E8CBC7-6F42-49A1-961E-9D009E1A6E83}"/>
              </a:ext>
            </a:extLst>
          </p:cNvPr>
          <p:cNvSpPr/>
          <p:nvPr/>
        </p:nvSpPr>
        <p:spPr>
          <a:xfrm>
            <a:off x="308030" y="3011642"/>
            <a:ext cx="2127320" cy="1498366"/>
          </a:xfrm>
          <a:prstGeom prst="diamond">
            <a:avLst/>
          </a:prstGeom>
          <a:solidFill>
            <a:srgbClr val="187E91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Trata-se de uma zona de conflito? </a:t>
            </a:r>
            <a:r>
              <a:rPr lang="pt-PT" sz="1400" dirty="0" smtClean="0"/>
              <a:t>Classe </a:t>
            </a:r>
            <a:r>
              <a:rPr lang="pt-PT" sz="1400" dirty="0"/>
              <a:t>C?</a:t>
            </a:r>
          </a:p>
        </p:txBody>
      </p:sp>
      <p:cxnSp>
        <p:nvCxnSpPr>
          <p:cNvPr id="10" name="Conexão reta unidirecional 9">
            <a:extLst>
              <a:ext uri="{FF2B5EF4-FFF2-40B4-BE49-F238E27FC236}">
                <a16:creationId xmlns:a16="http://schemas.microsoft.com/office/drawing/2014/main" id="{C74C1B35-C4A6-41E4-8AC2-B29CD06236F1}"/>
              </a:ext>
            </a:extLst>
          </p:cNvPr>
          <p:cNvCxnSpPr>
            <a:cxnSpLocks/>
            <a:stCxn id="6" idx="2"/>
            <a:endCxn id="8" idx="0"/>
          </p:cNvCxnSpPr>
          <p:nvPr/>
        </p:nvCxnSpPr>
        <p:spPr>
          <a:xfrm>
            <a:off x="1367727" y="2603717"/>
            <a:ext cx="3963" cy="4079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Losango 12">
            <a:extLst>
              <a:ext uri="{FF2B5EF4-FFF2-40B4-BE49-F238E27FC236}">
                <a16:creationId xmlns:a16="http://schemas.microsoft.com/office/drawing/2014/main" id="{6493D84E-CA31-48CF-A89F-ADE8944CFE77}"/>
              </a:ext>
            </a:extLst>
          </p:cNvPr>
          <p:cNvSpPr/>
          <p:nvPr/>
        </p:nvSpPr>
        <p:spPr>
          <a:xfrm>
            <a:off x="3277223" y="1593660"/>
            <a:ext cx="2127318" cy="1459507"/>
          </a:xfrm>
          <a:prstGeom prst="diamond">
            <a:avLst/>
          </a:prstGeom>
          <a:solidFill>
            <a:srgbClr val="187E91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/>
              <a:t>Situa-se numa zona urbana?</a:t>
            </a:r>
          </a:p>
        </p:txBody>
      </p:sp>
      <p:cxnSp>
        <p:nvCxnSpPr>
          <p:cNvPr id="15" name="Conexão: Ângulo Reto 14">
            <a:extLst>
              <a:ext uri="{FF2B5EF4-FFF2-40B4-BE49-F238E27FC236}">
                <a16:creationId xmlns:a16="http://schemas.microsoft.com/office/drawing/2014/main" id="{CC1B23ED-9C09-4545-B8C7-3FB5E6159DA4}"/>
              </a:ext>
            </a:extLst>
          </p:cNvPr>
          <p:cNvCxnSpPr>
            <a:cxnSpLocks/>
            <a:stCxn id="8" idx="3"/>
            <a:endCxn id="13" idx="1"/>
          </p:cNvCxnSpPr>
          <p:nvPr/>
        </p:nvCxnSpPr>
        <p:spPr>
          <a:xfrm flipV="1">
            <a:off x="2435350" y="2323414"/>
            <a:ext cx="841873" cy="14374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E34C281-EAC4-42DF-8744-8E4CEA770DA1}"/>
              </a:ext>
            </a:extLst>
          </p:cNvPr>
          <p:cNvSpPr txBox="1"/>
          <p:nvPr/>
        </p:nvSpPr>
        <p:spPr>
          <a:xfrm>
            <a:off x="2295154" y="3426336"/>
            <a:ext cx="5501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/>
              <a:t>SIM</a:t>
            </a:r>
            <a:endParaRPr lang="pt-PT" sz="1600" dirty="0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FD96020-1DC8-4B9A-BC47-6817AD64C6B0}"/>
              </a:ext>
            </a:extLst>
          </p:cNvPr>
          <p:cNvSpPr txBox="1"/>
          <p:nvPr/>
        </p:nvSpPr>
        <p:spPr>
          <a:xfrm>
            <a:off x="4340882" y="3056786"/>
            <a:ext cx="5501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/>
              <a:t>SIM</a:t>
            </a:r>
            <a:endParaRPr lang="pt-PT" sz="1600" dirty="0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1C3CBDD5-4A24-4FBA-8681-3597330CFC74}"/>
              </a:ext>
            </a:extLst>
          </p:cNvPr>
          <p:cNvSpPr/>
          <p:nvPr/>
        </p:nvSpPr>
        <p:spPr>
          <a:xfrm>
            <a:off x="6468604" y="1712565"/>
            <a:ext cx="2471980" cy="1224366"/>
          </a:xfrm>
          <a:prstGeom prst="rect">
            <a:avLst/>
          </a:prstGeom>
          <a:solidFill>
            <a:srgbClr val="00B0F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/>
              <a:t>Critério da luminância Índice da classe igual ou inferior ao da estrada adjacente</a:t>
            </a:r>
          </a:p>
        </p:txBody>
      </p:sp>
      <p:cxnSp>
        <p:nvCxnSpPr>
          <p:cNvPr id="24" name="Conexão reta unidirecional 23">
            <a:extLst>
              <a:ext uri="{FF2B5EF4-FFF2-40B4-BE49-F238E27FC236}">
                <a16:creationId xmlns:a16="http://schemas.microsoft.com/office/drawing/2014/main" id="{AB124A32-561A-4B79-A9DD-E63EC2F429DB}"/>
              </a:ext>
            </a:extLst>
          </p:cNvPr>
          <p:cNvCxnSpPr>
            <a:cxnSpLocks/>
            <a:stCxn id="13" idx="3"/>
            <a:endCxn id="21" idx="1"/>
          </p:cNvCxnSpPr>
          <p:nvPr/>
        </p:nvCxnSpPr>
        <p:spPr>
          <a:xfrm>
            <a:off x="5404541" y="2323414"/>
            <a:ext cx="1064063" cy="13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AD38C8C7-7558-4836-A808-9E8F9F9D653C}"/>
              </a:ext>
            </a:extLst>
          </p:cNvPr>
          <p:cNvSpPr txBox="1"/>
          <p:nvPr/>
        </p:nvSpPr>
        <p:spPr>
          <a:xfrm>
            <a:off x="5575320" y="1991275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/>
              <a:t>NÃO</a:t>
            </a:r>
            <a:endParaRPr lang="pt-PT" sz="1600" dirty="0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416E871-7B42-40ED-9580-615EB07BCA89}"/>
              </a:ext>
            </a:extLst>
          </p:cNvPr>
          <p:cNvSpPr/>
          <p:nvPr/>
        </p:nvSpPr>
        <p:spPr>
          <a:xfrm>
            <a:off x="135700" y="4924702"/>
            <a:ext cx="2471980" cy="1224366"/>
          </a:xfrm>
          <a:prstGeom prst="rect">
            <a:avLst/>
          </a:prstGeom>
          <a:solidFill>
            <a:srgbClr val="00B0F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/>
              <a:t>Atribuir, de forma apropriada, um fator de peso a cada trâmite especificado </a:t>
            </a:r>
            <a:r>
              <a:rPr lang="pt-PT" sz="1600" dirty="0" smtClean="0"/>
              <a:t>nas próximas tabelas</a:t>
            </a:r>
            <a:endParaRPr lang="pt-PT" sz="1600" dirty="0"/>
          </a:p>
        </p:txBody>
      </p:sp>
      <p:cxnSp>
        <p:nvCxnSpPr>
          <p:cNvPr id="48" name="Conexão reta unidirecional 47">
            <a:extLst>
              <a:ext uri="{FF2B5EF4-FFF2-40B4-BE49-F238E27FC236}">
                <a16:creationId xmlns:a16="http://schemas.microsoft.com/office/drawing/2014/main" id="{A0B3C767-BE91-40B7-981D-E187B96113AB}"/>
              </a:ext>
            </a:extLst>
          </p:cNvPr>
          <p:cNvCxnSpPr>
            <a:cxnSpLocks/>
            <a:stCxn id="8" idx="2"/>
            <a:endCxn id="46" idx="0"/>
          </p:cNvCxnSpPr>
          <p:nvPr/>
        </p:nvCxnSpPr>
        <p:spPr>
          <a:xfrm>
            <a:off x="1371690" y="4510008"/>
            <a:ext cx="0" cy="4146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F058656B-FD79-405D-9E75-C1D07B3BE344}"/>
              </a:ext>
            </a:extLst>
          </p:cNvPr>
          <p:cNvSpPr txBox="1"/>
          <p:nvPr/>
        </p:nvSpPr>
        <p:spPr>
          <a:xfrm>
            <a:off x="845051" y="4532998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/>
              <a:t>NÃO</a:t>
            </a:r>
            <a:endParaRPr lang="pt-PT" sz="1600" dirty="0"/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83733199-108B-43E6-A6F9-530B2947185C}"/>
              </a:ext>
            </a:extLst>
          </p:cNvPr>
          <p:cNvSpPr/>
          <p:nvPr/>
        </p:nvSpPr>
        <p:spPr>
          <a:xfrm>
            <a:off x="3104892" y="3512852"/>
            <a:ext cx="2471980" cy="603099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/>
              <a:t>Critério da iluminância</a:t>
            </a:r>
          </a:p>
        </p:txBody>
      </p:sp>
      <p:cxnSp>
        <p:nvCxnSpPr>
          <p:cNvPr id="55" name="Conexão reta unidirecional 54">
            <a:extLst>
              <a:ext uri="{FF2B5EF4-FFF2-40B4-BE49-F238E27FC236}">
                <a16:creationId xmlns:a16="http://schemas.microsoft.com/office/drawing/2014/main" id="{54B3A3A1-842C-4C3B-95AF-ED6BD30978C8}"/>
              </a:ext>
            </a:extLst>
          </p:cNvPr>
          <p:cNvCxnSpPr>
            <a:stCxn id="13" idx="2"/>
            <a:endCxn id="53" idx="0"/>
          </p:cNvCxnSpPr>
          <p:nvPr/>
        </p:nvCxnSpPr>
        <p:spPr>
          <a:xfrm>
            <a:off x="4340882" y="3053167"/>
            <a:ext cx="0" cy="4596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Conexão: Ângulo Reto 56">
            <a:extLst>
              <a:ext uri="{FF2B5EF4-FFF2-40B4-BE49-F238E27FC236}">
                <a16:creationId xmlns:a16="http://schemas.microsoft.com/office/drawing/2014/main" id="{B2CAF111-48A8-4DDC-ACE6-3C346C0DDB40}"/>
              </a:ext>
            </a:extLst>
          </p:cNvPr>
          <p:cNvCxnSpPr>
            <a:stCxn id="53" idx="2"/>
            <a:endCxn id="46" idx="0"/>
          </p:cNvCxnSpPr>
          <p:nvPr/>
        </p:nvCxnSpPr>
        <p:spPr>
          <a:xfrm rot="5400000">
            <a:off x="2451911" y="3035730"/>
            <a:ext cx="808751" cy="2969192"/>
          </a:xfrm>
          <a:prstGeom prst="bentConnector3">
            <a:avLst>
              <a:gd name="adj1" fmla="val 7108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Retângulo 61">
            <a:extLst>
              <a:ext uri="{FF2B5EF4-FFF2-40B4-BE49-F238E27FC236}">
                <a16:creationId xmlns:a16="http://schemas.microsoft.com/office/drawing/2014/main" id="{3D1FAF70-ED32-43D9-A5D0-7E89F242C2B3}"/>
              </a:ext>
            </a:extLst>
          </p:cNvPr>
          <p:cNvSpPr/>
          <p:nvPr/>
        </p:nvSpPr>
        <p:spPr>
          <a:xfrm>
            <a:off x="3104892" y="4924702"/>
            <a:ext cx="5835692" cy="1224366"/>
          </a:xfrm>
          <a:prstGeom prst="rect">
            <a:avLst/>
          </a:prstGeom>
          <a:solidFill>
            <a:srgbClr val="92D050"/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/>
              <a:t>Somar todos esses</a:t>
            </a:r>
          </a:p>
          <a:p>
            <a:pPr algn="ctr"/>
            <a:r>
              <a:rPr lang="pt-PT" sz="1600" dirty="0"/>
              <a:t>fatores selecionados,</a:t>
            </a:r>
          </a:p>
          <a:p>
            <a:pPr algn="ctr"/>
            <a:r>
              <a:rPr lang="pt-PT" sz="1600" dirty="0"/>
              <a:t>obtendo um valor </a:t>
            </a:r>
            <a:r>
              <a:rPr lang="pt-PT" sz="1600" dirty="0" smtClean="0"/>
              <a:t>Total</a:t>
            </a:r>
            <a:r>
              <a:rPr lang="en-US" sz="1600" dirty="0" smtClean="0"/>
              <a:t>:</a:t>
            </a:r>
            <a:endParaRPr lang="en-US" sz="1600" dirty="0"/>
          </a:p>
          <a:p>
            <a:pPr algn="ctr"/>
            <a:r>
              <a:rPr lang="en-US" sz="1600" dirty="0" smtClean="0"/>
              <a:t>(</a:t>
            </a:r>
            <a:r>
              <a:rPr lang="en-US" sz="1600" dirty="0" err="1" smtClean="0"/>
              <a:t>Número</a:t>
            </a:r>
            <a:r>
              <a:rPr lang="en-US" sz="1600" dirty="0" smtClean="0"/>
              <a:t> da </a:t>
            </a:r>
            <a:r>
              <a:rPr lang="en-US" sz="1600" dirty="0" err="1" smtClean="0"/>
              <a:t>subclasse</a:t>
            </a:r>
            <a:r>
              <a:rPr lang="en-US" sz="1600" dirty="0" smtClean="0"/>
              <a:t> = </a:t>
            </a:r>
            <a:r>
              <a:rPr lang="en-US" sz="1600" dirty="0"/>
              <a:t>6-TOTAL)</a:t>
            </a:r>
            <a:endParaRPr lang="pt-PT" sz="1600" dirty="0"/>
          </a:p>
        </p:txBody>
      </p:sp>
      <p:cxnSp>
        <p:nvCxnSpPr>
          <p:cNvPr id="64" name="Conexão reta unidirecional 63">
            <a:extLst>
              <a:ext uri="{FF2B5EF4-FFF2-40B4-BE49-F238E27FC236}">
                <a16:creationId xmlns:a16="http://schemas.microsoft.com/office/drawing/2014/main" id="{1EB0B62A-1C76-40A7-BE28-9AC67933CB6C}"/>
              </a:ext>
            </a:extLst>
          </p:cNvPr>
          <p:cNvCxnSpPr>
            <a:cxnSpLocks/>
            <a:stCxn id="46" idx="3"/>
            <a:endCxn id="62" idx="1"/>
          </p:cNvCxnSpPr>
          <p:nvPr/>
        </p:nvCxnSpPr>
        <p:spPr>
          <a:xfrm>
            <a:off x="2607680" y="5536885"/>
            <a:ext cx="49721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6797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</a:t>
            </a:r>
            <a:endParaRPr lang="pt-PT" dirty="0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1605E3D4-36B6-4D37-851C-CEAD8D1A92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505992"/>
              </p:ext>
            </p:extLst>
          </p:nvPr>
        </p:nvGraphicFramePr>
        <p:xfrm>
          <a:off x="203856" y="1380140"/>
          <a:ext cx="8676675" cy="4838739"/>
        </p:xfrm>
        <a:graphic>
          <a:graphicData uri="http://schemas.openxmlformats.org/drawingml/2006/table">
            <a:tbl>
              <a:tblPr firstRow="1" firstCol="1" bandRow="1"/>
              <a:tblGrid>
                <a:gridCol w="3175914">
                  <a:extLst>
                    <a:ext uri="{9D8B030D-6E8A-4147-A177-3AD203B41FA5}">
                      <a16:colId xmlns:a16="http://schemas.microsoft.com/office/drawing/2014/main" val="1118996872"/>
                    </a:ext>
                  </a:extLst>
                </a:gridCol>
                <a:gridCol w="3175914">
                  <a:extLst>
                    <a:ext uri="{9D8B030D-6E8A-4147-A177-3AD203B41FA5}">
                      <a16:colId xmlns:a16="http://schemas.microsoft.com/office/drawing/2014/main" val="1166338609"/>
                    </a:ext>
                  </a:extLst>
                </a:gridCol>
                <a:gridCol w="774949">
                  <a:extLst>
                    <a:ext uri="{9D8B030D-6E8A-4147-A177-3AD203B41FA5}">
                      <a16:colId xmlns:a16="http://schemas.microsoft.com/office/drawing/2014/main" val="2379141584"/>
                    </a:ext>
                  </a:extLst>
                </a:gridCol>
                <a:gridCol w="774949">
                  <a:extLst>
                    <a:ext uri="{9D8B030D-6E8A-4147-A177-3AD203B41FA5}">
                      <a16:colId xmlns:a16="http://schemas.microsoft.com/office/drawing/2014/main" val="2069256428"/>
                    </a:ext>
                  </a:extLst>
                </a:gridCol>
                <a:gridCol w="774949">
                  <a:extLst>
                    <a:ext uri="{9D8B030D-6E8A-4147-A177-3AD203B41FA5}">
                      <a16:colId xmlns:a16="http://schemas.microsoft.com/office/drawing/2014/main" val="4132822441"/>
                    </a:ext>
                  </a:extLst>
                </a:gridCol>
              </a:tblGrid>
              <a:tr h="387857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Fatores de peso que caracterizam o local público a iluminar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026434"/>
                  </a:ext>
                </a:extLst>
              </a:tr>
              <a:tr h="498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Parâmetro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Opções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400660"/>
                  </a:ext>
                </a:extLst>
              </a:tr>
              <a:tr h="332169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Velocidade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Muito alta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259425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436165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Moderada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342994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Baixa</a:t>
                      </a:r>
                      <a:r>
                        <a:rPr lang="pt-PT" sz="1800" baseline="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001415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Muito baixa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747564"/>
                  </a:ext>
                </a:extLst>
              </a:tr>
              <a:tr h="24267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688282"/>
                  </a:ext>
                </a:extLst>
              </a:tr>
              <a:tr h="332169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Volume de tráfego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Muito alta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490948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6140421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Moderada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382940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Baixa</a:t>
                      </a:r>
                      <a:r>
                        <a:rPr lang="pt-PT" sz="1800" baseline="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-0,5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04467"/>
                  </a:ext>
                </a:extLst>
              </a:tr>
              <a:tr h="33216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Muito baixa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995999"/>
                  </a:ext>
                </a:extLst>
              </a:tr>
              <a:tr h="24267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032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2472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</a:t>
            </a:r>
            <a:endParaRPr lang="pt-PT" dirty="0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72ADD24-BDC7-4919-94F9-4369B4CF5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03297"/>
              </p:ext>
            </p:extLst>
          </p:nvPr>
        </p:nvGraphicFramePr>
        <p:xfrm>
          <a:off x="281347" y="1490668"/>
          <a:ext cx="8630178" cy="5143907"/>
        </p:xfrm>
        <a:graphic>
          <a:graphicData uri="http://schemas.openxmlformats.org/drawingml/2006/table">
            <a:tbl>
              <a:tblPr firstRow="1" firstCol="1" bandRow="1"/>
              <a:tblGrid>
                <a:gridCol w="3158895">
                  <a:extLst>
                    <a:ext uri="{9D8B030D-6E8A-4147-A177-3AD203B41FA5}">
                      <a16:colId xmlns:a16="http://schemas.microsoft.com/office/drawing/2014/main" val="2085683737"/>
                    </a:ext>
                  </a:extLst>
                </a:gridCol>
                <a:gridCol w="3158895">
                  <a:extLst>
                    <a:ext uri="{9D8B030D-6E8A-4147-A177-3AD203B41FA5}">
                      <a16:colId xmlns:a16="http://schemas.microsoft.com/office/drawing/2014/main" val="4121195396"/>
                    </a:ext>
                  </a:extLst>
                </a:gridCol>
                <a:gridCol w="770796">
                  <a:extLst>
                    <a:ext uri="{9D8B030D-6E8A-4147-A177-3AD203B41FA5}">
                      <a16:colId xmlns:a16="http://schemas.microsoft.com/office/drawing/2014/main" val="452103457"/>
                    </a:ext>
                  </a:extLst>
                </a:gridCol>
                <a:gridCol w="770796">
                  <a:extLst>
                    <a:ext uri="{9D8B030D-6E8A-4147-A177-3AD203B41FA5}">
                      <a16:colId xmlns:a16="http://schemas.microsoft.com/office/drawing/2014/main" val="2461155193"/>
                    </a:ext>
                  </a:extLst>
                </a:gridCol>
                <a:gridCol w="770796">
                  <a:extLst>
                    <a:ext uri="{9D8B030D-6E8A-4147-A177-3AD203B41FA5}">
                      <a16:colId xmlns:a16="http://schemas.microsoft.com/office/drawing/2014/main" val="1714015727"/>
                    </a:ext>
                  </a:extLst>
                </a:gridCol>
              </a:tblGrid>
              <a:tr h="330097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Fatores de peso que caracterizam o local público a iluminar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17849"/>
                  </a:ext>
                </a:extLst>
              </a:tr>
              <a:tr h="424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Parâmetro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Opções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521221"/>
                  </a:ext>
                </a:extLst>
              </a:tr>
              <a:tr h="413079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Composição do trânsito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dirty="0" smtClean="0"/>
                        <a:t>Elevada percentagem de </a:t>
                      </a:r>
                      <a:r>
                        <a:rPr lang="pt-PT" dirty="0" smtClean="0"/>
                        <a:t>veículos não </a:t>
                      </a:r>
                      <a:r>
                        <a:rPr lang="pt-PT" dirty="0" smtClean="0"/>
                        <a:t>motorizados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754470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Misto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428940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dirty="0" smtClean="0"/>
                        <a:t>Apenas motorizado 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643768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dirty="0" smtClean="0"/>
                        <a:t>Pedestres, ciclistas e tráfego motorizado 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245906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dirty="0" smtClean="0"/>
                        <a:t>Pedestres e tráfego motorizado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681557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dirty="0" smtClean="0"/>
                        <a:t>Pedestres e ciclistas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293593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dirty="0" smtClean="0"/>
                        <a:t>Pedestres ou ciclistas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587731"/>
                  </a:ext>
                </a:extLst>
              </a:tr>
              <a:tr h="20653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8294039"/>
                  </a:ext>
                </a:extLst>
              </a:tr>
              <a:tr h="28270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Separação das faixas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Não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168285"/>
                  </a:ext>
                </a:extLst>
              </a:tr>
              <a:tr h="2827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Sim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0612023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472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25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Tópicos:</a:t>
            </a:r>
          </a:p>
          <a:p>
            <a:endParaRPr lang="pt-PT" b="1" dirty="0" smtClean="0"/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Importância da iluminação das ruas e estradas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Diagramas fotométricos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Fator de utilização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Classes de iluminação e definição dos requisitos fotométricos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Parâmetros da iluminação pública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Exemplo de projeto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Iluminação exterior - Módulo 9</a:t>
            </a:r>
            <a:br>
              <a:rPr lang="pt-PT" dirty="0" smtClean="0"/>
            </a:br>
            <a:r>
              <a:rPr lang="pt-PT" dirty="0" smtClean="0"/>
              <a:t>Design de iluminação – Avançado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78786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</a:t>
            </a:r>
            <a:endParaRPr lang="pt-PT" dirty="0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D9DA1FC7-089D-4C4D-B134-E095C9BAC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407495"/>
              </p:ext>
            </p:extLst>
          </p:nvPr>
        </p:nvGraphicFramePr>
        <p:xfrm>
          <a:off x="110867" y="1354016"/>
          <a:ext cx="8971141" cy="4951827"/>
        </p:xfrm>
        <a:graphic>
          <a:graphicData uri="http://schemas.openxmlformats.org/drawingml/2006/table">
            <a:tbl>
              <a:tblPr firstRow="1" firstCol="1" bandRow="1"/>
              <a:tblGrid>
                <a:gridCol w="3283697">
                  <a:extLst>
                    <a:ext uri="{9D8B030D-6E8A-4147-A177-3AD203B41FA5}">
                      <a16:colId xmlns:a16="http://schemas.microsoft.com/office/drawing/2014/main" val="1700462005"/>
                    </a:ext>
                  </a:extLst>
                </a:gridCol>
                <a:gridCol w="3283697">
                  <a:extLst>
                    <a:ext uri="{9D8B030D-6E8A-4147-A177-3AD203B41FA5}">
                      <a16:colId xmlns:a16="http://schemas.microsoft.com/office/drawing/2014/main" val="2963175036"/>
                    </a:ext>
                  </a:extLst>
                </a:gridCol>
                <a:gridCol w="801249">
                  <a:extLst>
                    <a:ext uri="{9D8B030D-6E8A-4147-A177-3AD203B41FA5}">
                      <a16:colId xmlns:a16="http://schemas.microsoft.com/office/drawing/2014/main" val="4006175247"/>
                    </a:ext>
                  </a:extLst>
                </a:gridCol>
                <a:gridCol w="801249">
                  <a:extLst>
                    <a:ext uri="{9D8B030D-6E8A-4147-A177-3AD203B41FA5}">
                      <a16:colId xmlns:a16="http://schemas.microsoft.com/office/drawing/2014/main" val="890660832"/>
                    </a:ext>
                  </a:extLst>
                </a:gridCol>
                <a:gridCol w="801249">
                  <a:extLst>
                    <a:ext uri="{9D8B030D-6E8A-4147-A177-3AD203B41FA5}">
                      <a16:colId xmlns:a16="http://schemas.microsoft.com/office/drawing/2014/main" val="814305847"/>
                    </a:ext>
                  </a:extLst>
                </a:gridCol>
              </a:tblGrid>
              <a:tr h="389648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Fatores de peso que caracterizam o local público a iluminar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525384"/>
                  </a:ext>
                </a:extLst>
              </a:tr>
              <a:tr h="500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Parâmetro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Opções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835410"/>
                  </a:ext>
                </a:extLst>
              </a:tr>
              <a:tr h="4455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Densidade dos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cruzamentos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325893"/>
                  </a:ext>
                </a:extLst>
              </a:tr>
              <a:tr h="33370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Moderada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924759"/>
                  </a:ext>
                </a:extLst>
              </a:tr>
              <a:tr h="2437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833274"/>
                  </a:ext>
                </a:extLst>
              </a:tr>
              <a:tr h="3337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Veículos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estacionados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Presente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357740"/>
                  </a:ext>
                </a:extLst>
              </a:tr>
              <a:tr h="33370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Não presente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280696"/>
                  </a:ext>
                </a:extLst>
              </a:tr>
              <a:tr h="2437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76598"/>
                  </a:ext>
                </a:extLst>
              </a:tr>
              <a:tr h="33370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Luminância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ambiente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1789690"/>
                  </a:ext>
                </a:extLst>
              </a:tr>
              <a:tr h="33370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Moderada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4730976"/>
                  </a:ext>
                </a:extLst>
              </a:tr>
              <a:tr h="33370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Baixa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551593"/>
                  </a:ext>
                </a:extLst>
              </a:tr>
              <a:tr h="2437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698671"/>
                  </a:ext>
                </a:extLst>
              </a:tr>
              <a:tr h="3337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Controlo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do trânsito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Fraco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206745"/>
                  </a:ext>
                </a:extLst>
              </a:tr>
              <a:tr h="33370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Bom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0" anchor="ctr">
                    <a:lnL>
                      <a:noFill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255" marR="40255" marT="0" marB="0" anchor="ctr">
                    <a:lnL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769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0126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 </a:t>
            </a:r>
            <a:r>
              <a:rPr lang="pt-PT" sz="2200" dirty="0" smtClean="0">
                <a:solidFill>
                  <a:srgbClr val="FF0000"/>
                </a:solidFill>
              </a:rPr>
              <a:t>(Valores utilizados em Portugal)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4" name="Marcador de Posição de Conteúdo 1">
            <a:extLst>
              <a:ext uri="{FF2B5EF4-FFF2-40B4-BE49-F238E27FC236}">
                <a16:creationId xmlns:a16="http://schemas.microsoft.com/office/drawing/2014/main" id="{AAD8DF64-75E6-49E3-BBF1-8181FE561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579" y="1374385"/>
            <a:ext cx="3742841" cy="2303980"/>
          </a:xfrm>
        </p:spPr>
        <p:txBody>
          <a:bodyPr>
            <a:normAutofit/>
          </a:bodyPr>
          <a:lstStyle/>
          <a:p>
            <a:r>
              <a:rPr lang="pt-PT" b="1" u="sng" dirty="0" smtClean="0"/>
              <a:t>Velocidade </a:t>
            </a:r>
            <a:r>
              <a:rPr lang="pt-PT" dirty="0" smtClean="0"/>
              <a:t>(km/h): </a:t>
            </a:r>
          </a:p>
          <a:p>
            <a:r>
              <a:rPr lang="pt-PT" dirty="0" smtClean="0"/>
              <a:t>Muito elevada  | </a:t>
            </a:r>
            <a:r>
              <a:rPr lang="pt-PT" b="1" dirty="0" smtClean="0"/>
              <a:t>x</a:t>
            </a:r>
            <a:r>
              <a:rPr lang="pt-PT" dirty="0" smtClean="0"/>
              <a:t>&gt;70</a:t>
            </a:r>
          </a:p>
          <a:p>
            <a:r>
              <a:rPr lang="pt-PT" dirty="0" smtClean="0"/>
              <a:t>Elevada | 50 &lt; </a:t>
            </a:r>
            <a:r>
              <a:rPr lang="pt-PT" b="1" dirty="0" smtClean="0"/>
              <a:t>x</a:t>
            </a:r>
            <a:r>
              <a:rPr lang="pt-PT" dirty="0" smtClean="0"/>
              <a:t> ≤ 70</a:t>
            </a:r>
          </a:p>
          <a:p>
            <a:r>
              <a:rPr lang="pt-PT" dirty="0" smtClean="0"/>
              <a:t>Moderada | 20 &lt; </a:t>
            </a:r>
            <a:r>
              <a:rPr lang="pt-PT" b="1" dirty="0" smtClean="0"/>
              <a:t>x</a:t>
            </a:r>
            <a:r>
              <a:rPr lang="pt-PT" dirty="0" smtClean="0"/>
              <a:t> ≤ 50</a:t>
            </a:r>
          </a:p>
          <a:p>
            <a:r>
              <a:rPr lang="pt-PT" dirty="0" smtClean="0"/>
              <a:t>Baixa | </a:t>
            </a:r>
            <a:r>
              <a:rPr lang="pt-PT" b="1" dirty="0" smtClean="0"/>
              <a:t>x </a:t>
            </a:r>
            <a:r>
              <a:rPr lang="pt-PT" dirty="0" smtClean="0"/>
              <a:t>≤ 20</a:t>
            </a:r>
          </a:p>
          <a:p>
            <a:r>
              <a:rPr lang="pt-PT" dirty="0" smtClean="0"/>
              <a:t>Muito baixa | apenas pedestres</a:t>
            </a:r>
            <a:endParaRPr lang="pt-PT" dirty="0"/>
          </a:p>
        </p:txBody>
      </p:sp>
      <p:sp>
        <p:nvSpPr>
          <p:cNvPr id="5" name="Marcador de Posição de Conteúdo 1">
            <a:extLst>
              <a:ext uri="{FF2B5EF4-FFF2-40B4-BE49-F238E27FC236}">
                <a16:creationId xmlns:a16="http://schemas.microsoft.com/office/drawing/2014/main" id="{6A08FEB6-8F26-45CB-992A-ED3FAD8FC8A5}"/>
              </a:ext>
            </a:extLst>
          </p:cNvPr>
          <p:cNvSpPr txBox="1">
            <a:spLocks/>
          </p:cNvSpPr>
          <p:nvPr/>
        </p:nvSpPr>
        <p:spPr>
          <a:xfrm>
            <a:off x="457200" y="3678365"/>
            <a:ext cx="8229600" cy="2474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8000" indent="-2700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2800" indent="-1944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30000" indent="-2304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87200" indent="-1944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u="sng" dirty="0" smtClean="0"/>
              <a:t>Volume de tráfego </a:t>
            </a:r>
            <a:r>
              <a:rPr lang="pt-PT" dirty="0" smtClean="0"/>
              <a:t>(veículos (x) Pedestres/ciclistas (y) por dia):</a:t>
            </a:r>
          </a:p>
          <a:p>
            <a:r>
              <a:rPr lang="pt-PT" dirty="0" smtClean="0"/>
              <a:t>Muito elevado| </a:t>
            </a:r>
            <a:r>
              <a:rPr lang="pt-PT" b="1" dirty="0" smtClean="0"/>
              <a:t>x</a:t>
            </a:r>
            <a:r>
              <a:rPr lang="pt-PT" dirty="0" smtClean="0"/>
              <a:t> ≥ 40.000</a:t>
            </a:r>
          </a:p>
          <a:p>
            <a:r>
              <a:rPr lang="pt-PT" dirty="0" smtClean="0"/>
              <a:t>Elevado | 25.000 ≤ </a:t>
            </a:r>
            <a:r>
              <a:rPr lang="pt-PT" b="1" dirty="0" smtClean="0"/>
              <a:t>x</a:t>
            </a:r>
            <a:r>
              <a:rPr lang="pt-PT" dirty="0" smtClean="0"/>
              <a:t> &lt; 40.000 </a:t>
            </a:r>
          </a:p>
          <a:p>
            <a:r>
              <a:rPr lang="pt-PT" dirty="0" smtClean="0"/>
              <a:t>Moderado | 15.000 ≤ </a:t>
            </a:r>
            <a:r>
              <a:rPr lang="pt-PT" b="1" dirty="0" smtClean="0"/>
              <a:t>x</a:t>
            </a:r>
            <a:r>
              <a:rPr lang="pt-PT" dirty="0" smtClean="0"/>
              <a:t> &lt; 25.000</a:t>
            </a:r>
          </a:p>
          <a:p>
            <a:r>
              <a:rPr lang="pt-PT" dirty="0" smtClean="0"/>
              <a:t>Baixo | 4.000 ≤ </a:t>
            </a:r>
            <a:r>
              <a:rPr lang="pt-PT" b="1" dirty="0" smtClean="0"/>
              <a:t>x</a:t>
            </a:r>
            <a:r>
              <a:rPr lang="pt-PT" dirty="0" smtClean="0"/>
              <a:t> &lt; 15.000</a:t>
            </a:r>
          </a:p>
          <a:p>
            <a:r>
              <a:rPr lang="pt-PT" dirty="0" smtClean="0"/>
              <a:t>Muito baixo | </a:t>
            </a:r>
            <a:r>
              <a:rPr lang="pt-PT" b="1" dirty="0" smtClean="0"/>
              <a:t>x</a:t>
            </a:r>
            <a:r>
              <a:rPr lang="pt-PT" dirty="0" smtClean="0"/>
              <a:t> &lt; 4.000</a:t>
            </a:r>
          </a:p>
          <a:p>
            <a:endParaRPr lang="pt-PT" dirty="0"/>
          </a:p>
        </p:txBody>
      </p:sp>
      <p:sp>
        <p:nvSpPr>
          <p:cNvPr id="7" name="Marcador de Posição de Conteúdo 1">
            <a:extLst>
              <a:ext uri="{FF2B5EF4-FFF2-40B4-BE49-F238E27FC236}">
                <a16:creationId xmlns:a16="http://schemas.microsoft.com/office/drawing/2014/main" id="{1DEE67C6-7589-4E17-9240-46EDA640F636}"/>
              </a:ext>
            </a:extLst>
          </p:cNvPr>
          <p:cNvSpPr txBox="1">
            <a:spLocks/>
          </p:cNvSpPr>
          <p:nvPr/>
        </p:nvSpPr>
        <p:spPr>
          <a:xfrm>
            <a:off x="4316277" y="4004133"/>
            <a:ext cx="3742841" cy="1978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8000" indent="-2700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2800" indent="-1944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30000" indent="-2304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87200" indent="-1944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 smtClean="0"/>
              <a:t>Muito</a:t>
            </a:r>
            <a:r>
              <a:rPr lang="es-ES" dirty="0" smtClean="0"/>
              <a:t> elevado </a:t>
            </a:r>
            <a:r>
              <a:rPr lang="es-ES" dirty="0"/>
              <a:t>| y ≥ 2.000</a:t>
            </a:r>
          </a:p>
          <a:p>
            <a:r>
              <a:rPr lang="es-ES" dirty="0" smtClean="0"/>
              <a:t>Elevado | </a:t>
            </a:r>
            <a:r>
              <a:rPr lang="es-ES" dirty="0"/>
              <a:t>1.000 ≤ y &lt; 2.000 </a:t>
            </a:r>
          </a:p>
          <a:p>
            <a:r>
              <a:rPr lang="es-ES" dirty="0" smtClean="0"/>
              <a:t>Moderado | </a:t>
            </a:r>
            <a:r>
              <a:rPr lang="es-ES" dirty="0"/>
              <a:t>500 ≤ y &lt; 1.000</a:t>
            </a:r>
          </a:p>
          <a:p>
            <a:r>
              <a:rPr lang="es-ES" dirty="0" err="1" smtClean="0"/>
              <a:t>Baixo</a:t>
            </a:r>
            <a:r>
              <a:rPr lang="es-ES" dirty="0" smtClean="0"/>
              <a:t> | </a:t>
            </a:r>
            <a:r>
              <a:rPr lang="es-ES" dirty="0"/>
              <a:t>100 ≤ y &lt; 500</a:t>
            </a:r>
          </a:p>
          <a:p>
            <a:r>
              <a:rPr lang="es-ES" dirty="0" err="1" smtClean="0"/>
              <a:t>Muito</a:t>
            </a:r>
            <a:r>
              <a:rPr lang="es-ES" dirty="0" smtClean="0"/>
              <a:t> </a:t>
            </a:r>
            <a:r>
              <a:rPr lang="es-ES" dirty="0" err="1" smtClean="0"/>
              <a:t>baixo</a:t>
            </a:r>
            <a:r>
              <a:rPr lang="es-ES" dirty="0" smtClean="0"/>
              <a:t> | </a:t>
            </a:r>
            <a:r>
              <a:rPr lang="es-ES" dirty="0"/>
              <a:t>y &lt; 100</a:t>
            </a:r>
          </a:p>
        </p:txBody>
      </p:sp>
    </p:spTree>
    <p:extLst>
      <p:ext uri="{BB962C8B-B14F-4D97-AF65-F5344CB8AC3E}">
        <p14:creationId xmlns:p14="http://schemas.microsoft.com/office/powerpoint/2010/main" val="5749150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</a:t>
            </a:r>
            <a:endParaRPr lang="pt-PT" dirty="0"/>
          </a:p>
        </p:txBody>
      </p:sp>
      <p:sp>
        <p:nvSpPr>
          <p:cNvPr id="4" name="Marcador de Posição de Conteúdo 1">
            <a:extLst>
              <a:ext uri="{FF2B5EF4-FFF2-40B4-BE49-F238E27FC236}">
                <a16:creationId xmlns:a16="http://schemas.microsoft.com/office/drawing/2014/main" id="{AAD8DF64-75E6-49E3-BBF1-8181FE561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813" y="2025313"/>
            <a:ext cx="8020373" cy="3104625"/>
          </a:xfrm>
        </p:spPr>
        <p:txBody>
          <a:bodyPr>
            <a:normAutofit fontScale="77500" lnSpcReduction="20000"/>
          </a:bodyPr>
          <a:lstStyle/>
          <a:p>
            <a:r>
              <a:rPr lang="pt-PT" b="1" u="sng" dirty="0" smtClean="0"/>
              <a:t>Luminância ambiente</a:t>
            </a:r>
            <a:r>
              <a:rPr lang="pt-PT" dirty="0" smtClean="0"/>
              <a:t>:</a:t>
            </a:r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 </a:t>
            </a:r>
          </a:p>
          <a:p>
            <a:r>
              <a:rPr lang="pt-PT" dirty="0"/>
              <a:t>Alta: Centros Urbanos com grande quantidade </a:t>
            </a:r>
            <a:r>
              <a:rPr lang="pt-PT" dirty="0" smtClean="0"/>
              <a:t>de </a:t>
            </a:r>
            <a:r>
              <a:rPr lang="pt-PT" dirty="0"/>
              <a:t>iluminação decorativa, montras e outros. </a:t>
            </a:r>
            <a:r>
              <a:rPr lang="pt-PT" dirty="0" smtClean="0"/>
              <a:t>Pode incluir spots publicitários, fachadas de edifícios de edifícios e/ou montras muito iluminados.</a:t>
            </a:r>
          </a:p>
          <a:p>
            <a:r>
              <a:rPr lang="pt-PT" dirty="0" smtClean="0"/>
              <a:t> </a:t>
            </a:r>
          </a:p>
          <a:p>
            <a:r>
              <a:rPr lang="pt-PT" dirty="0"/>
              <a:t>Moderada: Zonas com contribuição residencial, </a:t>
            </a:r>
            <a:r>
              <a:rPr lang="pt-PT" dirty="0" smtClean="0"/>
              <a:t>de </a:t>
            </a:r>
            <a:r>
              <a:rPr lang="pt-PT" dirty="0"/>
              <a:t>iluminação de sinaléticas e spots publicitários.</a:t>
            </a:r>
            <a:endParaRPr lang="pt-PT" dirty="0" smtClean="0"/>
          </a:p>
          <a:p>
            <a:r>
              <a:rPr lang="pt-PT" dirty="0" smtClean="0"/>
              <a:t> </a:t>
            </a:r>
          </a:p>
          <a:p>
            <a:r>
              <a:rPr lang="pt-PT" dirty="0"/>
              <a:t>Baixa: Zonas Rurais, nomeadamente zonas onde </a:t>
            </a:r>
            <a:r>
              <a:rPr lang="pt-PT" dirty="0" smtClean="0"/>
              <a:t>a </a:t>
            </a:r>
            <a:r>
              <a:rPr lang="pt-PT" dirty="0"/>
              <a:t>IP seja a única fonte de iluminação</a:t>
            </a:r>
            <a:r>
              <a:rPr lang="pt-PT" dirty="0" smtClean="0"/>
              <a:t>;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829758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 smtClean="0"/>
              <a:t>Como determinar o número da subclasse</a:t>
            </a:r>
            <a:endParaRPr lang="pt-PT" dirty="0"/>
          </a:p>
        </p:txBody>
      </p:sp>
      <p:sp>
        <p:nvSpPr>
          <p:cNvPr id="5" name="Marcador de Posição de Conteúdo 4">
            <a:extLst>
              <a:ext uri="{FF2B5EF4-FFF2-40B4-BE49-F238E27FC236}">
                <a16:creationId xmlns:a16="http://schemas.microsoft.com/office/drawing/2014/main" id="{7E1125D5-2476-4BBE-8348-FFB716316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u="sng" dirty="0"/>
              <a:t>Densidade dos Cruzamentos: </a:t>
            </a:r>
          </a:p>
          <a:p>
            <a:r>
              <a:rPr lang="pt-PT" dirty="0"/>
              <a:t>Alta | cruzamento (interseção de 2 ou mais vias) </a:t>
            </a:r>
          </a:p>
          <a:p>
            <a:r>
              <a:rPr lang="pt-PT" dirty="0"/>
              <a:t>Moderada | entroncamento (interseção de apenas uma via) </a:t>
            </a:r>
            <a:endParaRPr lang="pt-PT" dirty="0" smtClean="0"/>
          </a:p>
          <a:p>
            <a:endParaRPr lang="pt-PT" dirty="0"/>
          </a:p>
          <a:p>
            <a:r>
              <a:rPr lang="pt-PT" b="1" u="sng" dirty="0"/>
              <a:t>Controlo do Trânsito:</a:t>
            </a:r>
          </a:p>
          <a:p>
            <a:r>
              <a:rPr lang="pt-PT" dirty="0"/>
              <a:t>Fraco | sem semáforos </a:t>
            </a:r>
          </a:p>
          <a:p>
            <a:r>
              <a:rPr lang="pt-PT" dirty="0"/>
              <a:t>Bom | semáforos (sem controlo/sensores)</a:t>
            </a:r>
          </a:p>
        </p:txBody>
      </p:sp>
    </p:spTree>
    <p:extLst>
      <p:ext uri="{BB962C8B-B14F-4D97-AF65-F5344CB8AC3E}">
        <p14:creationId xmlns:p14="http://schemas.microsoft.com/office/powerpoint/2010/main" val="40425623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/>
              <a:t>Requisitos fotométricos para as classes de alta e média velocidade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34FB5486-8B1C-42D2-9021-6C84353A00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839721"/>
              </p:ext>
            </p:extLst>
          </p:nvPr>
        </p:nvGraphicFramePr>
        <p:xfrm>
          <a:off x="364212" y="1472340"/>
          <a:ext cx="8423329" cy="4539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3977">
                  <a:extLst>
                    <a:ext uri="{9D8B030D-6E8A-4147-A177-3AD203B41FA5}">
                      <a16:colId xmlns:a16="http://schemas.microsoft.com/office/drawing/2014/main" val="3704532087"/>
                    </a:ext>
                  </a:extLst>
                </a:gridCol>
                <a:gridCol w="1413977">
                  <a:extLst>
                    <a:ext uri="{9D8B030D-6E8A-4147-A177-3AD203B41FA5}">
                      <a16:colId xmlns:a16="http://schemas.microsoft.com/office/drawing/2014/main" val="3171937504"/>
                    </a:ext>
                  </a:extLst>
                </a:gridCol>
                <a:gridCol w="1161447">
                  <a:extLst>
                    <a:ext uri="{9D8B030D-6E8A-4147-A177-3AD203B41FA5}">
                      <a16:colId xmlns:a16="http://schemas.microsoft.com/office/drawing/2014/main" val="4011758565"/>
                    </a:ext>
                  </a:extLst>
                </a:gridCol>
                <a:gridCol w="1162393">
                  <a:extLst>
                    <a:ext uri="{9D8B030D-6E8A-4147-A177-3AD203B41FA5}">
                      <a16:colId xmlns:a16="http://schemas.microsoft.com/office/drawing/2014/main" val="4170670420"/>
                    </a:ext>
                  </a:extLst>
                </a:gridCol>
                <a:gridCol w="1162393">
                  <a:extLst>
                    <a:ext uri="{9D8B030D-6E8A-4147-A177-3AD203B41FA5}">
                      <a16:colId xmlns:a16="http://schemas.microsoft.com/office/drawing/2014/main" val="2725980352"/>
                    </a:ext>
                  </a:extLst>
                </a:gridCol>
                <a:gridCol w="1054571">
                  <a:extLst>
                    <a:ext uri="{9D8B030D-6E8A-4147-A177-3AD203B41FA5}">
                      <a16:colId xmlns:a16="http://schemas.microsoft.com/office/drawing/2014/main" val="167989382"/>
                    </a:ext>
                  </a:extLst>
                </a:gridCol>
                <a:gridCol w="1054571">
                  <a:extLst>
                    <a:ext uri="{9D8B030D-6E8A-4147-A177-3AD203B41FA5}">
                      <a16:colId xmlns:a16="http://schemas.microsoft.com/office/drawing/2014/main" val="1213068232"/>
                    </a:ext>
                  </a:extLst>
                </a:gridCol>
              </a:tblGrid>
              <a:tr h="49903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Classe</a:t>
                      </a:r>
                      <a:r>
                        <a:rPr lang="pt-PT" sz="18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de iluminação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Superfície da</a:t>
                      </a:r>
                      <a:r>
                        <a:rPr lang="pt-PT" sz="18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estrada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TI (%)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SR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9347392"/>
                  </a:ext>
                </a:extLst>
              </a:tr>
              <a:tr h="41537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Seca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Molhada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905015"/>
                  </a:ext>
                </a:extLst>
              </a:tr>
              <a:tr h="41537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L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média</a:t>
                      </a:r>
                      <a:r>
                        <a:rPr lang="pt-PT" sz="1800" baseline="-25000" noProof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(cd/m</a:t>
                      </a:r>
                      <a:r>
                        <a:rPr lang="pt-PT" sz="1800" baseline="30000" noProof="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o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pt-PT" sz="1800" baseline="-25000" noProof="0" dirty="0" smtClean="0">
                          <a:solidFill>
                            <a:schemeClr val="tx1"/>
                          </a:solidFill>
                          <a:effectLst/>
                        </a:rPr>
                        <a:t>l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o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461228"/>
                  </a:ext>
                </a:extLst>
              </a:tr>
              <a:tr h="499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M1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2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0,4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0,7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10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8305469"/>
                  </a:ext>
                </a:extLst>
              </a:tr>
              <a:tr h="499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M2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0,4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0,7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10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2795607"/>
                  </a:ext>
                </a:extLst>
              </a:tr>
              <a:tr h="499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0,4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0,6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125152"/>
                  </a:ext>
                </a:extLst>
              </a:tr>
              <a:tr h="499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0,75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0,4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0,6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3100109"/>
                  </a:ext>
                </a:extLst>
              </a:tr>
              <a:tr h="499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0,35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0,4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5222338"/>
                  </a:ext>
                </a:extLst>
              </a:tr>
              <a:tr h="499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M6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0,3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0,35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0,4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0,15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20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effectLst/>
                        </a:rPr>
                        <a:t>0,5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4314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686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/>
              <a:t>Requisitos fotométricos para as classes das zonas de conflito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25B94166-3024-44B8-A81C-A805D4FF2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914516"/>
              </p:ext>
            </p:extLst>
          </p:nvPr>
        </p:nvGraphicFramePr>
        <p:xfrm>
          <a:off x="286719" y="2165888"/>
          <a:ext cx="8570562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7425">
                  <a:extLst>
                    <a:ext uri="{9D8B030D-6E8A-4147-A177-3AD203B41FA5}">
                      <a16:colId xmlns:a16="http://schemas.microsoft.com/office/drawing/2014/main" val="1791405070"/>
                    </a:ext>
                  </a:extLst>
                </a:gridCol>
                <a:gridCol w="1097139">
                  <a:extLst>
                    <a:ext uri="{9D8B030D-6E8A-4147-A177-3AD203B41FA5}">
                      <a16:colId xmlns:a16="http://schemas.microsoft.com/office/drawing/2014/main" val="3550037243"/>
                    </a:ext>
                  </a:extLst>
                </a:gridCol>
                <a:gridCol w="1152222">
                  <a:extLst>
                    <a:ext uri="{9D8B030D-6E8A-4147-A177-3AD203B41FA5}">
                      <a16:colId xmlns:a16="http://schemas.microsoft.com/office/drawing/2014/main" val="2633281227"/>
                    </a:ext>
                  </a:extLst>
                </a:gridCol>
                <a:gridCol w="1998328">
                  <a:extLst>
                    <a:ext uri="{9D8B030D-6E8A-4147-A177-3AD203B41FA5}">
                      <a16:colId xmlns:a16="http://schemas.microsoft.com/office/drawing/2014/main" val="2047651551"/>
                    </a:ext>
                  </a:extLst>
                </a:gridCol>
                <a:gridCol w="1998328">
                  <a:extLst>
                    <a:ext uri="{9D8B030D-6E8A-4147-A177-3AD203B41FA5}">
                      <a16:colId xmlns:a16="http://schemas.microsoft.com/office/drawing/2014/main" val="664726450"/>
                    </a:ext>
                  </a:extLst>
                </a:gridCol>
                <a:gridCol w="327120">
                  <a:extLst>
                    <a:ext uri="{9D8B030D-6E8A-4147-A177-3AD203B41FA5}">
                      <a16:colId xmlns:a16="http://schemas.microsoft.com/office/drawing/2014/main" val="3656948759"/>
                    </a:ext>
                  </a:extLst>
                </a:gridCol>
              </a:tblGrid>
              <a:tr h="1757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Classe de iluminação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média</a:t>
                      </a:r>
                      <a:r>
                        <a:rPr lang="pt-PT" sz="1800" baseline="-25000" noProof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(lux)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pt-PT" sz="1800" baseline="-25000" noProof="0" dirty="0" err="1">
                          <a:solidFill>
                            <a:schemeClr val="tx1"/>
                          </a:solidFill>
                          <a:effectLst/>
                        </a:rPr>
                        <a:t>o</a:t>
                      </a: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(E)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TI (%)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78933239"/>
                  </a:ext>
                </a:extLst>
              </a:tr>
              <a:tr h="43150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para velocidades altas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e moderadas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para velocidades baixas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e muito baixas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1808349"/>
                  </a:ext>
                </a:extLst>
              </a:tr>
              <a:tr h="196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C0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1876496"/>
                  </a:ext>
                </a:extLst>
              </a:tr>
              <a:tr h="196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C1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45726808"/>
                  </a:ext>
                </a:extLst>
              </a:tr>
              <a:tr h="196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C2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9566602"/>
                  </a:ext>
                </a:extLst>
              </a:tr>
              <a:tr h="196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C3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80607659"/>
                  </a:ext>
                </a:extLst>
              </a:tr>
              <a:tr h="196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C4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40501482"/>
                  </a:ext>
                </a:extLst>
              </a:tr>
              <a:tr h="196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C5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7,5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4" marR="5999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800" noProof="0" dirty="0">
                          <a:effectLst/>
                        </a:rPr>
                        <a:t> </a:t>
                      </a:r>
                      <a:endParaRPr lang="pt-PT" sz="1800" noProof="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9884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7076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Classes de iluminação</a:t>
            </a:r>
            <a:br>
              <a:rPr lang="pt-PT" dirty="0" smtClean="0"/>
            </a:br>
            <a:r>
              <a:rPr lang="pt-PT" dirty="0"/>
              <a:t>Requisitos fotométricos para as classes de baixa velocidade (zonas pedonais)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C44379A7-A956-4B32-92A9-37BAFDA63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45720"/>
              </p:ext>
            </p:extLst>
          </p:nvPr>
        </p:nvGraphicFramePr>
        <p:xfrm>
          <a:off x="457200" y="1673817"/>
          <a:ext cx="8229601" cy="4184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4470">
                  <a:extLst>
                    <a:ext uri="{9D8B030D-6E8A-4147-A177-3AD203B41FA5}">
                      <a16:colId xmlns:a16="http://schemas.microsoft.com/office/drawing/2014/main" val="3392601647"/>
                    </a:ext>
                  </a:extLst>
                </a:gridCol>
                <a:gridCol w="1095993">
                  <a:extLst>
                    <a:ext uri="{9D8B030D-6E8A-4147-A177-3AD203B41FA5}">
                      <a16:colId xmlns:a16="http://schemas.microsoft.com/office/drawing/2014/main" val="771973806"/>
                    </a:ext>
                  </a:extLst>
                </a:gridCol>
                <a:gridCol w="1148360">
                  <a:extLst>
                    <a:ext uri="{9D8B030D-6E8A-4147-A177-3AD203B41FA5}">
                      <a16:colId xmlns:a16="http://schemas.microsoft.com/office/drawing/2014/main" val="1831129132"/>
                    </a:ext>
                  </a:extLst>
                </a:gridCol>
                <a:gridCol w="1995389">
                  <a:extLst>
                    <a:ext uri="{9D8B030D-6E8A-4147-A177-3AD203B41FA5}">
                      <a16:colId xmlns:a16="http://schemas.microsoft.com/office/drawing/2014/main" val="212522342"/>
                    </a:ext>
                  </a:extLst>
                </a:gridCol>
                <a:gridCol w="1995389">
                  <a:extLst>
                    <a:ext uri="{9D8B030D-6E8A-4147-A177-3AD203B41FA5}">
                      <a16:colId xmlns:a16="http://schemas.microsoft.com/office/drawing/2014/main" val="558225750"/>
                    </a:ext>
                  </a:extLst>
                </a:gridCol>
              </a:tblGrid>
              <a:tr h="67499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Classe de iluminação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média</a:t>
                      </a:r>
                      <a:r>
                        <a:rPr lang="pt-PT" sz="1800" baseline="-25000" noProof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(lux)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r>
                        <a:rPr lang="pt-PT" sz="1800" baseline="-25000" noProof="0" dirty="0" err="1">
                          <a:solidFill>
                            <a:schemeClr val="tx1"/>
                          </a:solidFill>
                          <a:effectLst/>
                        </a:rPr>
                        <a:t>mínima</a:t>
                      </a:r>
                      <a:r>
                        <a:rPr lang="pt-PT" sz="1800" baseline="-2500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(lux)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Requisitos adicionais caso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smtClean="0">
                          <a:solidFill>
                            <a:schemeClr val="tx1"/>
                          </a:solidFill>
                          <a:effectLst/>
                        </a:rPr>
                        <a:t>o reconhecimento facial seja necessário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690797"/>
                  </a:ext>
                </a:extLst>
              </a:tr>
              <a:tr h="60763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vertical,mínima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(lux)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r>
                        <a:rPr lang="pt-PT" sz="1800" baseline="-25000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semicilíndrica</a:t>
                      </a:r>
                      <a:r>
                        <a:rPr lang="pt-PT" sz="1800" baseline="-25000" noProof="0" dirty="0" smtClean="0">
                          <a:solidFill>
                            <a:schemeClr val="tx1"/>
                          </a:solidFill>
                          <a:effectLst/>
                        </a:rPr>
                        <a:t>, mínima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(lux)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8365214"/>
                  </a:ext>
                </a:extLst>
              </a:tr>
              <a:tr h="434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P1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8323361"/>
                  </a:ext>
                </a:extLst>
              </a:tr>
              <a:tr h="434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P2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9067331"/>
                  </a:ext>
                </a:extLst>
              </a:tr>
              <a:tr h="434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P3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7,5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2,5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2058648"/>
                  </a:ext>
                </a:extLst>
              </a:tr>
              <a:tr h="434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P4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5903121"/>
                  </a:ext>
                </a:extLst>
              </a:tr>
              <a:tr h="434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P5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0,6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0,6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9897296"/>
                  </a:ext>
                </a:extLst>
              </a:tr>
              <a:tr h="434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P6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0,6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noProof="0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pt-PT" sz="1800" noProof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9229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8293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condução noturna implica uma visão </a:t>
            </a:r>
            <a:r>
              <a:rPr lang="pt-PT" dirty="0" err="1" smtClean="0"/>
              <a:t>mesópica</a:t>
            </a:r>
            <a:r>
              <a:rPr lang="pt-PT" dirty="0" smtClean="0"/>
              <a:t> ou crepuscular incluída num intervalo entre 0,01 e 3 ou 4 cd/m2;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caracterizada por uma redução de acuidade visual e uma diminuição da sensibilidade do contraste diferencial;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necessário um contraste de luminância elevado para ter visibilidade de obstáculos;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faróis dos veículos apenas iluminam uma área limitada à sua frente, enquanto que a iluminação pública fornece luz à estrada e sua envolvente, abrindo o campo de visão para o condutor.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53564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sensibilidade </a:t>
            </a:r>
            <a:r>
              <a:rPr lang="pt-PT" dirty="0" smtClean="0"/>
              <a:t>diferencial </a:t>
            </a:r>
            <a:r>
              <a:rPr lang="pt-PT" dirty="0" smtClean="0"/>
              <a:t>ao contraste para cada condutor é três vezes maior numa estrada com iluminação (2cd/m2), do que a provida pelo feixe do veículo (0.2 a 0.3 cd/m2);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acuidade visual durante a noite conduzindo numa estrada com iluminação torna-se duas vezes e meia mais elevada do que para o mesmo condutor utilizando apenas os faróis do carro.;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618823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91450"/>
            <a:ext cx="8497229" cy="463471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Métricas da iluminação: fluxo, intensidade, iluminância e luminância (Módulo 8);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Temperatura da cor e </a:t>
            </a:r>
            <a:r>
              <a:rPr lang="pt-PT" dirty="0"/>
              <a:t>í</a:t>
            </a:r>
            <a:r>
              <a:rPr lang="pt-PT" dirty="0" smtClean="0"/>
              <a:t>ndice de restituição (Módulo 8);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Tremulação / Brilho </a:t>
            </a:r>
            <a:r>
              <a:rPr lang="pt-PT" dirty="0" smtClean="0"/>
              <a:t>encadeante e </a:t>
            </a:r>
            <a:r>
              <a:rPr lang="pt-PT" dirty="0" smtClean="0"/>
              <a:t>depreciação do lúmen (Módulo 8);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Uniformidade;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Rácio envolvente;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Fator de manutenção;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81289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iluminação pública é um serviço público essencial que fornece um ambiente seguro durante a noite não só para os condutores como também para os peões: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Elimina os acidentes durante a noite;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Reforça o sentimento de segurança pessoal e ajuda a proteção policial e a segurança da população;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Assegura um melhor fluxo de tráfego;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Promove atividades </a:t>
            </a:r>
            <a:r>
              <a:rPr lang="pt-PT" dirty="0" smtClean="0"/>
              <a:t>comerciais, </a:t>
            </a:r>
            <a:r>
              <a:rPr lang="pt-PT" dirty="0" smtClean="0"/>
              <a:t>transportes e viagens durante a noite;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Embeleza parques, o ambiente urbanizado, monumentos e locais históricos.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Fornece ao condutor a visibilidade necessária para distinguir obstáculos e o traçado da estrada com tempo suficiente para manobrar o veículo de forma a garantir segurança, e fornecer conforto visual ao condutor.</a:t>
            </a:r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Importância da iluminação das ruas e estradas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165164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Um dos principais objetivos na IP é providenciar uma boa iluminação na superfície </a:t>
            </a:r>
            <a:r>
              <a:rPr lang="pt-PT" dirty="0" smtClean="0"/>
              <a:t>das </a:t>
            </a:r>
            <a:r>
              <a:rPr lang="pt-PT" dirty="0"/>
              <a:t>ruas e estradas, de modo a que os obstáculos sejam facilmente identificáveis</a:t>
            </a:r>
            <a:r>
              <a:rPr lang="pt-PT" dirty="0" smtClean="0"/>
              <a:t>. Assim, é </a:t>
            </a:r>
            <a:r>
              <a:rPr lang="pt-PT" dirty="0"/>
              <a:t>fundamental que não existam áreas negras entre as zonas iluminadas, </a:t>
            </a:r>
            <a:r>
              <a:rPr lang="pt-PT" dirty="0" smtClean="0"/>
              <a:t>ou </a:t>
            </a:r>
            <a:r>
              <a:rPr lang="pt-PT" dirty="0"/>
              <a:t>seja, que haja uniformidade na </a:t>
            </a:r>
            <a:r>
              <a:rPr lang="pt-PT" dirty="0" smtClean="0"/>
              <a:t>iluminação;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</a:t>
            </a:r>
            <a:r>
              <a:rPr lang="pt-PT" b="1" dirty="0"/>
              <a:t>uniformidade</a:t>
            </a:r>
            <a:r>
              <a:rPr lang="pt-PT" dirty="0"/>
              <a:t> geral</a:t>
            </a:r>
            <a:r>
              <a:rPr lang="pt-PT" b="1" dirty="0" smtClean="0"/>
              <a:t> (U</a:t>
            </a:r>
            <a:r>
              <a:rPr lang="pt-PT" b="1" baseline="-25000" dirty="0" smtClean="0"/>
              <a:t>0</a:t>
            </a:r>
            <a:r>
              <a:rPr lang="pt-PT" b="1" dirty="0" smtClean="0"/>
              <a:t>) </a:t>
            </a:r>
            <a:r>
              <a:rPr lang="pt-PT" dirty="0"/>
              <a:t>deverá ser calculada como o </a:t>
            </a:r>
            <a:r>
              <a:rPr lang="pt-PT" dirty="0" smtClean="0"/>
              <a:t>quociente </a:t>
            </a:r>
            <a:r>
              <a:rPr lang="pt-PT" dirty="0"/>
              <a:t>entre o </a:t>
            </a:r>
            <a:r>
              <a:rPr lang="pt-PT" dirty="0" smtClean="0"/>
              <a:t>valor </a:t>
            </a:r>
            <a:r>
              <a:rPr lang="pt-PT" dirty="0"/>
              <a:t>da luminância mais baixo </a:t>
            </a:r>
            <a:r>
              <a:rPr lang="pt-PT" dirty="0" smtClean="0"/>
              <a:t>(L</a:t>
            </a:r>
            <a:r>
              <a:rPr lang="pt-PT" baseline="-25000" dirty="0" smtClean="0"/>
              <a:t>min</a:t>
            </a:r>
            <a:r>
              <a:rPr lang="pt-PT" dirty="0" smtClean="0"/>
              <a:t>) </a:t>
            </a:r>
            <a:r>
              <a:rPr lang="pt-PT" dirty="0"/>
              <a:t>(existente num ponto qualquer </a:t>
            </a:r>
            <a:r>
              <a:rPr lang="pt-PT" dirty="0" smtClean="0"/>
              <a:t>do </a:t>
            </a:r>
            <a:r>
              <a:rPr lang="pt-PT" dirty="0"/>
              <a:t>campo de cálculo) e a luminância média(L</a:t>
            </a:r>
            <a:r>
              <a:rPr lang="pt-PT" baseline="-25000" dirty="0" smtClean="0"/>
              <a:t>med</a:t>
            </a:r>
            <a:r>
              <a:rPr lang="pt-PT" dirty="0" smtClean="0"/>
              <a:t>):</a:t>
            </a:r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Uniformidade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ângulo 5">
                <a:extLst>
                  <a:ext uri="{FF2B5EF4-FFF2-40B4-BE49-F238E27FC236}">
                    <a16:creationId xmlns:a16="http://schemas.microsoft.com/office/drawing/2014/main" id="{54DC7D6D-C277-4F4A-B01F-1C3CC6FB947E}"/>
                  </a:ext>
                </a:extLst>
              </p:cNvPr>
              <p:cNvSpPr/>
              <p:nvPr/>
            </p:nvSpPr>
            <p:spPr>
              <a:xfrm>
                <a:off x="3923873" y="4694792"/>
                <a:ext cx="1774399" cy="657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𝑚𝑒𝑑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6" name="Retângulo 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54DC7D6D-C277-4F4A-B01F-1C3CC6FB94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873" y="4694792"/>
                <a:ext cx="1774399" cy="65768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7644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uniformidade </a:t>
            </a:r>
            <a:r>
              <a:rPr lang="pt-PT" b="1" dirty="0"/>
              <a:t>longitudinal</a:t>
            </a:r>
            <a:r>
              <a:rPr lang="pt-PT" dirty="0"/>
              <a:t> </a:t>
            </a:r>
            <a:r>
              <a:rPr lang="pt-PT" dirty="0" smtClean="0"/>
              <a:t>(U</a:t>
            </a:r>
            <a:r>
              <a:rPr lang="pt-PT" baseline="-25000" dirty="0" smtClean="0"/>
              <a:t>l</a:t>
            </a:r>
            <a:r>
              <a:rPr lang="pt-PT" dirty="0" smtClean="0"/>
              <a:t>) </a:t>
            </a:r>
            <a:r>
              <a:rPr lang="pt-PT" dirty="0"/>
              <a:t>é calculada através do quociente </a:t>
            </a:r>
            <a:r>
              <a:rPr lang="pt-PT" dirty="0" smtClean="0"/>
              <a:t>entre </a:t>
            </a:r>
            <a:r>
              <a:rPr lang="pt-PT" dirty="0"/>
              <a:t>o valor mais baixo </a:t>
            </a:r>
            <a:r>
              <a:rPr lang="pt-PT" dirty="0" smtClean="0"/>
              <a:t>(L</a:t>
            </a:r>
            <a:r>
              <a:rPr lang="pt-PT" baseline="-25000" dirty="0" smtClean="0"/>
              <a:t>min</a:t>
            </a:r>
            <a:r>
              <a:rPr lang="pt-PT" dirty="0" smtClean="0"/>
              <a:t>) e o valor mais alto (L</a:t>
            </a:r>
            <a:r>
              <a:rPr lang="pt-PT" baseline="-25000" dirty="0" smtClean="0"/>
              <a:t>max</a:t>
            </a:r>
            <a:r>
              <a:rPr lang="pt-PT" dirty="0" smtClean="0"/>
              <a:t>) </a:t>
            </a:r>
            <a:r>
              <a:rPr lang="pt-PT" dirty="0" smtClean="0"/>
              <a:t>da </a:t>
            </a:r>
            <a:r>
              <a:rPr lang="pt-PT" dirty="0" smtClean="0"/>
              <a:t>luminância, na </a:t>
            </a:r>
            <a:r>
              <a:rPr lang="pt-PT" dirty="0"/>
              <a:t>direção longitudinal, ao longo do centro de cada faixa de rodagem: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Uniformidade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ângulo 3">
                <a:extLst>
                  <a:ext uri="{FF2B5EF4-FFF2-40B4-BE49-F238E27FC236}">
                    <a16:creationId xmlns:a16="http://schemas.microsoft.com/office/drawing/2014/main" id="{839F2071-6D5E-4EC8-A493-71DF8534A622}"/>
                  </a:ext>
                </a:extLst>
              </p:cNvPr>
              <p:cNvSpPr/>
              <p:nvPr/>
            </p:nvSpPr>
            <p:spPr>
              <a:xfrm>
                <a:off x="7460167" y="2261974"/>
                <a:ext cx="1405054" cy="657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" name="Retângulo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839F2071-6D5E-4EC8-A493-71DF8534A6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0167" y="2261974"/>
                <a:ext cx="1405054" cy="65768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m 6" descr="Uma imagem com objeto, coisa&#10;&#10;Descrição gerada com confiança alta">
            <a:extLst>
              <a:ext uri="{FF2B5EF4-FFF2-40B4-BE49-F238E27FC236}">
                <a16:creationId xmlns:a16="http://schemas.microsoft.com/office/drawing/2014/main" id="{9E799622-2440-4724-B13E-9AF7490FB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854" y="2919656"/>
            <a:ext cx="7130917" cy="310512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7D40C05-755D-4255-987E-6C470C6C559D}"/>
              </a:ext>
            </a:extLst>
          </p:cNvPr>
          <p:cNvSpPr txBox="1"/>
          <p:nvPr/>
        </p:nvSpPr>
        <p:spPr>
          <a:xfrm>
            <a:off x="7527636" y="3670307"/>
            <a:ext cx="6880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mínima</a:t>
            </a:r>
            <a:endParaRPr lang="pt-PT" sz="1200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5E84D75-C057-4F94-9A7F-1581B6F789FE}"/>
              </a:ext>
            </a:extLst>
          </p:cNvPr>
          <p:cNvSpPr txBox="1"/>
          <p:nvPr/>
        </p:nvSpPr>
        <p:spPr>
          <a:xfrm>
            <a:off x="7527636" y="4008519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média</a:t>
            </a:r>
            <a:endParaRPr lang="pt-PT" sz="12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6AAE880-0A42-4CD8-94FE-CC1B797B0BCF}"/>
              </a:ext>
            </a:extLst>
          </p:cNvPr>
          <p:cNvSpPr txBox="1"/>
          <p:nvPr/>
        </p:nvSpPr>
        <p:spPr>
          <a:xfrm>
            <a:off x="7528699" y="4364775"/>
            <a:ext cx="721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máxima</a:t>
            </a:r>
            <a:endParaRPr lang="pt-PT" sz="1200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5FD5DBC-5E6E-4D04-9FEF-1FA0812C19A4}"/>
              </a:ext>
            </a:extLst>
          </p:cNvPr>
          <p:cNvSpPr txBox="1"/>
          <p:nvPr/>
        </p:nvSpPr>
        <p:spPr>
          <a:xfrm>
            <a:off x="3095245" y="3865994"/>
            <a:ext cx="992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Illuminância</a:t>
            </a:r>
            <a:endParaRPr lang="pt-PT" sz="120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02C8043-182A-406C-A6B3-4C48BDBD0A4A}"/>
              </a:ext>
            </a:extLst>
          </p:cNvPr>
          <p:cNvSpPr txBox="1"/>
          <p:nvPr/>
        </p:nvSpPr>
        <p:spPr>
          <a:xfrm>
            <a:off x="752139" y="5519303"/>
            <a:ext cx="1527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/>
              <a:t>Direção</a:t>
            </a:r>
            <a:r>
              <a:rPr lang="en-US" sz="1200" dirty="0" smtClean="0"/>
              <a:t> longitudinal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323211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número de pontos na direção longitudinal e o espaço entre eles terá de ser o </a:t>
            </a:r>
            <a:r>
              <a:rPr lang="pt-PT" dirty="0" smtClean="0"/>
              <a:t>mesmo </a:t>
            </a:r>
            <a:r>
              <a:rPr lang="pt-PT" dirty="0"/>
              <a:t>que tenha sido usado no cálculo da luminância média. Adicionalmente, a </a:t>
            </a:r>
            <a:r>
              <a:rPr lang="pt-PT" dirty="0" smtClean="0"/>
              <a:t>posição </a:t>
            </a:r>
            <a:r>
              <a:rPr lang="pt-PT" dirty="0"/>
              <a:t>do observador terá de estar no enfiamento da linha dos pontos de cálculo;</a:t>
            </a: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uniformidade </a:t>
            </a:r>
            <a:r>
              <a:rPr lang="pt-PT" dirty="0" smtClean="0"/>
              <a:t>média (</a:t>
            </a:r>
            <a:r>
              <a:rPr lang="pt-PT" dirty="0"/>
              <a:t>U</a:t>
            </a:r>
            <a:r>
              <a:rPr lang="pt-PT" baseline="-25000" dirty="0" smtClean="0"/>
              <a:t>m</a:t>
            </a:r>
            <a:r>
              <a:rPr lang="pt-PT" dirty="0" smtClean="0"/>
              <a:t>) pode ser definida </a:t>
            </a:r>
            <a:r>
              <a:rPr lang="pt-PT" dirty="0"/>
              <a:t>como </a:t>
            </a:r>
            <a:r>
              <a:rPr lang="pt-PT" dirty="0" smtClean="0"/>
              <a:t>sendo a relação entre </a:t>
            </a:r>
            <a:r>
              <a:rPr lang="pt-PT" dirty="0"/>
              <a:t>o valor da iluminância </a:t>
            </a:r>
            <a:r>
              <a:rPr lang="pt-PT" dirty="0" smtClean="0"/>
              <a:t>mínima (</a:t>
            </a:r>
            <a:r>
              <a:rPr lang="pt-PT" dirty="0" err="1" smtClean="0"/>
              <a:t>E</a:t>
            </a:r>
            <a:r>
              <a:rPr lang="pt-PT" baseline="-25000" dirty="0" err="1" smtClean="0"/>
              <a:t>min</a:t>
            </a:r>
            <a:r>
              <a:rPr lang="pt-PT" dirty="0" smtClean="0"/>
              <a:t>) </a:t>
            </a:r>
            <a:r>
              <a:rPr lang="pt-PT" dirty="0"/>
              <a:t>e o valor da </a:t>
            </a:r>
            <a:r>
              <a:rPr lang="pt-PT" dirty="0" smtClean="0"/>
              <a:t>iluminância média (</a:t>
            </a:r>
            <a:r>
              <a:rPr lang="pt-PT" dirty="0" err="1" smtClean="0"/>
              <a:t>E</a:t>
            </a:r>
            <a:r>
              <a:rPr lang="pt-PT" baseline="-25000" dirty="0" err="1" smtClean="0"/>
              <a:t>med</a:t>
            </a:r>
            <a:r>
              <a:rPr lang="pt-PT" dirty="0" smtClean="0"/>
              <a:t>) de uma instalação de iluminação: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Uniformidade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ângulo 5">
                <a:extLst>
                  <a:ext uri="{FF2B5EF4-FFF2-40B4-BE49-F238E27FC236}">
                    <a16:creationId xmlns:a16="http://schemas.microsoft.com/office/drawing/2014/main" id="{BBC6169B-6CBE-4353-B474-739DD65262FC}"/>
                  </a:ext>
                </a:extLst>
              </p:cNvPr>
              <p:cNvSpPr/>
              <p:nvPr/>
            </p:nvSpPr>
            <p:spPr>
              <a:xfrm>
                <a:off x="3888543" y="4485615"/>
                <a:ext cx="1687067" cy="657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pt-PT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pt-PT" i="1">
                                  <a:latin typeface="Cambria Math" panose="02040503050406030204" pitchFamily="18" charset="0"/>
                                </a:rPr>
                                <m:t>𝑚𝑒𝑑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6" name="Retângulo 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BC6169B-6CBE-4353-B474-739DD65262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543" y="4485615"/>
                <a:ext cx="1687067" cy="65768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09763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Para além de uma adequada e uniforme iluminação das ruas e estradas, não se pode </a:t>
            </a:r>
            <a:r>
              <a:rPr lang="pt-PT" dirty="0" smtClean="0"/>
              <a:t>descurar a </a:t>
            </a:r>
            <a:r>
              <a:rPr lang="pt-PT" dirty="0"/>
              <a:t>visibilidade da parte superior de objetos mais altos na estrada, ou de objetos que se </a:t>
            </a:r>
            <a:r>
              <a:rPr lang="pt-PT" dirty="0" smtClean="0"/>
              <a:t>encontrem </a:t>
            </a:r>
            <a:r>
              <a:rPr lang="pt-PT" dirty="0"/>
              <a:t>nas laterais das faixas de rodagem (particularmente em secções curvas);</a:t>
            </a: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Estes </a:t>
            </a:r>
            <a:r>
              <a:rPr lang="pt-PT" dirty="0" smtClean="0"/>
              <a:t>apenas </a:t>
            </a:r>
            <a:r>
              <a:rPr lang="pt-PT" dirty="0"/>
              <a:t>são vistos se existir uma boa iluminação na envolvência da estrada, ou seja, na sua </a:t>
            </a:r>
            <a:r>
              <a:rPr lang="pt-PT" dirty="0" smtClean="0"/>
              <a:t>vizinhança</a:t>
            </a:r>
            <a:r>
              <a:rPr lang="pt-PT" dirty="0"/>
              <a:t>;</a:t>
            </a: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</a:t>
            </a:r>
            <a:r>
              <a:rPr lang="pt-PT" dirty="0"/>
              <a:t>condutor conseguirá fazer, a tempo, </a:t>
            </a:r>
            <a:r>
              <a:rPr lang="pt-PT" dirty="0" smtClean="0"/>
              <a:t>os ajustamentos </a:t>
            </a:r>
            <a:r>
              <a:rPr lang="pt-PT" dirty="0"/>
              <a:t>devidos de velocidade e </a:t>
            </a:r>
            <a:r>
              <a:rPr lang="pt-PT" dirty="0" smtClean="0"/>
              <a:t>trajetória;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Assim, </a:t>
            </a:r>
            <a:r>
              <a:rPr lang="pt-PT" dirty="0" smtClean="0"/>
              <a:t>é </a:t>
            </a:r>
            <a:r>
              <a:rPr lang="pt-PT" dirty="0"/>
              <a:t>função do </a:t>
            </a:r>
            <a:r>
              <a:rPr lang="pt-PT" b="1" dirty="0"/>
              <a:t>rácio envolvente </a:t>
            </a:r>
            <a:r>
              <a:rPr lang="pt-PT" dirty="0"/>
              <a:t>(SR) assegurar que o fluxo direcionado para a periferia das </a:t>
            </a:r>
            <a:r>
              <a:rPr lang="pt-PT" dirty="0" smtClean="0"/>
              <a:t>estradas </a:t>
            </a:r>
            <a:r>
              <a:rPr lang="pt-PT" dirty="0"/>
              <a:t>seja suficiente para o efeito.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Uniformidade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262483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Marcador de Posição de Conteúdo 1">
                <a:extLst>
                  <a:ext uri="{FF2B5EF4-FFF2-40B4-BE49-F238E27FC236}">
                    <a16:creationId xmlns:a16="http://schemas.microsoft.com/office/drawing/2014/main" id="{671E6251-6CEC-4A93-857A-BE97BA2745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O SR é definido como sendo a iluminância média horizontal</a:t>
                </a:r>
                <a:r>
                  <a:rPr lang="pt-PT" dirty="0" smtClean="0"/>
                  <a:t> (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bar>
                  </m:oMath>
                </a14:m>
                <a:r>
                  <a:rPr lang="pt-PT" dirty="0"/>
                  <a:t>) nas duas faixas </a:t>
                </a:r>
                <a:r>
                  <a:rPr lang="pt-PT" dirty="0" smtClean="0"/>
                  <a:t>longitudinais exteriores </a:t>
                </a:r>
                <a:r>
                  <a:rPr lang="pt-PT" dirty="0"/>
                  <a:t>aos limites laterais da estrada (faixas 1 e 4), dividida pela iluminância </a:t>
                </a:r>
                <a:r>
                  <a:rPr lang="pt-PT" dirty="0" smtClean="0"/>
                  <a:t>média horizontal </a:t>
                </a:r>
                <a:r>
                  <a:rPr lang="pt-PT" dirty="0"/>
                  <a:t>de duas faixas longitudinais dessa estrada, adjacentes aos seus limites (faixas  </a:t>
                </a:r>
                <a:r>
                  <a:rPr lang="pt-PT" dirty="0" smtClean="0"/>
                  <a:t>2 </a:t>
                </a:r>
                <a:r>
                  <a:rPr lang="pt-PT" dirty="0"/>
                  <a:t>e 3).</a:t>
                </a:r>
              </a:p>
            </p:txBody>
          </p:sp>
        </mc:Choice>
        <mc:Fallback xmlns="">
          <p:sp>
            <p:nvSpPr>
              <p:cNvPr id="2" name="Marcador de Posição de Conteúdo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671E6251-6CEC-4A93-857A-BE97BA2745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 r="-59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Rácio envolvente (SR)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tângulo 4">
                <a:extLst>
                  <a:ext uri="{FF2B5EF4-FFF2-40B4-BE49-F238E27FC236}">
                    <a16:creationId xmlns:a16="http://schemas.microsoft.com/office/drawing/2014/main" id="{B2A97900-3BB8-4529-BE26-8772C76C1E75}"/>
                  </a:ext>
                </a:extLst>
              </p:cNvPr>
              <p:cNvSpPr/>
              <p:nvPr/>
            </p:nvSpPr>
            <p:spPr>
              <a:xfrm>
                <a:off x="2618113" y="2911233"/>
                <a:ext cx="1915767" cy="7656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>
                          <a:latin typeface="Cambria Math" panose="02040503050406030204" pitchFamily="18" charset="0"/>
                        </a:rPr>
                        <m:t>𝑆𝑅</m:t>
                      </m:r>
                      <m:r>
                        <a:rPr lang="pt-PT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pos m:val="top"/>
                                  <m:ctrlPr>
                                    <a:rPr lang="pt-PT" i="1"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pt-PT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</m:bar>
                            </m:e>
                            <m:sub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pos m:val="top"/>
                                  <m:ctrlPr>
                                    <a:rPr lang="pt-PT" i="1"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pt-PT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</m:bar>
                            </m:e>
                            <m:sub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pos m:val="top"/>
                                  <m:ctrlPr>
                                    <a:rPr lang="pt-PT" i="1"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pt-PT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</m:bar>
                            </m:e>
                            <m:sub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pt-PT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pt-P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pos m:val="top"/>
                                  <m:ctrlPr>
                                    <a:rPr lang="pt-PT" i="1"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pt-PT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</m:bar>
                            </m:e>
                            <m:sub>
                              <m:r>
                                <a:rPr lang="pt-PT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5" name="Retângulo 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2A97900-3BB8-4529-BE26-8772C76C1E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113" y="2911233"/>
                <a:ext cx="1915767" cy="76565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upo 10">
            <a:extLst>
              <a:ext uri="{FF2B5EF4-FFF2-40B4-BE49-F238E27FC236}">
                <a16:creationId xmlns:a16="http://schemas.microsoft.com/office/drawing/2014/main" id="{9E9D07C6-E305-44CF-A3FB-B148C78D22A5}"/>
              </a:ext>
            </a:extLst>
          </p:cNvPr>
          <p:cNvGrpSpPr/>
          <p:nvPr/>
        </p:nvGrpSpPr>
        <p:grpSpPr>
          <a:xfrm>
            <a:off x="1216509" y="3676892"/>
            <a:ext cx="6029137" cy="2650588"/>
            <a:chOff x="1274619" y="3661003"/>
            <a:chExt cx="5002992" cy="2002328"/>
          </a:xfrm>
        </p:grpSpPr>
        <p:pic>
          <p:nvPicPr>
            <p:cNvPr id="6" name="Picture 664">
              <a:extLst>
                <a:ext uri="{FF2B5EF4-FFF2-40B4-BE49-F238E27FC236}">
                  <a16:creationId xmlns:a16="http://schemas.microsoft.com/office/drawing/2014/main" id="{E8B5E942-1527-41D4-9B58-1E8C0B9EC5AF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274619" y="3661003"/>
              <a:ext cx="5002992" cy="2002328"/>
            </a:xfrm>
            <a:prstGeom prst="rect">
              <a:avLst/>
            </a:prstGeom>
            <a:noFill/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4FC373B6-9AB3-4912-9F30-C7521E576F61}"/>
                </a:ext>
              </a:extLst>
            </p:cNvPr>
            <p:cNvSpPr txBox="1"/>
            <p:nvPr/>
          </p:nvSpPr>
          <p:spPr>
            <a:xfrm>
              <a:off x="2835560" y="4136220"/>
              <a:ext cx="1793343" cy="209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200" dirty="0" smtClean="0"/>
                <a:t>Faixa longitudinal exterior (1</a:t>
              </a:r>
              <a:r>
                <a:rPr lang="pt-PT" sz="1200" dirty="0"/>
                <a:t>)</a:t>
              </a:r>
            </a:p>
          </p:txBody>
        </p:sp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50AEB9A1-792E-43C0-A35A-4FD658A6E2D5}"/>
                </a:ext>
              </a:extLst>
            </p:cNvPr>
            <p:cNvSpPr txBox="1"/>
            <p:nvPr/>
          </p:nvSpPr>
          <p:spPr>
            <a:xfrm>
              <a:off x="3210888" y="5235344"/>
              <a:ext cx="1793343" cy="209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200" dirty="0"/>
                <a:t>Faixa longitudinal </a:t>
              </a:r>
              <a:r>
                <a:rPr lang="pt-PT" sz="1200" dirty="0" smtClean="0"/>
                <a:t>exterior (</a:t>
              </a:r>
              <a:r>
                <a:rPr lang="pt-PT" sz="1200" dirty="0"/>
                <a:t>4)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8A2C9385-9D34-4D78-B776-1EBBC304363F}"/>
                </a:ext>
              </a:extLst>
            </p:cNvPr>
            <p:cNvSpPr txBox="1"/>
            <p:nvPr/>
          </p:nvSpPr>
          <p:spPr>
            <a:xfrm>
              <a:off x="2835560" y="4357779"/>
              <a:ext cx="1757428" cy="209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200" dirty="0" smtClean="0"/>
                <a:t>Faixa longitudinal interior (2</a:t>
              </a:r>
              <a:r>
                <a:rPr lang="pt-PT" sz="1200" dirty="0"/>
                <a:t>)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D9ABE0C8-76DC-413B-B691-180FA810ED49}"/>
                </a:ext>
              </a:extLst>
            </p:cNvPr>
            <p:cNvSpPr txBox="1"/>
            <p:nvPr/>
          </p:nvSpPr>
          <p:spPr>
            <a:xfrm>
              <a:off x="3232528" y="5007268"/>
              <a:ext cx="1757428" cy="209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200" dirty="0"/>
                <a:t>Faixa longitudinal interior (3)</a:t>
              </a:r>
            </a:p>
          </p:txBody>
        </p:sp>
      </p:grpSp>
      <p:cxnSp>
        <p:nvCxnSpPr>
          <p:cNvPr id="21" name="Conexão reta unidirecional 20">
            <a:extLst>
              <a:ext uri="{FF2B5EF4-FFF2-40B4-BE49-F238E27FC236}">
                <a16:creationId xmlns:a16="http://schemas.microsoft.com/office/drawing/2014/main" id="{E7467248-4191-4236-8C07-DB258757D619}"/>
              </a:ext>
            </a:extLst>
          </p:cNvPr>
          <p:cNvCxnSpPr>
            <a:cxnSpLocks/>
          </p:cNvCxnSpPr>
          <p:nvPr/>
        </p:nvCxnSpPr>
        <p:spPr>
          <a:xfrm flipH="1" flipV="1">
            <a:off x="6386743" y="4537026"/>
            <a:ext cx="1344093" cy="40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Conexão reta unidirecional 22">
            <a:extLst>
              <a:ext uri="{FF2B5EF4-FFF2-40B4-BE49-F238E27FC236}">
                <a16:creationId xmlns:a16="http://schemas.microsoft.com/office/drawing/2014/main" id="{4EA3C5B2-9961-4BA4-853C-3DA53559BCB8}"/>
              </a:ext>
            </a:extLst>
          </p:cNvPr>
          <p:cNvCxnSpPr>
            <a:cxnSpLocks/>
          </p:cNvCxnSpPr>
          <p:nvPr/>
        </p:nvCxnSpPr>
        <p:spPr>
          <a:xfrm flipH="1">
            <a:off x="6756198" y="5502910"/>
            <a:ext cx="97463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A3D49F01-9065-442F-9124-ED356A45D597}"/>
              </a:ext>
            </a:extLst>
          </p:cNvPr>
          <p:cNvSpPr txBox="1"/>
          <p:nvPr/>
        </p:nvSpPr>
        <p:spPr>
          <a:xfrm>
            <a:off x="7119607" y="4740576"/>
            <a:ext cx="1388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dirty="0" smtClean="0"/>
              <a:t>Limites lateras </a:t>
            </a:r>
            <a:br>
              <a:rPr lang="pt-PT" sz="1400" dirty="0" smtClean="0"/>
            </a:br>
            <a:r>
              <a:rPr lang="pt-PT" sz="1400" dirty="0" smtClean="0"/>
              <a:t>da estrada</a:t>
            </a:r>
            <a:endParaRPr lang="pt-PT" sz="1400" dirty="0"/>
          </a:p>
        </p:txBody>
      </p:sp>
    </p:spTree>
    <p:extLst>
      <p:ext uri="{BB962C8B-B14F-4D97-AF65-F5344CB8AC3E}">
        <p14:creationId xmlns:p14="http://schemas.microsoft.com/office/powerpoint/2010/main" val="34268496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149189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Tendo em conta as características da via e da sua envolvente, a largura de cada uma dessas </a:t>
            </a:r>
            <a:r>
              <a:rPr lang="pt-PT" dirty="0" smtClean="0"/>
              <a:t>faixas </a:t>
            </a:r>
            <a:r>
              <a:rPr lang="pt-PT" dirty="0"/>
              <a:t>longitudinais, para o cálculo do rácio envolvente, terá de ser a mesma, e igual ao valor </a:t>
            </a:r>
            <a:r>
              <a:rPr lang="pt-PT" dirty="0" smtClean="0"/>
              <a:t>mínimo </a:t>
            </a:r>
            <a:r>
              <a:rPr lang="pt-PT" dirty="0"/>
              <a:t>das seguintes três hipóteses :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Uniformidade</a:t>
            </a:r>
            <a:endParaRPr lang="pt-PT" dirty="0"/>
          </a:p>
        </p:txBody>
      </p:sp>
      <p:pic>
        <p:nvPicPr>
          <p:cNvPr id="4" name="Picture 664">
            <a:extLst>
              <a:ext uri="{FF2B5EF4-FFF2-40B4-BE49-F238E27FC236}">
                <a16:creationId xmlns:a16="http://schemas.microsoft.com/office/drawing/2014/main" id="{2C5CB143-DE21-4FCC-B452-F3786642276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97" y="2983345"/>
            <a:ext cx="3566940" cy="1034473"/>
          </a:xfrm>
          <a:prstGeom prst="rect">
            <a:avLst/>
          </a:prstGeom>
          <a:noFill/>
        </p:spPr>
      </p:pic>
      <p:pic>
        <p:nvPicPr>
          <p:cNvPr id="5" name="Picture 667">
            <a:extLst>
              <a:ext uri="{FF2B5EF4-FFF2-40B4-BE49-F238E27FC236}">
                <a16:creationId xmlns:a16="http://schemas.microsoft.com/office/drawing/2014/main" id="{4638A335-B7C3-4581-99E2-48A1708447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619" y="2983345"/>
            <a:ext cx="4036060" cy="1136251"/>
          </a:xfrm>
          <a:prstGeom prst="rect">
            <a:avLst/>
          </a:prstGeom>
          <a:noFill/>
        </p:spPr>
      </p:pic>
      <p:pic>
        <p:nvPicPr>
          <p:cNvPr id="6" name="Picture 670">
            <a:extLst>
              <a:ext uri="{FF2B5EF4-FFF2-40B4-BE49-F238E27FC236}">
                <a16:creationId xmlns:a16="http://schemas.microsoft.com/office/drawing/2014/main" id="{F51B6F0D-B971-44D3-B725-13C086E9C6C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507" y="5000564"/>
            <a:ext cx="3610986" cy="1083396"/>
          </a:xfrm>
          <a:prstGeom prst="rect">
            <a:avLst/>
          </a:prstGeom>
          <a:noFill/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64D4810D-5E88-40F0-81C7-90CE3E2A66BE}"/>
              </a:ext>
            </a:extLst>
          </p:cNvPr>
          <p:cNvSpPr/>
          <p:nvPr/>
        </p:nvSpPr>
        <p:spPr>
          <a:xfrm>
            <a:off x="1127785" y="4012307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Largura</a:t>
            </a:r>
            <a:r>
              <a:rPr lang="en-US" dirty="0" smtClean="0"/>
              <a:t> </a:t>
            </a:r>
            <a:r>
              <a:rPr lang="en-US" dirty="0" err="1" smtClean="0"/>
              <a:t>igual</a:t>
            </a:r>
            <a:r>
              <a:rPr lang="en-US" dirty="0" smtClean="0"/>
              <a:t> a 5 metros</a:t>
            </a:r>
            <a:endParaRPr lang="pt-PT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57E9EED-3DED-47E2-9A90-FEB9B0274483}"/>
              </a:ext>
            </a:extLst>
          </p:cNvPr>
          <p:cNvSpPr/>
          <p:nvPr/>
        </p:nvSpPr>
        <p:spPr>
          <a:xfrm>
            <a:off x="4251360" y="4102969"/>
            <a:ext cx="4892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>Largura igual a metade </a:t>
            </a:r>
            <a:r>
              <a:rPr lang="pt-PT" dirty="0" smtClean="0"/>
              <a:t>da </a:t>
            </a:r>
            <a:r>
              <a:rPr lang="pt-PT" dirty="0"/>
              <a:t>largura da estrada</a:t>
            </a:r>
            <a:r>
              <a:rPr lang="en-US" dirty="0" smtClean="0"/>
              <a:t>.</a:t>
            </a:r>
            <a:endParaRPr lang="pt-PT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0DC7A6E-57C2-49C1-A692-E6A91426597F}"/>
              </a:ext>
            </a:extLst>
          </p:cNvPr>
          <p:cNvSpPr/>
          <p:nvPr/>
        </p:nvSpPr>
        <p:spPr>
          <a:xfrm>
            <a:off x="3140148" y="6083960"/>
            <a:ext cx="4911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dirty="0"/>
              <a:t>Largura igual à da faixa </a:t>
            </a:r>
            <a:r>
              <a:rPr lang="pt-PT" dirty="0" smtClean="0"/>
              <a:t>exterior </a:t>
            </a:r>
            <a:r>
              <a:rPr lang="pt-PT" dirty="0"/>
              <a:t>ao limite da estrada </a:t>
            </a:r>
            <a:r>
              <a:rPr lang="pt-PT" dirty="0" smtClean="0"/>
              <a:t>que </a:t>
            </a:r>
            <a:r>
              <a:rPr lang="pt-PT" dirty="0"/>
              <a:t>não esteja obstruída</a:t>
            </a:r>
            <a:r>
              <a:rPr lang="en-US" dirty="0" smtClean="0"/>
              <a:t>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690140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fator de manutenção (MF) e aplicado ao projeto de iluminação para contabilizar a redução na emissão das luminárias em qualquer instalação de iluminação e verificar que é emitido o nível correto de luz no “final de vida da lâmpada / luminária”;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cálculo MF tem em conta </a:t>
            </a:r>
            <a:r>
              <a:rPr lang="pt-PT" dirty="0" smtClean="0"/>
              <a:t>a depreciação do lúmen e o impacto ambiental na instalação;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fator de manutenção (MF) de uma instalação é o rácio da iluminância num dado momento (E (t)), com a iluminância inicial (E</a:t>
            </a:r>
            <a:r>
              <a:rPr lang="pt-PT" baseline="-25000" dirty="0" smtClean="0"/>
              <a:t>0</a:t>
            </a:r>
            <a:r>
              <a:rPr lang="pt-PT" dirty="0" smtClean="0"/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MF também pode ser obtido pelo produto entre o Fator de conservação do lúmen da lâmpada (LLMF), o Fator de manutenção da luminária (LMF), o Fator de conservação de superfície da divisão (RSMF) e o Fator de sobrevivência da lâmpada (LSF)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MF = LLMF x LMF x RSMF x LSF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Fator de manutenção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281817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Fator de </a:t>
            </a:r>
            <a:r>
              <a:rPr lang="pt-PT" dirty="0" smtClean="0"/>
              <a:t>Manutenção do Fluxo Luminoso(LLMF</a:t>
            </a:r>
            <a:r>
              <a:rPr lang="pt-PT" dirty="0" smtClean="0"/>
              <a:t>)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Rácio entre o fluxo luminoso da lâmpada num dado momento da sua vida (ø (t)) e o fluxo luminoso inicial (ø</a:t>
            </a:r>
            <a:r>
              <a:rPr lang="pt-PT" baseline="-25000" dirty="0" smtClean="0"/>
              <a:t>0</a:t>
            </a:r>
            <a:r>
              <a:rPr lang="pt-PT" dirty="0" smtClean="0"/>
              <a:t>);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Descreve o envelhecimento da lâmpada ou a redução da intensidade da luz ao longo do tempo;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Os fabricantes normalmente apresentam tabelas exaustivas sobre o comportamento do fluxo luminoso das suas lâmpadas.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Fator de </a:t>
            </a:r>
            <a:r>
              <a:rPr lang="pt-PT" dirty="0" smtClean="0"/>
              <a:t>Manutenção </a:t>
            </a:r>
            <a:r>
              <a:rPr lang="pt-PT" dirty="0" smtClean="0"/>
              <a:t>da </a:t>
            </a:r>
            <a:r>
              <a:rPr lang="pt-PT" dirty="0"/>
              <a:t>Luminária </a:t>
            </a:r>
            <a:r>
              <a:rPr lang="pt-PT" dirty="0" smtClean="0"/>
              <a:t>(LMF)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Rácio do fluxo luminoso das luminárias antes e depois de ser limpo;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Depende da construção e design da luminária (caixa aberta ou fechada) bem como das condições ambientais (limpas ou sujas);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Quanto maior for o grau de proteção das luminárias da sujidade e quanto mais limpa for a área, mais elevado será o fator de manutenção;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Considere a acessibilidade das luminárias quando elaborar o plano de manutenção. Quanto mais difícil de alcançar, mais cara ficará a manutenção.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Fator de manutenção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457074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91450"/>
            <a:ext cx="8530683" cy="4634714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Fator de conservação de superfície da divisão </a:t>
            </a:r>
            <a:r>
              <a:rPr lang="pt-PT" dirty="0" smtClean="0"/>
              <a:t> (</a:t>
            </a:r>
            <a:r>
              <a:rPr lang="pt-PT" dirty="0"/>
              <a:t>RSMF</a:t>
            </a:r>
            <a:r>
              <a:rPr lang="pt-PT" dirty="0" smtClean="0"/>
              <a:t>)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Rácio da reflectância das superfícies da divisão (ou túnel) antes e depois da limpeza;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Redução do nível de iluminação de acordo com a sujidade da divisão;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Depende das condições da divisão; se a divisão estiver muito limpa, limpa, suja ou muito suja. Quanto mais suja a divisão, mais baixo será o fator de manutenção.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Fator de sobrevivência da lâmpada </a:t>
            </a:r>
            <a:r>
              <a:rPr lang="pt-PT" dirty="0" smtClean="0"/>
              <a:t> (</a:t>
            </a:r>
            <a:r>
              <a:rPr lang="pt-PT" dirty="0"/>
              <a:t>LSF</a:t>
            </a:r>
            <a:r>
              <a:rPr lang="pt-PT" dirty="0" smtClean="0"/>
              <a:t>)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Depende da vida útil da lâmpada. Por vezes, a vida útil de uma lâmpada é reduzida por conta da frequência de comutação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Os fabricantes apresentam tabelas que indicam o fator de sobrevivência da lâmpada;</a:t>
            </a:r>
            <a:endParaRPr lang="pt-PT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Se uma lâmpada não estiver a funcionar, deve-se tomar a decisão de substituição imediata ou substituir o grupo;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Se uma lâmpada é substituída imediatamente (a maior parte das luminárias são de fácil acesso) o LSF será de 1. com um LSF 1 considera-se que não haverá perda de luz por causa da falha da lâmpada.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Fator de manutenção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164526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9274"/>
            <a:ext cx="7412182" cy="429268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Fator de Manutenção da Luminosidade da Lâmpada</a:t>
            </a:r>
            <a:r>
              <a:rPr lang="en-US" dirty="0" smtClean="0"/>
              <a:t> </a:t>
            </a:r>
            <a:r>
              <a:rPr lang="en-US" dirty="0"/>
              <a:t>(LLMF) - </a:t>
            </a:r>
            <a:r>
              <a:rPr lang="en-US" dirty="0" err="1" smtClean="0"/>
              <a:t>Exemplo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Fator de manutenção</a:t>
            </a: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F89ACC3-412C-43EC-9691-E8EB68E18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572" y="1768541"/>
            <a:ext cx="4615145" cy="444753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E9C7CF1C-E5DD-48D7-97AA-E109BCFD12C6}"/>
              </a:ext>
            </a:extLst>
          </p:cNvPr>
          <p:cNvSpPr/>
          <p:nvPr/>
        </p:nvSpPr>
        <p:spPr>
          <a:xfrm>
            <a:off x="4510953" y="6272570"/>
            <a:ext cx="242714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8000" lvl="1"/>
            <a:r>
              <a:rPr lang="en-US" sz="1100" dirty="0" smtClean="0"/>
              <a:t>Fonte: </a:t>
            </a:r>
            <a:r>
              <a:rPr lang="pt-PT" sz="1100" dirty="0" err="1"/>
              <a:t>Whitecroft</a:t>
            </a:r>
            <a:r>
              <a:rPr lang="pt-PT" sz="1100" dirty="0"/>
              <a:t> </a:t>
            </a:r>
            <a:r>
              <a:rPr lang="pt-PT" sz="1100" dirty="0" err="1"/>
              <a:t>Lighting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3056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4770582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sistema de coordenadas mais utilizado para luminárias de IP, na representação da </a:t>
            </a:r>
            <a:r>
              <a:rPr lang="pt-PT" dirty="0" smtClean="0"/>
              <a:t>informação </a:t>
            </a:r>
            <a:r>
              <a:rPr lang="pt-PT" dirty="0"/>
              <a:t>fotométrica é o sistema(</a:t>
            </a:r>
            <a:r>
              <a:rPr lang="pt-PT" b="1" dirty="0" smtClean="0"/>
              <a:t>C - 𝛾</a:t>
            </a:r>
            <a:r>
              <a:rPr lang="pt-PT" dirty="0" smtClean="0"/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vetor “</a:t>
            </a:r>
            <a:r>
              <a:rPr lang="pt-PT" b="1" dirty="0" smtClean="0"/>
              <a:t>I”</a:t>
            </a:r>
            <a:r>
              <a:rPr lang="pt-PT" dirty="0" smtClean="0"/>
              <a:t> representa o valor da intensidade luminosa, ao passo que </a:t>
            </a:r>
            <a:r>
              <a:rPr lang="pt-PT" b="1" dirty="0" smtClean="0"/>
              <a:t>C</a:t>
            </a:r>
            <a:r>
              <a:rPr lang="pt-PT" dirty="0" smtClean="0"/>
              <a:t> e</a:t>
            </a:r>
            <a:r>
              <a:rPr lang="pt-PT" b="1" dirty="0" smtClean="0"/>
              <a:t>“𝛾”</a:t>
            </a:r>
            <a:r>
              <a:rPr lang="pt-PT" dirty="0" smtClean="0"/>
              <a:t> assinalam a sua direção;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“</a:t>
            </a:r>
            <a:r>
              <a:rPr lang="pt-PT" b="1" dirty="0" smtClean="0"/>
              <a:t>C”</a:t>
            </a:r>
            <a:r>
              <a:rPr lang="pt-PT" dirty="0" smtClean="0"/>
              <a:t> </a:t>
            </a:r>
            <a:r>
              <a:rPr lang="pt-PT" dirty="0"/>
              <a:t>indica qual o plano vertical </a:t>
            </a:r>
            <a:r>
              <a:rPr lang="pt-PT" dirty="0" smtClean="0"/>
              <a:t>onde os </a:t>
            </a:r>
            <a:r>
              <a:rPr lang="pt-PT" dirty="0"/>
              <a:t>vetores estão </a:t>
            </a:r>
            <a:r>
              <a:rPr lang="pt-PT" dirty="0" smtClean="0"/>
              <a:t>localizados e </a:t>
            </a:r>
            <a:r>
              <a:rPr lang="pt-PT" b="1" dirty="0" smtClean="0"/>
              <a:t>𝛾 </a:t>
            </a:r>
            <a:r>
              <a:rPr lang="pt-PT" dirty="0"/>
              <a:t>mede a inclinação relativa ao eixo fotométrico vertical  </a:t>
            </a:r>
            <a:r>
              <a:rPr lang="pt-PT" dirty="0" smtClean="0"/>
              <a:t>da </a:t>
            </a:r>
            <a:r>
              <a:rPr lang="pt-PT" dirty="0"/>
              <a:t>luminária.</a:t>
            </a:r>
            <a:endParaRPr lang="pt-PT" dirty="0" smtClean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endParaRPr lang="pt-PT" dirty="0"/>
          </a:p>
        </p:txBody>
      </p:sp>
      <p:pic>
        <p:nvPicPr>
          <p:cNvPr id="4" name="Picture 1076">
            <a:extLst>
              <a:ext uri="{FF2B5EF4-FFF2-40B4-BE49-F238E27FC236}">
                <a16:creationId xmlns:a16="http://schemas.microsoft.com/office/drawing/2014/main" id="{98FE6291-49FA-4833-B638-393174C55F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057900" y="1375784"/>
            <a:ext cx="2384136" cy="2097088"/>
          </a:xfrm>
          <a:prstGeom prst="rect">
            <a:avLst/>
          </a:prstGeom>
        </p:spPr>
      </p:pic>
      <p:pic>
        <p:nvPicPr>
          <p:cNvPr id="6" name="Imagem 5" descr="Uma imagem com céu, objeto, antena&#10;&#10;Descrição gerada com confiança alta">
            <a:extLst>
              <a:ext uri="{FF2B5EF4-FFF2-40B4-BE49-F238E27FC236}">
                <a16:creationId xmlns:a16="http://schemas.microsoft.com/office/drawing/2014/main" id="{802D47C9-C586-43CC-B45B-2B82483498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93" r="10899"/>
          <a:stretch/>
        </p:blipFill>
        <p:spPr>
          <a:xfrm>
            <a:off x="5828145" y="3588026"/>
            <a:ext cx="3023595" cy="288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459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tângulo 37">
            <a:extLst>
              <a:ext uri="{FF2B5EF4-FFF2-40B4-BE49-F238E27FC236}">
                <a16:creationId xmlns:a16="http://schemas.microsoft.com/office/drawing/2014/main" id="{DEF0B750-BE17-48B3-B0E6-72BCC1B2F972}"/>
              </a:ext>
            </a:extLst>
          </p:cNvPr>
          <p:cNvSpPr/>
          <p:nvPr/>
        </p:nvSpPr>
        <p:spPr>
          <a:xfrm>
            <a:off x="5157420" y="3719513"/>
            <a:ext cx="2405063" cy="23288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F58D2057-C7F9-42CA-A366-FEC613E3790B}"/>
              </a:ext>
            </a:extLst>
          </p:cNvPr>
          <p:cNvSpPr/>
          <p:nvPr/>
        </p:nvSpPr>
        <p:spPr>
          <a:xfrm>
            <a:off x="981075" y="3719513"/>
            <a:ext cx="2405063" cy="23288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57636"/>
            <a:ext cx="1765169" cy="45459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Exemplo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Parâmetros de iluminação pública</a:t>
            </a:r>
            <a:br>
              <a:rPr lang="pt-PT" dirty="0" smtClean="0"/>
            </a:br>
            <a:r>
              <a:rPr lang="pt-PT" b="0" i="1" dirty="0" smtClean="0"/>
              <a:t>Fator de manutenção</a:t>
            </a:r>
            <a:endParaRPr lang="pt-PT" dirty="0"/>
          </a:p>
        </p:txBody>
      </p:sp>
      <p:grpSp>
        <p:nvGrpSpPr>
          <p:cNvPr id="35" name="Grupo 34">
            <a:extLst>
              <a:ext uri="{FF2B5EF4-FFF2-40B4-BE49-F238E27FC236}">
                <a16:creationId xmlns:a16="http://schemas.microsoft.com/office/drawing/2014/main" id="{5180A66C-4D1B-4CDA-9AB1-D7CB5318D438}"/>
              </a:ext>
            </a:extLst>
          </p:cNvPr>
          <p:cNvGrpSpPr/>
          <p:nvPr/>
        </p:nvGrpSpPr>
        <p:grpSpPr>
          <a:xfrm>
            <a:off x="1104900" y="3848100"/>
            <a:ext cx="2124809" cy="2086439"/>
            <a:chOff x="1104900" y="3848100"/>
            <a:chExt cx="2124809" cy="2086439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FD5CB5A9-A37E-441E-B8A4-E9DD74C03151}"/>
                </a:ext>
              </a:extLst>
            </p:cNvPr>
            <p:cNvSpPr/>
            <p:nvPr/>
          </p:nvSpPr>
          <p:spPr>
            <a:xfrm>
              <a:off x="1104900" y="384810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352557A6-3836-4A47-AAC4-BAE09660C6AB}"/>
                </a:ext>
              </a:extLst>
            </p:cNvPr>
            <p:cNvSpPr/>
            <p:nvPr/>
          </p:nvSpPr>
          <p:spPr>
            <a:xfrm>
              <a:off x="1611247" y="385762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E4F5164A-CEB9-4F46-9F09-F7D78AE9F500}"/>
                </a:ext>
              </a:extLst>
            </p:cNvPr>
            <p:cNvSpPr/>
            <p:nvPr/>
          </p:nvSpPr>
          <p:spPr>
            <a:xfrm>
              <a:off x="2117594" y="385762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166B56F1-13F3-4C3E-92B3-3658FC3EEEDA}"/>
                </a:ext>
              </a:extLst>
            </p:cNvPr>
            <p:cNvSpPr/>
            <p:nvPr/>
          </p:nvSpPr>
          <p:spPr>
            <a:xfrm>
              <a:off x="2622222" y="384810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DE947ED-CD0B-44B2-8934-253C4F4A547C}"/>
                </a:ext>
              </a:extLst>
            </p:cNvPr>
            <p:cNvSpPr/>
            <p:nvPr/>
          </p:nvSpPr>
          <p:spPr>
            <a:xfrm>
              <a:off x="3124934" y="384810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1AEFB36C-D2EF-4859-9827-A972C173424E}"/>
                </a:ext>
              </a:extLst>
            </p:cNvPr>
            <p:cNvSpPr/>
            <p:nvPr/>
          </p:nvSpPr>
          <p:spPr>
            <a:xfrm>
              <a:off x="1104900" y="463867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76B3D07-6E24-4689-83B4-085036986F4D}"/>
                </a:ext>
              </a:extLst>
            </p:cNvPr>
            <p:cNvSpPr/>
            <p:nvPr/>
          </p:nvSpPr>
          <p:spPr>
            <a:xfrm>
              <a:off x="1611247" y="464820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25E253A1-34AD-4339-83AC-986144AB0E0F}"/>
                </a:ext>
              </a:extLst>
            </p:cNvPr>
            <p:cNvSpPr/>
            <p:nvPr/>
          </p:nvSpPr>
          <p:spPr>
            <a:xfrm>
              <a:off x="2117594" y="464820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EF417367-4C2D-480A-BBE0-214AF64CD993}"/>
                </a:ext>
              </a:extLst>
            </p:cNvPr>
            <p:cNvSpPr/>
            <p:nvPr/>
          </p:nvSpPr>
          <p:spPr>
            <a:xfrm>
              <a:off x="2622222" y="463867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37700560-F04D-43A1-9B0B-1DBBAA714DF0}"/>
                </a:ext>
              </a:extLst>
            </p:cNvPr>
            <p:cNvSpPr/>
            <p:nvPr/>
          </p:nvSpPr>
          <p:spPr>
            <a:xfrm>
              <a:off x="3124934" y="463867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B58B0808-C308-4B05-9A11-30DAF18781C1}"/>
                </a:ext>
              </a:extLst>
            </p:cNvPr>
            <p:cNvSpPr/>
            <p:nvPr/>
          </p:nvSpPr>
          <p:spPr>
            <a:xfrm>
              <a:off x="1104900" y="423862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8FA09AF2-D2F0-4DA4-8C38-F5396DB75927}"/>
                </a:ext>
              </a:extLst>
            </p:cNvPr>
            <p:cNvSpPr/>
            <p:nvPr/>
          </p:nvSpPr>
          <p:spPr>
            <a:xfrm>
              <a:off x="1611247" y="424815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F6EF59B7-E9AD-4900-B424-2047F55E07EE}"/>
                </a:ext>
              </a:extLst>
            </p:cNvPr>
            <p:cNvSpPr/>
            <p:nvPr/>
          </p:nvSpPr>
          <p:spPr>
            <a:xfrm>
              <a:off x="2117594" y="4248150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1CD5AF44-27C9-40D6-AA06-AF262305A096}"/>
                </a:ext>
              </a:extLst>
            </p:cNvPr>
            <p:cNvSpPr/>
            <p:nvPr/>
          </p:nvSpPr>
          <p:spPr>
            <a:xfrm>
              <a:off x="2622222" y="423862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E52E8854-ABC7-4578-BA4C-A2934074A7C1}"/>
                </a:ext>
              </a:extLst>
            </p:cNvPr>
            <p:cNvSpPr/>
            <p:nvPr/>
          </p:nvSpPr>
          <p:spPr>
            <a:xfrm>
              <a:off x="3124934" y="4238625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63A37CAB-84E2-4D08-A2AB-EE56FE1C7641}"/>
                </a:ext>
              </a:extLst>
            </p:cNvPr>
            <p:cNvSpPr/>
            <p:nvPr/>
          </p:nvSpPr>
          <p:spPr>
            <a:xfrm>
              <a:off x="1104900" y="5424487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BEBF4D73-3F35-480E-84B3-1E9840011763}"/>
                </a:ext>
              </a:extLst>
            </p:cNvPr>
            <p:cNvSpPr/>
            <p:nvPr/>
          </p:nvSpPr>
          <p:spPr>
            <a:xfrm>
              <a:off x="1611247" y="5434012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C7DEB765-5E7D-4EC4-9D45-5E76B882BBAC}"/>
                </a:ext>
              </a:extLst>
            </p:cNvPr>
            <p:cNvSpPr/>
            <p:nvPr/>
          </p:nvSpPr>
          <p:spPr>
            <a:xfrm>
              <a:off x="2117594" y="5434012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99920365-7B59-4EBF-A377-058FCF55065A}"/>
                </a:ext>
              </a:extLst>
            </p:cNvPr>
            <p:cNvSpPr/>
            <p:nvPr/>
          </p:nvSpPr>
          <p:spPr>
            <a:xfrm>
              <a:off x="2622222" y="5424487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D8F27763-0B7A-41F5-8D5F-FAE118DDEA6D}"/>
                </a:ext>
              </a:extLst>
            </p:cNvPr>
            <p:cNvSpPr/>
            <p:nvPr/>
          </p:nvSpPr>
          <p:spPr>
            <a:xfrm>
              <a:off x="3124934" y="5424487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DF1FB874-5CC2-4A8D-BE31-D3215178470D}"/>
                </a:ext>
              </a:extLst>
            </p:cNvPr>
            <p:cNvSpPr/>
            <p:nvPr/>
          </p:nvSpPr>
          <p:spPr>
            <a:xfrm>
              <a:off x="1104900" y="501967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0F1C472A-DE5E-4BC7-A18F-1536A290008F}"/>
                </a:ext>
              </a:extLst>
            </p:cNvPr>
            <p:cNvSpPr/>
            <p:nvPr/>
          </p:nvSpPr>
          <p:spPr>
            <a:xfrm>
              <a:off x="1611247" y="502919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F2BA833B-E268-4984-BECD-B92AF46100AD}"/>
                </a:ext>
              </a:extLst>
            </p:cNvPr>
            <p:cNvSpPr/>
            <p:nvPr/>
          </p:nvSpPr>
          <p:spPr>
            <a:xfrm>
              <a:off x="2117594" y="502919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DADBFEF7-CAC5-471F-AEE7-8ABCE88BF91B}"/>
                </a:ext>
              </a:extLst>
            </p:cNvPr>
            <p:cNvSpPr/>
            <p:nvPr/>
          </p:nvSpPr>
          <p:spPr>
            <a:xfrm>
              <a:off x="2622222" y="501967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6E625FF1-D953-4004-AF23-DCA4F6F5731A}"/>
                </a:ext>
              </a:extLst>
            </p:cNvPr>
            <p:cNvSpPr/>
            <p:nvPr/>
          </p:nvSpPr>
          <p:spPr>
            <a:xfrm>
              <a:off x="3124934" y="501967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3A145062-34FB-4A32-9D29-00373658AE2B}"/>
                </a:ext>
              </a:extLst>
            </p:cNvPr>
            <p:cNvSpPr/>
            <p:nvPr/>
          </p:nvSpPr>
          <p:spPr>
            <a:xfrm>
              <a:off x="1104900" y="581071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64F58FC-5E97-407D-8B60-D917AD3A0062}"/>
                </a:ext>
              </a:extLst>
            </p:cNvPr>
            <p:cNvSpPr/>
            <p:nvPr/>
          </p:nvSpPr>
          <p:spPr>
            <a:xfrm>
              <a:off x="1611247" y="582023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F8EED712-76D5-4A61-8A2D-E4A7972601EF}"/>
                </a:ext>
              </a:extLst>
            </p:cNvPr>
            <p:cNvSpPr/>
            <p:nvPr/>
          </p:nvSpPr>
          <p:spPr>
            <a:xfrm>
              <a:off x="2117594" y="582023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B2B240C2-7DD3-4561-8D8F-70044187787E}"/>
                </a:ext>
              </a:extLst>
            </p:cNvPr>
            <p:cNvSpPr/>
            <p:nvPr/>
          </p:nvSpPr>
          <p:spPr>
            <a:xfrm>
              <a:off x="2622222" y="581071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3680CC19-8EEB-4DA7-8BD0-D76FD19C6253}"/>
                </a:ext>
              </a:extLst>
            </p:cNvPr>
            <p:cNvSpPr/>
            <p:nvPr/>
          </p:nvSpPr>
          <p:spPr>
            <a:xfrm>
              <a:off x="3124934" y="581071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576E0AA6-231E-4557-B3FE-6CD785EA5EB0}"/>
              </a:ext>
            </a:extLst>
          </p:cNvPr>
          <p:cNvSpPr txBox="1"/>
          <p:nvPr/>
        </p:nvSpPr>
        <p:spPr>
          <a:xfrm>
            <a:off x="1901028" y="6012828"/>
            <a:ext cx="4331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/>
              <a:t>15m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48ED9754-E5EE-4F75-822C-4EFACF548B9D}"/>
              </a:ext>
            </a:extLst>
          </p:cNvPr>
          <p:cNvSpPr txBox="1"/>
          <p:nvPr/>
        </p:nvSpPr>
        <p:spPr>
          <a:xfrm>
            <a:off x="6129326" y="6048375"/>
            <a:ext cx="4331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/>
              <a:t>15m</a:t>
            </a:r>
          </a:p>
        </p:txBody>
      </p:sp>
      <p:grpSp>
        <p:nvGrpSpPr>
          <p:cNvPr id="75" name="Grupo 74">
            <a:extLst>
              <a:ext uri="{FF2B5EF4-FFF2-40B4-BE49-F238E27FC236}">
                <a16:creationId xmlns:a16="http://schemas.microsoft.com/office/drawing/2014/main" id="{3329DCE4-2F5C-4394-861D-70B0E27E4803}"/>
              </a:ext>
            </a:extLst>
          </p:cNvPr>
          <p:cNvGrpSpPr/>
          <p:nvPr/>
        </p:nvGrpSpPr>
        <p:grpSpPr>
          <a:xfrm>
            <a:off x="5283487" y="3840724"/>
            <a:ext cx="2124809" cy="2086439"/>
            <a:chOff x="5283487" y="3840724"/>
            <a:chExt cx="2124809" cy="2086439"/>
          </a:xfrm>
        </p:grpSpPr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F1233C1F-6032-4B22-9EB2-E9EF8774EB69}"/>
                </a:ext>
              </a:extLst>
            </p:cNvPr>
            <p:cNvSpPr/>
            <p:nvPr/>
          </p:nvSpPr>
          <p:spPr>
            <a:xfrm>
              <a:off x="5283487" y="384072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6D6EEFEE-7CF3-4505-B848-6DB223608A2F}"/>
                </a:ext>
              </a:extLst>
            </p:cNvPr>
            <p:cNvSpPr/>
            <p:nvPr/>
          </p:nvSpPr>
          <p:spPr>
            <a:xfrm>
              <a:off x="5789834" y="385024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D694F4D1-F516-4D95-BC14-08BAF2FA6253}"/>
                </a:ext>
              </a:extLst>
            </p:cNvPr>
            <p:cNvSpPr/>
            <p:nvPr/>
          </p:nvSpPr>
          <p:spPr>
            <a:xfrm>
              <a:off x="6296181" y="385024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2C80D9D0-3AE8-4F0F-9495-F5F1DB958575}"/>
                </a:ext>
              </a:extLst>
            </p:cNvPr>
            <p:cNvSpPr/>
            <p:nvPr/>
          </p:nvSpPr>
          <p:spPr>
            <a:xfrm>
              <a:off x="6800809" y="384072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B631A92B-5855-491D-8BDA-C11339565D83}"/>
                </a:ext>
              </a:extLst>
            </p:cNvPr>
            <p:cNvSpPr/>
            <p:nvPr/>
          </p:nvSpPr>
          <p:spPr>
            <a:xfrm>
              <a:off x="7303521" y="384072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0" name="Retângulo 49">
              <a:extLst>
                <a:ext uri="{FF2B5EF4-FFF2-40B4-BE49-F238E27FC236}">
                  <a16:creationId xmlns:a16="http://schemas.microsoft.com/office/drawing/2014/main" id="{0C90E011-E276-4E2A-A13A-E6D12C5C1FF4}"/>
                </a:ext>
              </a:extLst>
            </p:cNvPr>
            <p:cNvSpPr/>
            <p:nvPr/>
          </p:nvSpPr>
          <p:spPr>
            <a:xfrm>
              <a:off x="7303521" y="4817031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7A2C3682-1B04-49D5-8C8C-B4BEF6B88CFC}"/>
                </a:ext>
              </a:extLst>
            </p:cNvPr>
            <p:cNvSpPr/>
            <p:nvPr/>
          </p:nvSpPr>
          <p:spPr>
            <a:xfrm>
              <a:off x="5283487" y="4336017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472F76D6-EEAE-4CFE-89DC-3BA9274DF284}"/>
                </a:ext>
              </a:extLst>
            </p:cNvPr>
            <p:cNvSpPr/>
            <p:nvPr/>
          </p:nvSpPr>
          <p:spPr>
            <a:xfrm>
              <a:off x="5789834" y="4345542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2EFF2B6A-8864-43FD-A105-DF1EEA30483B}"/>
                </a:ext>
              </a:extLst>
            </p:cNvPr>
            <p:cNvSpPr/>
            <p:nvPr/>
          </p:nvSpPr>
          <p:spPr>
            <a:xfrm>
              <a:off x="6296181" y="4345542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id="{D825E3F4-4F93-40F2-B097-766BC9E0383D}"/>
                </a:ext>
              </a:extLst>
            </p:cNvPr>
            <p:cNvSpPr/>
            <p:nvPr/>
          </p:nvSpPr>
          <p:spPr>
            <a:xfrm>
              <a:off x="6800809" y="4336017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5" name="Retângulo 54">
              <a:extLst>
                <a:ext uri="{FF2B5EF4-FFF2-40B4-BE49-F238E27FC236}">
                  <a16:creationId xmlns:a16="http://schemas.microsoft.com/office/drawing/2014/main" id="{D99A00D9-A0A8-4F38-8172-ED7CEA444122}"/>
                </a:ext>
              </a:extLst>
            </p:cNvPr>
            <p:cNvSpPr/>
            <p:nvPr/>
          </p:nvSpPr>
          <p:spPr>
            <a:xfrm>
              <a:off x="7303521" y="4336017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6" name="Retângulo 55">
              <a:extLst>
                <a:ext uri="{FF2B5EF4-FFF2-40B4-BE49-F238E27FC236}">
                  <a16:creationId xmlns:a16="http://schemas.microsoft.com/office/drawing/2014/main" id="{5869150A-97CF-4B4A-B46E-D902B57D277B}"/>
                </a:ext>
              </a:extLst>
            </p:cNvPr>
            <p:cNvSpPr/>
            <p:nvPr/>
          </p:nvSpPr>
          <p:spPr>
            <a:xfrm>
              <a:off x="5283487" y="531708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7" name="Retângulo 56">
              <a:extLst>
                <a:ext uri="{FF2B5EF4-FFF2-40B4-BE49-F238E27FC236}">
                  <a16:creationId xmlns:a16="http://schemas.microsoft.com/office/drawing/2014/main" id="{8F1CB0D6-B6E7-4B66-9A85-63535BB65199}"/>
                </a:ext>
              </a:extLst>
            </p:cNvPr>
            <p:cNvSpPr/>
            <p:nvPr/>
          </p:nvSpPr>
          <p:spPr>
            <a:xfrm>
              <a:off x="5789834" y="532661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8" name="Retângulo 57">
              <a:extLst>
                <a:ext uri="{FF2B5EF4-FFF2-40B4-BE49-F238E27FC236}">
                  <a16:creationId xmlns:a16="http://schemas.microsoft.com/office/drawing/2014/main" id="{2DBA5D56-2D30-4E31-99B4-1179C9D32602}"/>
                </a:ext>
              </a:extLst>
            </p:cNvPr>
            <p:cNvSpPr/>
            <p:nvPr/>
          </p:nvSpPr>
          <p:spPr>
            <a:xfrm>
              <a:off x="6296181" y="5326614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9" name="Retângulo 58">
              <a:extLst>
                <a:ext uri="{FF2B5EF4-FFF2-40B4-BE49-F238E27FC236}">
                  <a16:creationId xmlns:a16="http://schemas.microsoft.com/office/drawing/2014/main" id="{C686A9CA-C7F9-4446-A751-8B905BF32D5A}"/>
                </a:ext>
              </a:extLst>
            </p:cNvPr>
            <p:cNvSpPr/>
            <p:nvPr/>
          </p:nvSpPr>
          <p:spPr>
            <a:xfrm>
              <a:off x="6800809" y="531708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0" name="Retângulo 59">
              <a:extLst>
                <a:ext uri="{FF2B5EF4-FFF2-40B4-BE49-F238E27FC236}">
                  <a16:creationId xmlns:a16="http://schemas.microsoft.com/office/drawing/2014/main" id="{260083C0-9ACC-463A-A11F-1AD3928E18D8}"/>
                </a:ext>
              </a:extLst>
            </p:cNvPr>
            <p:cNvSpPr/>
            <p:nvPr/>
          </p:nvSpPr>
          <p:spPr>
            <a:xfrm>
              <a:off x="7303521" y="5317089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6" name="Retângulo 65">
              <a:extLst>
                <a:ext uri="{FF2B5EF4-FFF2-40B4-BE49-F238E27FC236}">
                  <a16:creationId xmlns:a16="http://schemas.microsoft.com/office/drawing/2014/main" id="{21F27A84-83B4-4F80-A2BB-9A1E024C5275}"/>
                </a:ext>
              </a:extLst>
            </p:cNvPr>
            <p:cNvSpPr/>
            <p:nvPr/>
          </p:nvSpPr>
          <p:spPr>
            <a:xfrm>
              <a:off x="5283487" y="5803338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7" name="Retângulo 66">
              <a:extLst>
                <a:ext uri="{FF2B5EF4-FFF2-40B4-BE49-F238E27FC236}">
                  <a16:creationId xmlns:a16="http://schemas.microsoft.com/office/drawing/2014/main" id="{21B2A27A-2A64-4958-AF13-58F7B58757EF}"/>
                </a:ext>
              </a:extLst>
            </p:cNvPr>
            <p:cNvSpPr/>
            <p:nvPr/>
          </p:nvSpPr>
          <p:spPr>
            <a:xfrm>
              <a:off x="5789834" y="5812863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id="{8C08D22F-C927-4344-A7AE-3118E623C26F}"/>
                </a:ext>
              </a:extLst>
            </p:cNvPr>
            <p:cNvSpPr/>
            <p:nvPr/>
          </p:nvSpPr>
          <p:spPr>
            <a:xfrm>
              <a:off x="6296181" y="5812863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FC538864-1F78-46DD-9DE4-AF337D4F8C17}"/>
                </a:ext>
              </a:extLst>
            </p:cNvPr>
            <p:cNvSpPr/>
            <p:nvPr/>
          </p:nvSpPr>
          <p:spPr>
            <a:xfrm>
              <a:off x="6800809" y="5803338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0" name="Retângulo 69">
              <a:extLst>
                <a:ext uri="{FF2B5EF4-FFF2-40B4-BE49-F238E27FC236}">
                  <a16:creationId xmlns:a16="http://schemas.microsoft.com/office/drawing/2014/main" id="{3A79A810-461A-462C-AED0-9575BB4F078D}"/>
                </a:ext>
              </a:extLst>
            </p:cNvPr>
            <p:cNvSpPr/>
            <p:nvPr/>
          </p:nvSpPr>
          <p:spPr>
            <a:xfrm>
              <a:off x="7303521" y="5803338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1" name="Retângulo 70">
              <a:extLst>
                <a:ext uri="{FF2B5EF4-FFF2-40B4-BE49-F238E27FC236}">
                  <a16:creationId xmlns:a16="http://schemas.microsoft.com/office/drawing/2014/main" id="{E97DEB5C-9A21-474C-BF8A-5FD32AD580ED}"/>
                </a:ext>
              </a:extLst>
            </p:cNvPr>
            <p:cNvSpPr/>
            <p:nvPr/>
          </p:nvSpPr>
          <p:spPr>
            <a:xfrm>
              <a:off x="5302495" y="4817031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2" name="Retângulo 71">
              <a:extLst>
                <a:ext uri="{FF2B5EF4-FFF2-40B4-BE49-F238E27FC236}">
                  <a16:creationId xmlns:a16="http://schemas.microsoft.com/office/drawing/2014/main" id="{C47CE9D9-5C4A-4542-BDD2-03C32E166AB4}"/>
                </a:ext>
              </a:extLst>
            </p:cNvPr>
            <p:cNvSpPr/>
            <p:nvPr/>
          </p:nvSpPr>
          <p:spPr>
            <a:xfrm>
              <a:off x="5808842" y="4826556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3" name="Retângulo 72">
              <a:extLst>
                <a:ext uri="{FF2B5EF4-FFF2-40B4-BE49-F238E27FC236}">
                  <a16:creationId xmlns:a16="http://schemas.microsoft.com/office/drawing/2014/main" id="{4085F51A-40F3-4C0F-8057-710E394C22C4}"/>
                </a:ext>
              </a:extLst>
            </p:cNvPr>
            <p:cNvSpPr/>
            <p:nvPr/>
          </p:nvSpPr>
          <p:spPr>
            <a:xfrm>
              <a:off x="6315189" y="4826556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4" name="Retângulo 73">
              <a:extLst>
                <a:ext uri="{FF2B5EF4-FFF2-40B4-BE49-F238E27FC236}">
                  <a16:creationId xmlns:a16="http://schemas.microsoft.com/office/drawing/2014/main" id="{C2B3D05E-5B7C-44A8-963E-DEB2D569EF0D}"/>
                </a:ext>
              </a:extLst>
            </p:cNvPr>
            <p:cNvSpPr/>
            <p:nvPr/>
          </p:nvSpPr>
          <p:spPr>
            <a:xfrm>
              <a:off x="6819817" y="4817031"/>
              <a:ext cx="104775" cy="1143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6" name="Retângulo 75">
            <a:extLst>
              <a:ext uri="{FF2B5EF4-FFF2-40B4-BE49-F238E27FC236}">
                <a16:creationId xmlns:a16="http://schemas.microsoft.com/office/drawing/2014/main" id="{8FA8456F-10DF-419C-8D4C-0ABBC4DEF9B6}"/>
              </a:ext>
            </a:extLst>
          </p:cNvPr>
          <p:cNvSpPr/>
          <p:nvPr/>
        </p:nvSpPr>
        <p:spPr>
          <a:xfrm>
            <a:off x="221642" y="1834575"/>
            <a:ext cx="40558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b="1" dirty="0">
                <a:solidFill>
                  <a:srgbClr val="211D1E"/>
                </a:solidFill>
              </a:rPr>
              <a:t>MF, </a:t>
            </a:r>
            <a:r>
              <a:rPr lang="pt-PT" sz="1400" b="1" dirty="0" smtClean="0">
                <a:solidFill>
                  <a:srgbClr val="211D1E"/>
                </a:solidFill>
              </a:rPr>
              <a:t>padrão L70@50,000h luminária avaliada :</a:t>
            </a:r>
            <a:endParaRPr lang="pt-PT" sz="1400" b="1" dirty="0">
              <a:solidFill>
                <a:srgbClr val="211D1E"/>
              </a:solidFill>
            </a:endParaRPr>
          </a:p>
          <a:p>
            <a:r>
              <a:rPr lang="pt-PT" sz="1400" dirty="0">
                <a:solidFill>
                  <a:srgbClr val="211D1E"/>
                </a:solidFill>
              </a:rPr>
              <a:t>LLMF L70 = 0,7</a:t>
            </a:r>
          </a:p>
          <a:p>
            <a:r>
              <a:rPr lang="pt-PT" sz="1400" dirty="0">
                <a:solidFill>
                  <a:srgbClr val="211D1E"/>
                </a:solidFill>
              </a:rPr>
              <a:t>LSF = 1</a:t>
            </a:r>
          </a:p>
          <a:p>
            <a:r>
              <a:rPr lang="pt-PT" sz="1400" dirty="0">
                <a:solidFill>
                  <a:srgbClr val="211D1E"/>
                </a:solidFill>
              </a:rPr>
              <a:t>LMF ambiente limpo = 0,94</a:t>
            </a:r>
          </a:p>
          <a:p>
            <a:r>
              <a:rPr lang="pt-PT" sz="1400" dirty="0">
                <a:solidFill>
                  <a:srgbClr val="211D1E"/>
                </a:solidFill>
              </a:rPr>
              <a:t>RSMF ambiente limpo = 0,95</a:t>
            </a:r>
          </a:p>
          <a:p>
            <a:r>
              <a:rPr lang="pt-PT" sz="1400" dirty="0">
                <a:solidFill>
                  <a:srgbClr val="211D1E"/>
                </a:solidFill>
              </a:rPr>
              <a:t>MF = 0,7 x 1 x 0,94 x 0,95 = 0,63</a:t>
            </a:r>
          </a:p>
          <a:p>
            <a:endParaRPr lang="pt-PT" sz="1400" dirty="0">
              <a:solidFill>
                <a:srgbClr val="211D1E"/>
              </a:solidFill>
            </a:endParaRPr>
          </a:p>
          <a:p>
            <a:r>
              <a:rPr lang="pt-PT" sz="1400" dirty="0">
                <a:solidFill>
                  <a:srgbClr val="0070C0"/>
                </a:solidFill>
              </a:rPr>
              <a:t>30 </a:t>
            </a:r>
            <a:r>
              <a:rPr lang="pt-PT" sz="1400" dirty="0" smtClean="0">
                <a:solidFill>
                  <a:srgbClr val="0070C0"/>
                </a:solidFill>
              </a:rPr>
              <a:t>luminárias necessárias, média 315 </a:t>
            </a:r>
            <a:r>
              <a:rPr lang="pt-PT" sz="1400" dirty="0">
                <a:solidFill>
                  <a:srgbClr val="0070C0"/>
                </a:solidFill>
              </a:rPr>
              <a:t>Lux</a:t>
            </a:r>
          </a:p>
        </p:txBody>
      </p:sp>
      <p:sp>
        <p:nvSpPr>
          <p:cNvPr id="77" name="Retângulo 76">
            <a:extLst>
              <a:ext uri="{FF2B5EF4-FFF2-40B4-BE49-F238E27FC236}">
                <a16:creationId xmlns:a16="http://schemas.microsoft.com/office/drawing/2014/main" id="{DB146A0A-3AEA-4776-99A4-EC0CC23DF55F}"/>
              </a:ext>
            </a:extLst>
          </p:cNvPr>
          <p:cNvSpPr/>
          <p:nvPr/>
        </p:nvSpPr>
        <p:spPr>
          <a:xfrm>
            <a:off x="4533816" y="1812229"/>
            <a:ext cx="41529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b="1" dirty="0" smtClean="0">
                <a:solidFill>
                  <a:srgbClr val="211D1E"/>
                </a:solidFill>
              </a:rPr>
              <a:t>MF, padrão L90@50,000h luminária avaliada:</a:t>
            </a:r>
          </a:p>
          <a:p>
            <a:r>
              <a:rPr lang="pt-PT" sz="1400" dirty="0" smtClean="0">
                <a:solidFill>
                  <a:srgbClr val="211D1E"/>
                </a:solidFill>
              </a:rPr>
              <a:t>LLMF L90 = 0,9</a:t>
            </a:r>
          </a:p>
          <a:p>
            <a:r>
              <a:rPr lang="pt-PT" sz="1400" dirty="0" smtClean="0">
                <a:solidFill>
                  <a:srgbClr val="211D1E"/>
                </a:solidFill>
              </a:rPr>
              <a:t>LSF = 1</a:t>
            </a:r>
          </a:p>
          <a:p>
            <a:r>
              <a:rPr lang="pt-PT" sz="1400" dirty="0" smtClean="0">
                <a:solidFill>
                  <a:srgbClr val="211D1E"/>
                </a:solidFill>
              </a:rPr>
              <a:t>LMF ambiente limpo= 0,94</a:t>
            </a:r>
          </a:p>
          <a:p>
            <a:r>
              <a:rPr lang="pt-PT" sz="1400" dirty="0" smtClean="0">
                <a:solidFill>
                  <a:srgbClr val="211D1E"/>
                </a:solidFill>
              </a:rPr>
              <a:t>RSMF </a:t>
            </a:r>
            <a:r>
              <a:rPr lang="pt-PT" sz="1400" dirty="0">
                <a:solidFill>
                  <a:srgbClr val="211D1E"/>
                </a:solidFill>
              </a:rPr>
              <a:t>ambiente limpo = </a:t>
            </a:r>
            <a:r>
              <a:rPr lang="pt-PT" sz="1400" dirty="0" smtClean="0">
                <a:solidFill>
                  <a:srgbClr val="211D1E"/>
                </a:solidFill>
              </a:rPr>
              <a:t>0,95</a:t>
            </a:r>
          </a:p>
          <a:p>
            <a:r>
              <a:rPr lang="pt-PT" sz="1400" dirty="0" smtClean="0">
                <a:solidFill>
                  <a:srgbClr val="211D1E"/>
                </a:solidFill>
              </a:rPr>
              <a:t>MF = 0,9 x 1 x 0,94 x 0,95 = 0,80</a:t>
            </a:r>
          </a:p>
          <a:p>
            <a:endParaRPr lang="pt-PT" sz="1400" dirty="0" smtClean="0">
              <a:solidFill>
                <a:srgbClr val="211D1E"/>
              </a:solidFill>
            </a:endParaRPr>
          </a:p>
          <a:p>
            <a:r>
              <a:rPr lang="pt-PT" sz="1400" dirty="0" smtClean="0">
                <a:solidFill>
                  <a:srgbClr val="00B050"/>
                </a:solidFill>
              </a:rPr>
              <a:t>Apenas 25 luminárias necessárias, média 331 Lux</a:t>
            </a:r>
            <a:endParaRPr lang="pt-PT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9420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pic>
        <p:nvPicPr>
          <p:cNvPr id="4" name="Picture 1033">
            <a:extLst>
              <a:ext uri="{FF2B5EF4-FFF2-40B4-BE49-F238E27FC236}">
                <a16:creationId xmlns:a16="http://schemas.microsoft.com/office/drawing/2014/main" id="{EC80A710-A180-4641-9D2B-563D3C1580C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57200" y="1426689"/>
            <a:ext cx="7855527" cy="5251201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FA0A15F-4C50-4AE4-A616-868D9F1C424D}"/>
              </a:ext>
            </a:extLst>
          </p:cNvPr>
          <p:cNvSpPr txBox="1"/>
          <p:nvPr/>
        </p:nvSpPr>
        <p:spPr>
          <a:xfrm>
            <a:off x="7167418" y="4756783"/>
            <a:ext cx="808235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PT" sz="1050" dirty="0" smtClean="0"/>
              <a:t>Rotunda 1</a:t>
            </a:r>
            <a:endParaRPr lang="pt-PT" sz="105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3F20418-D127-4CC5-88FC-EEA8EE2BE50A}"/>
              </a:ext>
            </a:extLst>
          </p:cNvPr>
          <p:cNvSpPr txBox="1"/>
          <p:nvPr/>
        </p:nvSpPr>
        <p:spPr>
          <a:xfrm>
            <a:off x="7167418" y="5018393"/>
            <a:ext cx="808235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PT" sz="1050" dirty="0"/>
              <a:t>Rotunda 2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6274785-FDB0-487C-B554-E203702E5235}"/>
              </a:ext>
            </a:extLst>
          </p:cNvPr>
          <p:cNvSpPr txBox="1"/>
          <p:nvPr/>
        </p:nvSpPr>
        <p:spPr>
          <a:xfrm>
            <a:off x="7185852" y="5287586"/>
            <a:ext cx="88673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Estrada 1</a:t>
            </a:r>
            <a:endParaRPr lang="pt-PT" sz="105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84328C2-BD01-4960-AE4E-209C1A6BB002}"/>
              </a:ext>
            </a:extLst>
          </p:cNvPr>
          <p:cNvSpPr txBox="1"/>
          <p:nvPr/>
        </p:nvSpPr>
        <p:spPr>
          <a:xfrm>
            <a:off x="7185852" y="5584173"/>
            <a:ext cx="88673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1050" dirty="0"/>
              <a:t>Estrada 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E7CF44A-9EB3-45E3-88C7-B8594AA06F1F}"/>
              </a:ext>
            </a:extLst>
          </p:cNvPr>
          <p:cNvSpPr txBox="1"/>
          <p:nvPr/>
        </p:nvSpPr>
        <p:spPr>
          <a:xfrm>
            <a:off x="7185852" y="5877115"/>
            <a:ext cx="88673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1050" dirty="0"/>
              <a:t>Estrada 3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8C5159E-E5C0-488A-AC6C-F77DC087D169}"/>
              </a:ext>
            </a:extLst>
          </p:cNvPr>
          <p:cNvSpPr txBox="1"/>
          <p:nvPr/>
        </p:nvSpPr>
        <p:spPr>
          <a:xfrm>
            <a:off x="7167418" y="6131031"/>
            <a:ext cx="135774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Pedonal 1</a:t>
            </a:r>
            <a:endParaRPr lang="pt-PT" sz="105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B82052F-9496-4283-8DCC-9F9FE38B46D1}"/>
              </a:ext>
            </a:extLst>
          </p:cNvPr>
          <p:cNvSpPr txBox="1"/>
          <p:nvPr/>
        </p:nvSpPr>
        <p:spPr>
          <a:xfrm>
            <a:off x="7167418" y="6423973"/>
            <a:ext cx="135774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1050" dirty="0"/>
              <a:t>Pedonal 2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D005E224-0E48-48F8-9D2E-33430694D5A2}"/>
              </a:ext>
            </a:extLst>
          </p:cNvPr>
          <p:cNvSpPr/>
          <p:nvPr/>
        </p:nvSpPr>
        <p:spPr>
          <a:xfrm>
            <a:off x="0" y="6416279"/>
            <a:ext cx="30670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8000" lvl="1"/>
            <a:r>
              <a:rPr lang="en-US" sz="1100" dirty="0" smtClean="0"/>
              <a:t>Fonte: </a:t>
            </a:r>
            <a:r>
              <a:rPr lang="pt-PT" sz="1100" dirty="0" smtClean="0"/>
              <a:t>EDP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11192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primeiro passo é definir, em conjunto com as entidades responsáveis pela </a:t>
            </a:r>
            <a:r>
              <a:rPr lang="pt-PT" dirty="0" smtClean="0"/>
              <a:t>iluminação pública, </a:t>
            </a:r>
            <a:r>
              <a:rPr lang="pt-PT" dirty="0"/>
              <a:t>as classes a aplicar a cada um desses </a:t>
            </a:r>
            <a:r>
              <a:rPr lang="pt-PT" dirty="0" smtClean="0"/>
              <a:t>locais;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determinação das classes </a:t>
            </a:r>
            <a:r>
              <a:rPr lang="pt-PT" dirty="0" smtClean="0"/>
              <a:t>selecionadas </a:t>
            </a:r>
            <a:r>
              <a:rPr lang="pt-PT" dirty="0"/>
              <a:t>em todo o período noturno, a temperatura de cor, e o IRC deverão, também, ser definidas em conjunto com essas </a:t>
            </a:r>
            <a:r>
              <a:rPr lang="pt-PT" dirty="0" smtClean="0"/>
              <a:t>entidades;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Para este exemplo, consideraram-se as seguintes classes</a:t>
            </a:r>
            <a:r>
              <a:rPr lang="pt-PT" dirty="0" smtClean="0"/>
              <a:t>:, 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M </a:t>
            </a:r>
            <a:r>
              <a:rPr lang="pt-PT" dirty="0"/>
              <a:t>(velocidade rápida ou moderada);</a:t>
            </a: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C </a:t>
            </a:r>
            <a:r>
              <a:rPr lang="pt-PT" dirty="0"/>
              <a:t>(área de conflito) ou P (espaço público mormente pedonal).</a:t>
            </a: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529374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84535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tabela seguinte indica a classificação atribuída a cada área identificada a </a:t>
            </a:r>
            <a:r>
              <a:rPr lang="pt-PT" dirty="0" smtClean="0"/>
              <a:t>iluminar: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Exemplo</a:t>
            </a:r>
            <a:r>
              <a:rPr lang="en-US" dirty="0"/>
              <a:t> de </a:t>
            </a:r>
            <a:r>
              <a:rPr lang="en-US" dirty="0" err="1"/>
              <a:t>projeto</a:t>
            </a:r>
            <a:endParaRPr lang="en-US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AFF88FB-B88B-4F85-AEA7-8934BC5BA3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241971"/>
              </p:ext>
            </p:extLst>
          </p:nvPr>
        </p:nvGraphicFramePr>
        <p:xfrm>
          <a:off x="803564" y="2336800"/>
          <a:ext cx="7610762" cy="3463639"/>
        </p:xfrm>
        <a:graphic>
          <a:graphicData uri="http://schemas.openxmlformats.org/drawingml/2006/table">
            <a:tbl>
              <a:tblPr firstRow="1" firstCol="1" bandRow="1"/>
              <a:tblGrid>
                <a:gridCol w="1434747">
                  <a:extLst>
                    <a:ext uri="{9D8B030D-6E8A-4147-A177-3AD203B41FA5}">
                      <a16:colId xmlns:a16="http://schemas.microsoft.com/office/drawing/2014/main" val="1301067680"/>
                    </a:ext>
                  </a:extLst>
                </a:gridCol>
                <a:gridCol w="4742198">
                  <a:extLst>
                    <a:ext uri="{9D8B030D-6E8A-4147-A177-3AD203B41FA5}">
                      <a16:colId xmlns:a16="http://schemas.microsoft.com/office/drawing/2014/main" val="1192147447"/>
                    </a:ext>
                  </a:extLst>
                </a:gridCol>
                <a:gridCol w="1433817">
                  <a:extLst>
                    <a:ext uri="{9D8B030D-6E8A-4147-A177-3AD203B41FA5}">
                      <a16:colId xmlns:a16="http://schemas.microsoft.com/office/drawing/2014/main" val="1354131990"/>
                    </a:ext>
                  </a:extLst>
                </a:gridCol>
              </a:tblGrid>
              <a:tr h="3999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Localização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Observações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classe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845557"/>
                  </a:ext>
                </a:extLst>
              </a:tr>
              <a:tr h="414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Estrada 1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/>
                        <a:t>Via rápida de aproximação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900325"/>
                  </a:ext>
                </a:extLst>
              </a:tr>
              <a:tr h="414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Estrada 2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/>
                        <a:t>Estrada residencial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09524"/>
                  </a:ext>
                </a:extLst>
              </a:tr>
              <a:tr h="414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Estrada 3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/>
                        <a:t>Estrada residencial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544093"/>
                  </a:ext>
                </a:extLst>
              </a:tr>
              <a:tr h="57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Rotunda 1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/>
                        <a:t>Rotunda de ligação de uma estrada residencial a uma via rápida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713963"/>
                  </a:ext>
                </a:extLst>
              </a:tr>
              <a:tr h="414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Rotunda 2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/>
                        <a:t>Rotunda entre estradas residenciais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430310"/>
                  </a:ext>
                </a:extLst>
              </a:tr>
              <a:tr h="414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Pedonal</a:t>
                      </a:r>
                      <a:r>
                        <a:rPr lang="pt-PT" sz="1400" b="1" baseline="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Jardim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959478"/>
                  </a:ext>
                </a:extLst>
              </a:tr>
              <a:tr h="414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Pedonal</a:t>
                      </a:r>
                      <a:r>
                        <a:rPr lang="pt-PT" sz="1400" b="1" baseline="0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pt-PT" sz="1400" b="1" noProof="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/>
                        <a:t>Zona de bicicletas com grande fluxo de pessoas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pt-PT" sz="1800" noProof="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554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3473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Marcador de Posição de Conteúdo 1">
                <a:extLst>
                  <a:ext uri="{FF2B5EF4-FFF2-40B4-BE49-F238E27FC236}">
                    <a16:creationId xmlns:a16="http://schemas.microsoft.com/office/drawing/2014/main" id="{671E6251-6CEC-4A93-857A-BE97BA2745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6118" y="1302421"/>
                <a:ext cx="8831766" cy="4864203"/>
              </a:xfrm>
            </p:spPr>
            <p:txBody>
              <a:bodyPr>
                <a:normAutofit fontScale="92500" lnSpcReduction="20000"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O passo seguinte passa por determinar o índice associado a cada uma dessas classes do local em questão, estabelecendo os pesos mediante as suas </a:t>
                </a:r>
                <a:r>
                  <a:rPr lang="pt-PT" dirty="0" smtClean="0"/>
                  <a:t>características.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Estrada 1</a:t>
                </a:r>
                <a:r>
                  <a:rPr lang="pt-PT" dirty="0"/>
                  <a:t>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endParaRPr lang="pt-PT" dirty="0"/>
              </a:p>
              <a:p>
                <a:endParaRPr lang="pt-PT" dirty="0"/>
              </a:p>
              <a:p>
                <a:r>
                  <a:rPr lang="pt-PT" dirty="0"/>
                  <a:t>Somando os pesos e aplicando a </a:t>
                </a:r>
                <a:r>
                  <a:rPr lang="pt-PT" dirty="0" smtClean="0"/>
                  <a:t>fórmula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sz="17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1700" b="1" i="1"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pt-PT" sz="1700" b="1" i="1">
                            <a:latin typeface="Cambria Math" panose="02040503050406030204" pitchFamily="18" charset="0"/>
                          </a:rPr>
                          <m:t>𝑴</m:t>
                        </m:r>
                      </m:sub>
                    </m:sSub>
                    <m:r>
                      <a:rPr lang="pt-PT" sz="17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1700" b="1" i="1">
                        <a:latin typeface="Cambria Math" panose="02040503050406030204" pitchFamily="18" charset="0"/>
                      </a:rPr>
                      <m:t>𝟔</m:t>
                    </m:r>
                    <m:r>
                      <a:rPr lang="pt-PT" sz="1700" b="1" i="1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pt-PT" sz="1700" b="1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pt-PT" sz="1700" b="1" i="1" smtClean="0">
                            <a:latin typeface="Cambria Math" panose="02040503050406030204" pitchFamily="18" charset="0"/>
                          </a:rPr>
                          <m:t>𝑾𝒆𝒊𝒈𝒉𝒕</m:t>
                        </m:r>
                        <m:r>
                          <a:rPr lang="pt-PT" sz="17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PT" sz="1700" b="1" i="1" smtClean="0">
                            <a:latin typeface="Cambria Math" panose="02040503050406030204" pitchFamily="18" charset="0"/>
                          </a:rPr>
                          <m:t>𝒇𝒂𝒄𝒕𝒐𝒓</m:t>
                        </m:r>
                      </m:e>
                    </m:nary>
                    <m:d>
                      <m:dPr>
                        <m:ctrlPr>
                          <a:rPr lang="pt-PT" sz="17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1700" b="1" i="1">
                            <a:latin typeface="Cambria Math" panose="02040503050406030204" pitchFamily="18" charset="0"/>
                          </a:rPr>
                          <m:t>𝑻𝒐𝒕𝒂𝒍</m:t>
                        </m:r>
                      </m:e>
                    </m:d>
                  </m:oMath>
                </a14:m>
                <a:r>
                  <a:rPr lang="pt-PT" sz="2200" b="1" dirty="0"/>
                  <a:t> </a:t>
                </a:r>
                <a:r>
                  <a:rPr lang="pt-PT" sz="2200" b="1" dirty="0" smtClean="0"/>
                  <a:t>      </a:t>
                </a:r>
                <a:r>
                  <a:rPr lang="pt-PT" b="1" dirty="0" smtClean="0"/>
                  <a:t> </a:t>
                </a:r>
                <a:r>
                  <a:rPr lang="pt-PT" dirty="0"/>
                  <a:t>caracterizamos a Estrada 1 como sendo de classe </a:t>
                </a:r>
                <a:r>
                  <a:rPr lang="pt-PT" b="1" dirty="0"/>
                  <a:t>M5</a:t>
                </a:r>
                <a:r>
                  <a:rPr lang="pt-PT" dirty="0"/>
                  <a:t>.</a:t>
                </a:r>
                <a:r>
                  <a:rPr lang="pt-PT" b="1" dirty="0" smtClean="0"/>
                  <a:t>.</a:t>
                </a:r>
                <a:endParaRPr lang="pt-PT" b="1" dirty="0"/>
              </a:p>
            </p:txBody>
          </p:sp>
        </mc:Choice>
        <mc:Fallback xmlns="">
          <p:sp>
            <p:nvSpPr>
              <p:cNvPr id="2" name="Marcador de Posição de Conteúdo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671E6251-6CEC-4A93-857A-BE97BA2745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118" y="1302421"/>
                <a:ext cx="8831766" cy="4864203"/>
              </a:xfrm>
              <a:blipFill rotWithShape="1">
                <a:blip r:embed="rId2"/>
                <a:stretch>
                  <a:fillRect l="-691" t="-1880" b="-576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F6F3471-9DE4-4F35-B34E-63B2C4C3C2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046455"/>
              </p:ext>
            </p:extLst>
          </p:nvPr>
        </p:nvGraphicFramePr>
        <p:xfrm>
          <a:off x="1892135" y="2200960"/>
          <a:ext cx="7017689" cy="3189732"/>
        </p:xfrm>
        <a:graphic>
          <a:graphicData uri="http://schemas.openxmlformats.org/drawingml/2006/table">
            <a:tbl>
              <a:tblPr firstRow="1" firstCol="1" bandRow="1"/>
              <a:tblGrid>
                <a:gridCol w="1755305">
                  <a:extLst>
                    <a:ext uri="{9D8B030D-6E8A-4147-A177-3AD203B41FA5}">
                      <a16:colId xmlns:a16="http://schemas.microsoft.com/office/drawing/2014/main" val="3469199195"/>
                    </a:ext>
                  </a:extLst>
                </a:gridCol>
                <a:gridCol w="2132135">
                  <a:extLst>
                    <a:ext uri="{9D8B030D-6E8A-4147-A177-3AD203B41FA5}">
                      <a16:colId xmlns:a16="http://schemas.microsoft.com/office/drawing/2014/main" val="3330238453"/>
                    </a:ext>
                  </a:extLst>
                </a:gridCol>
                <a:gridCol w="1495848">
                  <a:extLst>
                    <a:ext uri="{9D8B030D-6E8A-4147-A177-3AD203B41FA5}">
                      <a16:colId xmlns:a16="http://schemas.microsoft.com/office/drawing/2014/main" val="2364749504"/>
                    </a:ext>
                  </a:extLst>
                </a:gridCol>
                <a:gridCol w="1634401">
                  <a:extLst>
                    <a:ext uri="{9D8B030D-6E8A-4147-A177-3AD203B41FA5}">
                      <a16:colId xmlns:a16="http://schemas.microsoft.com/office/drawing/2014/main" val="3312488011"/>
                    </a:ext>
                  </a:extLst>
                </a:gridCol>
              </a:tblGrid>
              <a:tr h="2389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Velocidade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Volume de tráfego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79301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190966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8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467504"/>
                  </a:ext>
                </a:extLst>
              </a:tr>
              <a:tr h="2389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Composição do trânsito</a:t>
                      </a:r>
                      <a:endParaRPr lang="pt-PT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Separação</a:t>
                      </a:r>
                      <a:r>
                        <a:rPr lang="pt-PT" sz="14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das faixas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721476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38127"/>
                  </a:ext>
                </a:extLst>
              </a:tr>
              <a:tr h="259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Maioritariamente motorizado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05605"/>
                  </a:ext>
                </a:extLst>
              </a:tr>
              <a:tr h="2389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Densidade de cruzamentos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Veículos estacionados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16387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23612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Não presentes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66193"/>
                  </a:ext>
                </a:extLst>
              </a:tr>
              <a:tr h="2389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Luminância Ambiente</a:t>
                      </a:r>
                      <a:endParaRPr lang="pt-PT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Controlo</a:t>
                      </a:r>
                      <a:r>
                        <a:rPr lang="pt-PT" sz="14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 trânsito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031313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556817"/>
                  </a:ext>
                </a:extLst>
              </a:tr>
              <a:tr h="238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Baixa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t-PT" sz="18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Fraco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28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4551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2302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Estrada 2</a:t>
            </a:r>
            <a:r>
              <a:rPr lang="en-US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Caracterizamos a Estrada 2 como sendo de classe </a:t>
            </a:r>
            <a:r>
              <a:rPr lang="pt-PT" b="1" dirty="0" smtClean="0"/>
              <a:t>M3.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F6F3471-9DE4-4F35-B34E-63B2C4C3C2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268035"/>
              </p:ext>
            </p:extLst>
          </p:nvPr>
        </p:nvGraphicFramePr>
        <p:xfrm>
          <a:off x="1252911" y="2006446"/>
          <a:ext cx="7556552" cy="3439326"/>
        </p:xfrm>
        <a:graphic>
          <a:graphicData uri="http://schemas.openxmlformats.org/drawingml/2006/table">
            <a:tbl>
              <a:tblPr firstRow="1" firstCol="1" bandRow="1"/>
              <a:tblGrid>
                <a:gridCol w="1890088">
                  <a:extLst>
                    <a:ext uri="{9D8B030D-6E8A-4147-A177-3AD203B41FA5}">
                      <a16:colId xmlns:a16="http://schemas.microsoft.com/office/drawing/2014/main" val="3469199195"/>
                    </a:ext>
                  </a:extLst>
                </a:gridCol>
                <a:gridCol w="2295854">
                  <a:extLst>
                    <a:ext uri="{9D8B030D-6E8A-4147-A177-3AD203B41FA5}">
                      <a16:colId xmlns:a16="http://schemas.microsoft.com/office/drawing/2014/main" val="3330238453"/>
                    </a:ext>
                  </a:extLst>
                </a:gridCol>
                <a:gridCol w="1610708">
                  <a:extLst>
                    <a:ext uri="{9D8B030D-6E8A-4147-A177-3AD203B41FA5}">
                      <a16:colId xmlns:a16="http://schemas.microsoft.com/office/drawing/2014/main" val="2364749504"/>
                    </a:ext>
                  </a:extLst>
                </a:gridCol>
                <a:gridCol w="1759902">
                  <a:extLst>
                    <a:ext uri="{9D8B030D-6E8A-4147-A177-3AD203B41FA5}">
                      <a16:colId xmlns:a16="http://schemas.microsoft.com/office/drawing/2014/main" val="3312488011"/>
                    </a:ext>
                  </a:extLst>
                </a:gridCol>
              </a:tblGrid>
              <a:tr h="26372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Velocidade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Volume de tráfego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79301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190966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Moderada</a:t>
                      </a:r>
                      <a:r>
                        <a:rPr lang="pt-PT" sz="14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ou reduzida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Alto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467504"/>
                  </a:ext>
                </a:extLst>
              </a:tr>
              <a:tr h="26372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Composição do trânsito</a:t>
                      </a:r>
                      <a:endParaRPr lang="pt-PT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Separação</a:t>
                      </a:r>
                      <a:r>
                        <a:rPr lang="pt-PT" sz="14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das faixas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721476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38127"/>
                  </a:ext>
                </a:extLst>
              </a:tr>
              <a:tr h="311378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Misturado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Sim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05605"/>
                  </a:ext>
                </a:extLst>
              </a:tr>
              <a:tr h="26372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Densidade de cruzamentos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Veículos estacionados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16387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23612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Presente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66193"/>
                  </a:ext>
                </a:extLst>
              </a:tr>
              <a:tr h="26372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Luminância Ambiente</a:t>
                      </a:r>
                      <a:endParaRPr lang="pt-PT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Controlo</a:t>
                      </a:r>
                      <a:r>
                        <a:rPr lang="pt-PT" sz="14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 trânsito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031313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556817"/>
                  </a:ext>
                </a:extLst>
              </a:tr>
              <a:tr h="263722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Baixa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Fraco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28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5307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2302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Estrada 3</a:t>
            </a:r>
            <a:r>
              <a:rPr lang="en-US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Caracterizamos a Estrada 2 como sendo de classe </a:t>
            </a:r>
            <a:r>
              <a:rPr lang="pt-PT" b="1" dirty="0"/>
              <a:t>M3.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F6F3471-9DE4-4F35-B34E-63B2C4C3C2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244322"/>
              </p:ext>
            </p:extLst>
          </p:nvPr>
        </p:nvGraphicFramePr>
        <p:xfrm>
          <a:off x="1252911" y="2006446"/>
          <a:ext cx="7355830" cy="3364426"/>
        </p:xfrm>
        <a:graphic>
          <a:graphicData uri="http://schemas.openxmlformats.org/drawingml/2006/table">
            <a:tbl>
              <a:tblPr firstRow="1" firstCol="1" bandRow="1"/>
              <a:tblGrid>
                <a:gridCol w="1839883">
                  <a:extLst>
                    <a:ext uri="{9D8B030D-6E8A-4147-A177-3AD203B41FA5}">
                      <a16:colId xmlns:a16="http://schemas.microsoft.com/office/drawing/2014/main" val="3469199195"/>
                    </a:ext>
                  </a:extLst>
                </a:gridCol>
                <a:gridCol w="2234870">
                  <a:extLst>
                    <a:ext uri="{9D8B030D-6E8A-4147-A177-3AD203B41FA5}">
                      <a16:colId xmlns:a16="http://schemas.microsoft.com/office/drawing/2014/main" val="3330238453"/>
                    </a:ext>
                  </a:extLst>
                </a:gridCol>
                <a:gridCol w="1567924">
                  <a:extLst>
                    <a:ext uri="{9D8B030D-6E8A-4147-A177-3AD203B41FA5}">
                      <a16:colId xmlns:a16="http://schemas.microsoft.com/office/drawing/2014/main" val="2364749504"/>
                    </a:ext>
                  </a:extLst>
                </a:gridCol>
                <a:gridCol w="1713153">
                  <a:extLst>
                    <a:ext uri="{9D8B030D-6E8A-4147-A177-3AD203B41FA5}">
                      <a16:colId xmlns:a16="http://schemas.microsoft.com/office/drawing/2014/main" val="3312488011"/>
                    </a:ext>
                  </a:extLst>
                </a:gridCol>
              </a:tblGrid>
              <a:tr h="24942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Velocidade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Volume de tráfego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79301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190966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Moderada</a:t>
                      </a:r>
                      <a:r>
                        <a:rPr lang="pt-PT" sz="14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ou reduzida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467504"/>
                  </a:ext>
                </a:extLst>
              </a:tr>
              <a:tr h="33442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Composição do trânsito</a:t>
                      </a:r>
                      <a:endParaRPr lang="pt-PT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Separação</a:t>
                      </a:r>
                      <a:r>
                        <a:rPr lang="pt-PT" sz="14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das faixas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721476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38127"/>
                  </a:ext>
                </a:extLst>
              </a:tr>
              <a:tr h="294491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Misturada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Não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05605"/>
                  </a:ext>
                </a:extLst>
              </a:tr>
              <a:tr h="24942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Densidade de cruzamentos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Veículos estacionados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16387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23612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Presente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66193"/>
                  </a:ext>
                </a:extLst>
              </a:tr>
              <a:tr h="24942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Luminância Ambiente</a:t>
                      </a:r>
                      <a:endParaRPr lang="pt-PT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Controlo</a:t>
                      </a:r>
                      <a:r>
                        <a:rPr lang="pt-PT" sz="14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 trânsito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031313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4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556817"/>
                  </a:ext>
                </a:extLst>
              </a:tr>
              <a:tr h="249420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Baixa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Fraco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4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28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19970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Para a caracterização das áreas de conflito R1 e R2, e como estamos numa zona fora do perímetro urbano, usa-se o critério da </a:t>
            </a:r>
            <a:r>
              <a:rPr lang="pt-PT" dirty="0" smtClean="0"/>
              <a:t>luminância;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 determina que o índice dessa zona seja, no mínimo, igual ao da estrada </a:t>
            </a:r>
            <a:r>
              <a:rPr lang="pt-PT" dirty="0" smtClean="0"/>
              <a:t>adjacente;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15673A0D-0362-4A83-B280-AF6A02BA6D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897386"/>
              </p:ext>
            </p:extLst>
          </p:nvPr>
        </p:nvGraphicFramePr>
        <p:xfrm>
          <a:off x="1025913" y="4036741"/>
          <a:ext cx="7437864" cy="1493387"/>
        </p:xfrm>
        <a:graphic>
          <a:graphicData uri="http://schemas.openxmlformats.org/drawingml/2006/table">
            <a:tbl>
              <a:tblPr firstRow="1" firstCol="1" bandRow="1"/>
              <a:tblGrid>
                <a:gridCol w="2283109">
                  <a:extLst>
                    <a:ext uri="{9D8B030D-6E8A-4147-A177-3AD203B41FA5}">
                      <a16:colId xmlns:a16="http://schemas.microsoft.com/office/drawing/2014/main" val="725215011"/>
                    </a:ext>
                  </a:extLst>
                </a:gridCol>
                <a:gridCol w="2657632">
                  <a:extLst>
                    <a:ext uri="{9D8B030D-6E8A-4147-A177-3AD203B41FA5}">
                      <a16:colId xmlns:a16="http://schemas.microsoft.com/office/drawing/2014/main" val="2825183714"/>
                    </a:ext>
                  </a:extLst>
                </a:gridCol>
                <a:gridCol w="2497123">
                  <a:extLst>
                    <a:ext uri="{9D8B030D-6E8A-4147-A177-3AD203B41FA5}">
                      <a16:colId xmlns:a16="http://schemas.microsoft.com/office/drawing/2014/main" val="3873657106"/>
                    </a:ext>
                  </a:extLst>
                </a:gridCol>
              </a:tblGrid>
              <a:tr h="458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Área de conflito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Estrada adjacente de índice menor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Classe da rotunda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328495"/>
                  </a:ext>
                </a:extLst>
              </a:tr>
              <a:tr h="544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Rotunda 1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R2 / R3 (M3)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M2</a:t>
                      </a:r>
                      <a:endParaRPr lang="pt-PT" sz="18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413897"/>
                  </a:ext>
                </a:extLst>
              </a:tr>
              <a:tr h="458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Rotunda 2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R2 /R3 (M3)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M2</a:t>
                      </a:r>
                      <a:endParaRPr lang="pt-PT" sz="18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102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5762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2302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Por fim vamos caracterizar, as zonas pedonais existentes</a:t>
            </a:r>
            <a:r>
              <a:rPr lang="pt-PT" dirty="0" smtClean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Pedonal 1: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caracterizamos Pedonal 1 como sendo de </a:t>
            </a:r>
            <a:r>
              <a:rPr lang="pt-PT" dirty="0" smtClean="0"/>
              <a:t>classe </a:t>
            </a:r>
            <a:r>
              <a:rPr lang="pt-PT" b="1" dirty="0" smtClean="0"/>
              <a:t>P2.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F6F3471-9DE4-4F35-B34E-63B2C4C3C2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21922"/>
              </p:ext>
            </p:extLst>
          </p:nvPr>
        </p:nvGraphicFramePr>
        <p:xfrm>
          <a:off x="1252911" y="2754070"/>
          <a:ext cx="6302433" cy="2139056"/>
        </p:xfrm>
        <a:graphic>
          <a:graphicData uri="http://schemas.openxmlformats.org/drawingml/2006/table">
            <a:tbl>
              <a:tblPr firstRow="1" firstCol="1" bandRow="1"/>
              <a:tblGrid>
                <a:gridCol w="1576401">
                  <a:extLst>
                    <a:ext uri="{9D8B030D-6E8A-4147-A177-3AD203B41FA5}">
                      <a16:colId xmlns:a16="http://schemas.microsoft.com/office/drawing/2014/main" val="3469199195"/>
                    </a:ext>
                  </a:extLst>
                </a:gridCol>
                <a:gridCol w="1914824">
                  <a:extLst>
                    <a:ext uri="{9D8B030D-6E8A-4147-A177-3AD203B41FA5}">
                      <a16:colId xmlns:a16="http://schemas.microsoft.com/office/drawing/2014/main" val="3330238453"/>
                    </a:ext>
                  </a:extLst>
                </a:gridCol>
                <a:gridCol w="1343388">
                  <a:extLst>
                    <a:ext uri="{9D8B030D-6E8A-4147-A177-3AD203B41FA5}">
                      <a16:colId xmlns:a16="http://schemas.microsoft.com/office/drawing/2014/main" val="2364749504"/>
                    </a:ext>
                  </a:extLst>
                </a:gridCol>
                <a:gridCol w="1467820">
                  <a:extLst>
                    <a:ext uri="{9D8B030D-6E8A-4147-A177-3AD203B41FA5}">
                      <a16:colId xmlns:a16="http://schemas.microsoft.com/office/drawing/2014/main" val="3312488011"/>
                    </a:ext>
                  </a:extLst>
                </a:gridCol>
              </a:tblGrid>
              <a:tr h="195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Velocidade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Volume de tráfego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79301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190966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Baixa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Baixo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-0,5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467504"/>
                  </a:ext>
                </a:extLst>
              </a:tr>
              <a:tr h="195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1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Composição do trânsito</a:t>
                      </a:r>
                      <a:endParaRPr lang="pt-PT" sz="11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Separação</a:t>
                      </a:r>
                      <a:r>
                        <a:rPr lang="pt-PT" sz="11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das faixas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721476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38127"/>
                  </a:ext>
                </a:extLst>
              </a:tr>
              <a:tr h="23072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/>
                        <a:t>Pedestres, ciclistas e tráfego motorizado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Presente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05605"/>
                  </a:ext>
                </a:extLst>
              </a:tr>
              <a:tr h="195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Luminância Ambiente</a:t>
                      </a:r>
                      <a:endParaRPr lang="pt-PT" sz="11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Reconhecimento Facial </a:t>
                      </a:r>
                      <a:endParaRPr lang="pt-PT" sz="11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16387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23612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Alta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100" dirty="0" smtClean="0"/>
                        <a:t>Não são necessários requerimentos adicionais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66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6249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2302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Pedonal</a:t>
            </a:r>
            <a:r>
              <a:rPr lang="en-US" dirty="0" smtClean="0"/>
              <a:t> 2</a:t>
            </a:r>
            <a:r>
              <a:rPr lang="en-US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caracterizamos Pedonal 2 como sendo de </a:t>
            </a:r>
            <a:r>
              <a:rPr lang="pt-PT" dirty="0" smtClean="0"/>
              <a:t>classe </a:t>
            </a:r>
            <a:r>
              <a:rPr lang="pt-PT" b="1" dirty="0"/>
              <a:t>P2.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F6F3471-9DE4-4F35-B34E-63B2C4C3C2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487019"/>
              </p:ext>
            </p:extLst>
          </p:nvPr>
        </p:nvGraphicFramePr>
        <p:xfrm>
          <a:off x="1252911" y="1987452"/>
          <a:ext cx="6302433" cy="2139056"/>
        </p:xfrm>
        <a:graphic>
          <a:graphicData uri="http://schemas.openxmlformats.org/drawingml/2006/table">
            <a:tbl>
              <a:tblPr firstRow="1" firstCol="1" bandRow="1"/>
              <a:tblGrid>
                <a:gridCol w="1576401">
                  <a:extLst>
                    <a:ext uri="{9D8B030D-6E8A-4147-A177-3AD203B41FA5}">
                      <a16:colId xmlns:a16="http://schemas.microsoft.com/office/drawing/2014/main" val="3469199195"/>
                    </a:ext>
                  </a:extLst>
                </a:gridCol>
                <a:gridCol w="1914824">
                  <a:extLst>
                    <a:ext uri="{9D8B030D-6E8A-4147-A177-3AD203B41FA5}">
                      <a16:colId xmlns:a16="http://schemas.microsoft.com/office/drawing/2014/main" val="3330238453"/>
                    </a:ext>
                  </a:extLst>
                </a:gridCol>
                <a:gridCol w="1343388">
                  <a:extLst>
                    <a:ext uri="{9D8B030D-6E8A-4147-A177-3AD203B41FA5}">
                      <a16:colId xmlns:a16="http://schemas.microsoft.com/office/drawing/2014/main" val="2364749504"/>
                    </a:ext>
                  </a:extLst>
                </a:gridCol>
                <a:gridCol w="1467820">
                  <a:extLst>
                    <a:ext uri="{9D8B030D-6E8A-4147-A177-3AD203B41FA5}">
                      <a16:colId xmlns:a16="http://schemas.microsoft.com/office/drawing/2014/main" val="3312488011"/>
                    </a:ext>
                  </a:extLst>
                </a:gridCol>
              </a:tblGrid>
              <a:tr h="195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Velocidade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Volume de tráfego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79301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190966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Baixa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467504"/>
                  </a:ext>
                </a:extLst>
              </a:tr>
              <a:tr h="195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1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Composição do trânsito</a:t>
                      </a:r>
                      <a:endParaRPr lang="pt-PT" sz="11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Separação</a:t>
                      </a:r>
                      <a:r>
                        <a:rPr lang="pt-PT" sz="1100" b="1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das faixas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721476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38127"/>
                  </a:ext>
                </a:extLst>
              </a:tr>
              <a:tr h="23072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/>
                        <a:t>Pedestres, ciclistas e tráfego motorizado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Presente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05605"/>
                  </a:ext>
                </a:extLst>
              </a:tr>
              <a:tr h="195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Luminância Ambiente</a:t>
                      </a:r>
                      <a:endParaRPr lang="pt-PT" sz="11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kern="12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imes New Roman" panose="02020603050405020304" pitchFamily="18" charset="0"/>
                        </a:rPr>
                        <a:t>Reconhecimento Facial </a:t>
                      </a:r>
                      <a:endParaRPr lang="pt-PT" sz="11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16387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Opção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Fator</a:t>
                      </a:r>
                      <a:r>
                        <a:rPr lang="pt-PT" sz="1100" baseline="0" dirty="0" smtClean="0">
                          <a:solidFill>
                            <a:srgbClr val="8064A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peso</a:t>
                      </a:r>
                      <a:endParaRPr lang="pt-PT" sz="11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23612"/>
                  </a:ext>
                </a:extLst>
              </a:tr>
              <a:tr h="195416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100" dirty="0" smtClean="0"/>
                        <a:t>Não são necessários requerimentos adicionais</a:t>
                      </a: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66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341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7984836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Ângulos “C”: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/>
              <a:t>Os planos entre 0º e 180º situam-se no lado </a:t>
            </a:r>
            <a:r>
              <a:rPr lang="pt-PT" sz="1800" dirty="0" smtClean="0"/>
              <a:t>da </a:t>
            </a:r>
            <a:r>
              <a:rPr lang="pt-PT" sz="1800" dirty="0"/>
              <a:t>estrada;</a:t>
            </a:r>
            <a:endParaRPr lang="pt-PT" sz="1800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 smtClean="0">
                <a:solidFill>
                  <a:schemeClr val="tx1"/>
                </a:solidFill>
              </a:rPr>
              <a:t>Plano transversal </a:t>
            </a:r>
            <a:r>
              <a:rPr lang="pt-PT" sz="1800" dirty="0" smtClean="0">
                <a:solidFill>
                  <a:schemeClr val="tx1"/>
                </a:solidFill>
              </a:rPr>
              <a:t>(C = 90° e 270°). Este plano será perpendicular ao eixo da estrada para luminárias de iluminação rodoviária;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 smtClean="0">
                <a:solidFill>
                  <a:schemeClr val="tx1"/>
                </a:solidFill>
              </a:rPr>
              <a:t>Plano longitudinal (C = 0° e 180°). Este plano será paralelo ao eixo da </a:t>
            </a:r>
            <a:r>
              <a:rPr lang="pt-PT" sz="1800" dirty="0">
                <a:solidFill>
                  <a:schemeClr val="tx1"/>
                </a:solidFill>
              </a:rPr>
              <a:t>estrada para luminárias de iluminação rodoviária;</a:t>
            </a:r>
            <a:endParaRPr lang="pt-PT" sz="1800" dirty="0" smtClean="0">
              <a:solidFill>
                <a:schemeClr val="tx1"/>
              </a:solidFill>
            </a:endParaRP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 smtClean="0">
                <a:solidFill>
                  <a:schemeClr val="tx1"/>
                </a:solidFill>
              </a:rPr>
              <a:t>Plano onde se encontra o máximo da intensidade, normalmente chamado plano vertical principal.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Ângulos “𝛾”: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 smtClean="0"/>
              <a:t>𝛾 = 0º - </a:t>
            </a:r>
            <a:r>
              <a:rPr lang="pt-PT" sz="1800" dirty="0"/>
              <a:t>assinala o vetor da intensidade </a:t>
            </a:r>
            <a:r>
              <a:rPr lang="pt-PT" sz="1800" dirty="0" smtClean="0"/>
              <a:t>luminosa </a:t>
            </a:r>
            <a:r>
              <a:rPr lang="pt-PT" sz="1800" dirty="0"/>
              <a:t>a apontar na vertical </a:t>
            </a:r>
            <a:r>
              <a:rPr lang="pt-PT" sz="1800" dirty="0" smtClean="0"/>
              <a:t>desde </a:t>
            </a:r>
            <a:r>
              <a:rPr lang="pt-PT" sz="1800" dirty="0" smtClean="0"/>
              <a:t>a </a:t>
            </a:r>
            <a:r>
              <a:rPr lang="pt-PT" sz="1800" dirty="0"/>
              <a:t>luminária até à superfície;</a:t>
            </a:r>
            <a:endParaRPr lang="pt-PT" sz="1800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 smtClean="0"/>
              <a:t>𝛾 = 90º - </a:t>
            </a:r>
            <a:r>
              <a:rPr lang="pt-PT" sz="1800" dirty="0"/>
              <a:t>corresponde a um vetor </a:t>
            </a:r>
            <a:r>
              <a:rPr lang="pt-PT" sz="1800" dirty="0" smtClean="0"/>
              <a:t>horizontal à </a:t>
            </a:r>
            <a:r>
              <a:rPr lang="pt-PT" sz="1800" dirty="0"/>
              <a:t>luminária;</a:t>
            </a:r>
            <a:endParaRPr lang="pt-PT" sz="1800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 smtClean="0"/>
              <a:t>𝛾 = 180º - </a:t>
            </a:r>
            <a:r>
              <a:rPr lang="pt-PT" sz="1800" dirty="0"/>
              <a:t>indica que o vetor da intensidade </a:t>
            </a:r>
            <a:r>
              <a:rPr lang="pt-PT" sz="1800" dirty="0" smtClean="0"/>
              <a:t>luminosa </a:t>
            </a:r>
            <a:r>
              <a:rPr lang="pt-PT" sz="1800" dirty="0"/>
              <a:t>está a apontar para cima </a:t>
            </a:r>
            <a:r>
              <a:rPr lang="pt-PT" sz="1800" dirty="0" smtClean="0"/>
              <a:t>da luminária</a:t>
            </a:r>
            <a:r>
              <a:rPr lang="pt-PT" sz="1800" dirty="0"/>
              <a:t>, na vertical.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8359321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Após a caracterização das várias zonas e identificado o índice da sua classe de iluminação, ficam definidos os valores dos parâmetros luminotécnicos que terão de ser cumpridos no </a:t>
            </a:r>
            <a:r>
              <a:rPr lang="pt-PT" dirty="0" smtClean="0"/>
              <a:t>projeto ;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2A6DC0F0-3F32-494B-B046-D71261D01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635632"/>
              </p:ext>
            </p:extLst>
          </p:nvPr>
        </p:nvGraphicFramePr>
        <p:xfrm>
          <a:off x="574365" y="3161107"/>
          <a:ext cx="8071469" cy="1447546"/>
        </p:xfrm>
        <a:graphic>
          <a:graphicData uri="http://schemas.openxmlformats.org/drawingml/2006/table">
            <a:tbl>
              <a:tblPr firstRow="1" firstCol="1" bandRow="1"/>
              <a:tblGrid>
                <a:gridCol w="2123472">
                  <a:extLst>
                    <a:ext uri="{9D8B030D-6E8A-4147-A177-3AD203B41FA5}">
                      <a16:colId xmlns:a16="http://schemas.microsoft.com/office/drawing/2014/main" val="1079421426"/>
                    </a:ext>
                  </a:extLst>
                </a:gridCol>
                <a:gridCol w="1273609">
                  <a:extLst>
                    <a:ext uri="{9D8B030D-6E8A-4147-A177-3AD203B41FA5}">
                      <a16:colId xmlns:a16="http://schemas.microsoft.com/office/drawing/2014/main" val="11986651"/>
                    </a:ext>
                  </a:extLst>
                </a:gridCol>
                <a:gridCol w="1060529">
                  <a:extLst>
                    <a:ext uri="{9D8B030D-6E8A-4147-A177-3AD203B41FA5}">
                      <a16:colId xmlns:a16="http://schemas.microsoft.com/office/drawing/2014/main" val="918579528"/>
                    </a:ext>
                  </a:extLst>
                </a:gridCol>
                <a:gridCol w="175181">
                  <a:extLst>
                    <a:ext uri="{9D8B030D-6E8A-4147-A177-3AD203B41FA5}">
                      <a16:colId xmlns:a16="http://schemas.microsoft.com/office/drawing/2014/main" val="3304694729"/>
                    </a:ext>
                  </a:extLst>
                </a:gridCol>
                <a:gridCol w="823992">
                  <a:extLst>
                    <a:ext uri="{9D8B030D-6E8A-4147-A177-3AD203B41FA5}">
                      <a16:colId xmlns:a16="http://schemas.microsoft.com/office/drawing/2014/main" val="1925157069"/>
                    </a:ext>
                  </a:extLst>
                </a:gridCol>
                <a:gridCol w="1331608">
                  <a:extLst>
                    <a:ext uri="{9D8B030D-6E8A-4147-A177-3AD203B41FA5}">
                      <a16:colId xmlns:a16="http://schemas.microsoft.com/office/drawing/2014/main" val="3477313006"/>
                    </a:ext>
                  </a:extLst>
                </a:gridCol>
                <a:gridCol w="1283078">
                  <a:extLst>
                    <a:ext uri="{9D8B030D-6E8A-4147-A177-3AD203B41FA5}">
                      <a16:colId xmlns:a16="http://schemas.microsoft.com/office/drawing/2014/main" val="2670732405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Localização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Classe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Luminância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Uniformidade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19544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Estrada 1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M5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 cd/m</a:t>
                      </a:r>
                      <a:r>
                        <a:rPr lang="pt-PT" sz="1050" baseline="30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15 %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61488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Estrada 2 </a:t>
                      </a:r>
                      <a:r>
                        <a:rPr lang="pt-PT" sz="105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 3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M3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cd/m</a:t>
                      </a:r>
                      <a:r>
                        <a:rPr lang="pt-PT" sz="1050" baseline="30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15 %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32392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Rotunda 1 </a:t>
                      </a:r>
                      <a:r>
                        <a:rPr lang="pt-PT" sz="105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 2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M2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 cd/m</a:t>
                      </a:r>
                      <a:r>
                        <a:rPr lang="pt-PT" sz="1050" baseline="30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10 %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04007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Localização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Classe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Iluminância média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Iluminância mínima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b="1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58256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Pedonal 1 </a:t>
                      </a:r>
                      <a:r>
                        <a:rPr lang="pt-PT" sz="105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 2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P2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lux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lux</a:t>
                      </a:r>
                      <a:endParaRPr lang="pt-PT" sz="120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5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25 %</a:t>
                      </a:r>
                      <a:endParaRPr lang="pt-PT" sz="1200" dirty="0">
                        <a:effectLst/>
                        <a:latin typeface="+mn-lt"/>
                        <a:ea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606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7371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projetista tem de escolher a coluna</a:t>
            </a:r>
            <a:r>
              <a:rPr lang="pt-PT" dirty="0"/>
              <a:t>, </a:t>
            </a:r>
            <a:r>
              <a:rPr lang="pt-PT" dirty="0" smtClean="0"/>
              <a:t>a </a:t>
            </a:r>
            <a:r>
              <a:rPr lang="pt-PT" dirty="0"/>
              <a:t>luminária e </a:t>
            </a:r>
            <a:r>
              <a:rPr lang="pt-PT" dirty="0" smtClean="0"/>
              <a:t>respetiva </a:t>
            </a:r>
            <a:r>
              <a:rPr lang="pt-PT" dirty="0"/>
              <a:t>fonte de luz, distribuição e distância entre colunas de modo a obter um compromisso entre os valores médios calculados e a eficiência energética do </a:t>
            </a:r>
            <a:r>
              <a:rPr lang="pt-PT" dirty="0" smtClean="0"/>
              <a:t>projeto;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Para o efeito, recorreu-se a ferramentas de simulação computacional (</a:t>
            </a:r>
            <a:r>
              <a:rPr lang="pt-PT" dirty="0" err="1"/>
              <a:t>Dialux</a:t>
            </a:r>
            <a:r>
              <a:rPr lang="pt-PT" dirty="0"/>
              <a:t>) para efetuar um estudo </a:t>
            </a:r>
            <a:r>
              <a:rPr lang="pt-PT" dirty="0" smtClean="0"/>
              <a:t>de iluminação representativo;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software de simulação oferece uma variedade de ferramentas onde ao incluir uma mudança personalizada, o projetista pode verificar se o projeto cumpre os regulamentos ou não.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 de projeto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96230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 dirty="0" smtClean="0"/>
              <a:t>Parceiros do Premium </a:t>
            </a:r>
            <a:r>
              <a:rPr lang="de-DE" dirty="0"/>
              <a:t>Light Pro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2181225" y="1471408"/>
            <a:ext cx="0" cy="4493457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457200" y="1492454"/>
            <a:ext cx="16009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aseline="30000" dirty="0" smtClean="0">
                <a:latin typeface="Arial Narrow" panose="020B0606020202030204" pitchFamily="34" charset="0"/>
              </a:rPr>
              <a:t>Financiado pela Comissão Europeia no âmbito do Horizon 2020</a:t>
            </a:r>
            <a:endParaRPr lang="de-DE" sz="2600" baseline="30000" dirty="0">
              <a:latin typeface="Arial Narrow" panose="020B060602020203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57200" y="2965584"/>
            <a:ext cx="1340432" cy="379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aseline="30000" dirty="0" smtClean="0">
                <a:latin typeface="Arial Narrow" panose="020B0606020202030204" pitchFamily="34" charset="0"/>
              </a:rPr>
              <a:t>Parceiros UE</a:t>
            </a:r>
            <a:endParaRPr lang="de-DE" sz="2800" baseline="30000" dirty="0">
              <a:latin typeface="Arial Narrow" panose="020B0606020202030204" pitchFamily="34" charset="0"/>
            </a:endParaRPr>
          </a:p>
        </p:txBody>
      </p:sp>
      <p:pic>
        <p:nvPicPr>
          <p:cNvPr id="6" name="Picture 4" descr="R:\10180 PremiumLight_Pro\WP 8 - Communication and Dissemination\Communication Concept\EU-Logo\flag_yellow_hig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486" y="1491744"/>
            <a:ext cx="881491" cy="58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90" y="2864415"/>
            <a:ext cx="1590372" cy="987643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</p:pic>
      <p:pic>
        <p:nvPicPr>
          <p:cNvPr id="8" name="Pictur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207" y="4649343"/>
            <a:ext cx="1404788" cy="8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69" y="2902743"/>
            <a:ext cx="1203202" cy="100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48" y="4582697"/>
            <a:ext cx="1476672" cy="102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70" y="2945791"/>
            <a:ext cx="1179461" cy="99512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98" y="4649343"/>
            <a:ext cx="1697744" cy="73142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2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71" y="2902743"/>
            <a:ext cx="1111226" cy="94931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4" name="Picture 25" descr="FEWE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100" y="4704273"/>
            <a:ext cx="1639753" cy="9007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021990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 txBox="1">
            <a:spLocks/>
          </p:cNvSpPr>
          <p:nvPr/>
        </p:nvSpPr>
        <p:spPr>
          <a:xfrm>
            <a:off x="457200" y="2130425"/>
            <a:ext cx="8001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latin typeface="+mn-lt"/>
              </a:rPr>
              <a:t>Obrigada pela sua atenção!</a:t>
            </a:r>
            <a:endParaRPr lang="de-DE" dirty="0">
              <a:latin typeface="+mn-lt"/>
            </a:endParaRPr>
          </a:p>
        </p:txBody>
      </p:sp>
      <p:sp>
        <p:nvSpPr>
          <p:cNvPr id="5" name="Untertitel 2"/>
          <p:cNvSpPr txBox="1">
            <a:spLocks/>
          </p:cNvSpPr>
          <p:nvPr/>
        </p:nvSpPr>
        <p:spPr>
          <a:xfrm>
            <a:off x="457200" y="3766881"/>
            <a:ext cx="8001000" cy="1845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dirty="0" smtClean="0">
                <a:solidFill>
                  <a:srgbClr val="595959"/>
                </a:solidFill>
              </a:rPr>
              <a:t>Contato:</a:t>
            </a:r>
            <a:endParaRPr lang="de-DE" sz="1200" b="1" dirty="0">
              <a:solidFill>
                <a:srgbClr val="595959"/>
              </a:solidFill>
            </a:endParaRPr>
          </a:p>
          <a:p>
            <a:r>
              <a:rPr lang="de-DE" sz="1200" b="1" dirty="0">
                <a:solidFill>
                  <a:srgbClr val="595959"/>
                </a:solidFill>
              </a:rPr>
              <a:t>*************************************************</a:t>
            </a:r>
          </a:p>
          <a:p>
            <a:endParaRPr lang="de-DE" sz="1200" dirty="0">
              <a:solidFill>
                <a:srgbClr val="595959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1200" dirty="0">
                <a:solidFill>
                  <a:srgbClr val="595959"/>
                </a:solidFill>
                <a:latin typeface="Arial" charset="0"/>
              </a:rPr>
              <a:t>************************************************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156733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91450"/>
            <a:ext cx="8564137" cy="4634714"/>
          </a:xfrm>
        </p:spPr>
        <p:txBody>
          <a:bodyPr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Se traçarmos num plano transversal, uma </a:t>
            </a:r>
            <a:r>
              <a:rPr lang="pt-PT" dirty="0" smtClean="0"/>
              <a:t>curva </a:t>
            </a:r>
            <a:r>
              <a:rPr lang="pt-PT" dirty="0"/>
              <a:t>ao longo das extremidades de todos </a:t>
            </a:r>
            <a:r>
              <a:rPr lang="pt-PT" dirty="0" smtClean="0"/>
              <a:t>os </a:t>
            </a:r>
            <a:r>
              <a:rPr lang="pt-PT" dirty="0"/>
              <a:t>vetores de </a:t>
            </a:r>
            <a:r>
              <a:rPr lang="pt-PT" dirty="0" smtClean="0"/>
              <a:t>“I” </a:t>
            </a:r>
            <a:r>
              <a:rPr lang="pt-PT" dirty="0"/>
              <a:t>(cd/m2), que têm como </a:t>
            </a:r>
            <a:r>
              <a:rPr lang="pt-PT" dirty="0" smtClean="0"/>
              <a:t>origem a </a:t>
            </a:r>
            <a:r>
              <a:rPr lang="pt-PT" dirty="0"/>
              <a:t>lâmpada, obtemos a curva de distribuição </a:t>
            </a:r>
            <a:r>
              <a:rPr lang="pt-PT" dirty="0" smtClean="0"/>
              <a:t>luminosa </a:t>
            </a:r>
            <a:r>
              <a:rPr lang="pt-PT" dirty="0"/>
              <a:t>dessa fonte;</a:t>
            </a: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Assim, o diagrama polar </a:t>
            </a:r>
            <a:r>
              <a:rPr lang="pt-PT" dirty="0" smtClean="0"/>
              <a:t>é </a:t>
            </a:r>
            <a:r>
              <a:rPr lang="pt-PT" dirty="0"/>
              <a:t>a representação da intensidade </a:t>
            </a:r>
            <a:r>
              <a:rPr lang="pt-PT" dirty="0" smtClean="0"/>
              <a:t>luminosa em </a:t>
            </a:r>
            <a:r>
              <a:rPr lang="pt-PT" dirty="0"/>
              <a:t>todos os ângulos </a:t>
            </a:r>
            <a:r>
              <a:rPr lang="pt-PT" dirty="0" smtClean="0"/>
              <a:t>(</a:t>
            </a:r>
            <a:r>
              <a:rPr lang="pt-PT" b="1" dirty="0" smtClean="0"/>
              <a:t>𝛾</a:t>
            </a:r>
            <a:r>
              <a:rPr lang="pt-PT" dirty="0" smtClean="0"/>
              <a:t>), </a:t>
            </a:r>
            <a:r>
              <a:rPr lang="pt-PT" dirty="0"/>
              <a:t>sobre os quais é </a:t>
            </a:r>
            <a:r>
              <a:rPr lang="pt-PT" dirty="0" smtClean="0"/>
              <a:t>direcionada</a:t>
            </a:r>
            <a:r>
              <a:rPr lang="pt-PT" dirty="0"/>
              <a:t>, num plano vertical </a:t>
            </a:r>
            <a:r>
              <a:rPr lang="pt-PT" dirty="0" smtClean="0"/>
              <a:t>(</a:t>
            </a:r>
            <a:r>
              <a:rPr lang="pt-PT" b="1" dirty="0" smtClean="0"/>
              <a:t>C</a:t>
            </a:r>
            <a:r>
              <a:rPr lang="pt-PT" dirty="0" smtClean="0"/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Quando </a:t>
            </a:r>
            <a:r>
              <a:rPr lang="pt-PT" dirty="0" smtClean="0"/>
              <a:t>a </a:t>
            </a:r>
            <a:r>
              <a:rPr lang="pt-PT" dirty="0"/>
              <a:t>curva de distribuição luminosa apresenta </a:t>
            </a:r>
            <a:r>
              <a:rPr lang="pt-PT" dirty="0" smtClean="0"/>
              <a:t>simetria</a:t>
            </a:r>
            <a:r>
              <a:rPr lang="pt-PT" dirty="0"/>
              <a:t>, em relação ao eixo da lâmpada, basta </a:t>
            </a:r>
            <a:r>
              <a:rPr lang="pt-PT" dirty="0" smtClean="0"/>
              <a:t>a </a:t>
            </a:r>
            <a:r>
              <a:rPr lang="pt-PT" dirty="0"/>
              <a:t>representação de um plano no diagrama.</a:t>
            </a: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Caso haja assimetria em torno do eixo da fonte de luz, o diagrama polar terá de apresentar as </a:t>
            </a:r>
            <a:r>
              <a:rPr lang="pt-PT" dirty="0" smtClean="0"/>
              <a:t>curvas </a:t>
            </a:r>
            <a:r>
              <a:rPr lang="pt-PT" dirty="0"/>
              <a:t>de distribuição nos planos verticais necessários à sua caracterização, sendo obrigatória </a:t>
            </a:r>
            <a:r>
              <a:rPr lang="pt-PT" dirty="0" smtClean="0"/>
              <a:t>a </a:t>
            </a:r>
            <a:r>
              <a:rPr lang="pt-PT" dirty="0"/>
              <a:t>inclusão do plano onde a intensidade luminosa é máxima.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br>
              <a:rPr lang="pt-PT" dirty="0" smtClean="0"/>
            </a:br>
            <a:r>
              <a:rPr lang="pt-PT" b="0" i="1" dirty="0" smtClean="0"/>
              <a:t>curvas polares de distribuição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24786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As curvas polares de distribuição são definidas em cd por 1000 lúmens de fluxo emitido por cada lâmpada e são representadas por cd/1 000 lm ou cd/</a:t>
            </a:r>
            <a:r>
              <a:rPr lang="pt-PT" dirty="0" err="1" smtClean="0">
                <a:solidFill>
                  <a:schemeClr val="tx1"/>
                </a:solidFill>
              </a:rPr>
              <a:t>klm</a:t>
            </a:r>
            <a:r>
              <a:rPr lang="pt-PT" dirty="0" smtClean="0">
                <a:solidFill>
                  <a:schemeClr val="tx1"/>
                </a:solidFill>
              </a:rPr>
              <a:t>.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br>
              <a:rPr lang="pt-PT" dirty="0" smtClean="0"/>
            </a:br>
            <a:r>
              <a:rPr lang="pt-PT" b="0" i="1" dirty="0" smtClean="0"/>
              <a:t>curvas polares de distribuição</a:t>
            </a: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2156ECF-4F7C-4FAC-AF79-08EF4ED1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181" y="3513027"/>
            <a:ext cx="6515819" cy="249975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AD46D71-D274-4063-9AE3-F06167D97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0" y="3092255"/>
            <a:ext cx="2383819" cy="3033909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497AC139-ECEB-4208-A85D-673E0223FF9B}"/>
              </a:ext>
            </a:extLst>
          </p:cNvPr>
          <p:cNvSpPr/>
          <p:nvPr/>
        </p:nvSpPr>
        <p:spPr>
          <a:xfrm>
            <a:off x="457200" y="2815257"/>
            <a:ext cx="27638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400" b="1" dirty="0" smtClean="0">
                <a:solidFill>
                  <a:srgbClr val="0070C0"/>
                </a:solidFill>
              </a:rPr>
              <a:t>Diagrama polar (com simetria)</a:t>
            </a:r>
            <a:endParaRPr lang="pt-PT" sz="1400" b="1" dirty="0">
              <a:solidFill>
                <a:srgbClr val="0070C0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AF30EEF-5335-4FAE-9965-7204C9F400E6}"/>
              </a:ext>
            </a:extLst>
          </p:cNvPr>
          <p:cNvSpPr/>
          <p:nvPr/>
        </p:nvSpPr>
        <p:spPr>
          <a:xfrm>
            <a:off x="4934315" y="2815256"/>
            <a:ext cx="2962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400" b="1" dirty="0" smtClean="0">
                <a:solidFill>
                  <a:srgbClr val="0070C0"/>
                </a:solidFill>
              </a:rPr>
              <a:t>Diagrama polar (com assimetria)</a:t>
            </a:r>
            <a:endParaRPr lang="pt-PT" sz="1400" b="1" dirty="0">
              <a:solidFill>
                <a:srgbClr val="0070C0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DA7C90B-239A-4CF6-96C6-54F7FC409A76}"/>
              </a:ext>
            </a:extLst>
          </p:cNvPr>
          <p:cNvSpPr txBox="1"/>
          <p:nvPr/>
        </p:nvSpPr>
        <p:spPr>
          <a:xfrm>
            <a:off x="7837674" y="6059551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smtClean="0"/>
              <a:t>Fonte: </a:t>
            </a:r>
            <a:r>
              <a:rPr lang="pt-PT" sz="1100" dirty="0" err="1"/>
              <a:t>Indalux</a:t>
            </a:r>
            <a:endParaRPr lang="pt-PT" sz="1100" dirty="0"/>
          </a:p>
        </p:txBody>
      </p:sp>
    </p:spTree>
    <p:extLst>
      <p:ext uri="{BB962C8B-B14F-4D97-AF65-F5344CB8AC3E}">
        <p14:creationId xmlns:p14="http://schemas.microsoft.com/office/powerpoint/2010/main" val="3902861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Não obstante os diagramas polares serem uma ferramenta muito útil e prática, apresentam apenas informação no que ocorre nos planos verticais (</a:t>
            </a:r>
            <a:r>
              <a:rPr lang="pt-PT" b="1" dirty="0" smtClean="0"/>
              <a:t>C</a:t>
            </a:r>
            <a:r>
              <a:rPr lang="pt-PT" dirty="0"/>
              <a:t>), não se sabendo o que se passa </a:t>
            </a:r>
            <a:r>
              <a:rPr lang="pt-PT" dirty="0" smtClean="0"/>
              <a:t>nos </a:t>
            </a:r>
            <a:r>
              <a:rPr lang="pt-PT" dirty="0"/>
              <a:t>restantes pontos;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Para evitar este inconveniente e conjugar uma representação </a:t>
            </a:r>
            <a:r>
              <a:rPr lang="pt-PT" dirty="0" smtClean="0"/>
              <a:t>plana com </a:t>
            </a:r>
            <a:r>
              <a:rPr lang="pt-PT" dirty="0"/>
              <a:t>a informação sobre a intensidade luminosa em qualquer direção, foi criado o diagrama </a:t>
            </a:r>
            <a:r>
              <a:rPr lang="pt-PT" dirty="0" err="1" smtClean="0"/>
              <a:t>isocandela</a:t>
            </a:r>
            <a:r>
              <a:rPr lang="pt-PT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 consiste em simular a luminária no centro de uma esfera, em que na </a:t>
            </a:r>
            <a:r>
              <a:rPr lang="pt-PT" dirty="0" smtClean="0"/>
              <a:t>sua </a:t>
            </a:r>
            <a:r>
              <a:rPr lang="pt-PT" dirty="0"/>
              <a:t>superfície exterior se unem, numa linha, os pontos com a mesma intensidade (curvas </a:t>
            </a:r>
            <a:r>
              <a:rPr lang="pt-PT" dirty="0" err="1" smtClean="0"/>
              <a:t>isocandelas</a:t>
            </a:r>
            <a:r>
              <a:rPr lang="pt-PT" dirty="0"/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Geralmente as luminárias têm como mínimo, um plano de simetria, pelo que  </a:t>
            </a:r>
            <a:r>
              <a:rPr lang="pt-PT" dirty="0" smtClean="0"/>
              <a:t>se </a:t>
            </a:r>
            <a:r>
              <a:rPr lang="pt-PT" dirty="0"/>
              <a:t>considera apenas uma </a:t>
            </a:r>
            <a:r>
              <a:rPr lang="pt-PT" dirty="0" smtClean="0"/>
              <a:t>semiesfera.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Diagramas fotométricos</a:t>
            </a:r>
            <a:br>
              <a:rPr lang="pt-PT" dirty="0" smtClean="0"/>
            </a:br>
            <a:r>
              <a:rPr lang="pt-PT" b="0" i="1" dirty="0" smtClean="0"/>
              <a:t>Diagramas Iso-candela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7342078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2838</TotalTime>
  <Words>5482</Words>
  <Application>Microsoft Office PowerPoint</Application>
  <PresentationFormat>On-screen Show (4:3)</PresentationFormat>
  <Paragraphs>1009</Paragraphs>
  <Slides>63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0" baseType="lpstr">
      <vt:lpstr>Century Gothic</vt:lpstr>
      <vt:lpstr>Calibri</vt:lpstr>
      <vt:lpstr>Arial</vt:lpstr>
      <vt:lpstr>Arial Narrow</vt:lpstr>
      <vt:lpstr>Cambria Math</vt:lpstr>
      <vt:lpstr>Times New Roman</vt:lpstr>
      <vt:lpstr>Master_Präsenation 160225</vt:lpstr>
      <vt:lpstr>PowerPoint Presentation</vt:lpstr>
      <vt:lpstr>Iluminação exterior - Módulo 9 Design de iluminação – Avançado</vt:lpstr>
      <vt:lpstr>Iluminação exterior - Módulo 9 Design de iluminação – Avançado</vt:lpstr>
      <vt:lpstr>Importância da iluminação das ruas e estradas</vt:lpstr>
      <vt:lpstr>Diagramas fotométricos</vt:lpstr>
      <vt:lpstr>Diagramas fotométricos</vt:lpstr>
      <vt:lpstr>Diagramas fotométricos curvas polares de distribuição</vt:lpstr>
      <vt:lpstr>Diagramas fotométricos curvas polares de distribuição</vt:lpstr>
      <vt:lpstr>Diagramas fotométricos Diagramas Iso-candela</vt:lpstr>
      <vt:lpstr>Diagramas fotométricos Diagramas Iso-candela</vt:lpstr>
      <vt:lpstr>Diagramas fotométricos Diagramas Isolux ou isoilluminance</vt:lpstr>
      <vt:lpstr>Diagramas fotométricos Diagramas Isolux ou isoilluminance</vt:lpstr>
      <vt:lpstr>Fator de utilização</vt:lpstr>
      <vt:lpstr>Fator de utilização</vt:lpstr>
      <vt:lpstr>Classes de iluminação</vt:lpstr>
      <vt:lpstr>Classes de iluminação Definição de requisitos fotométricos</vt:lpstr>
      <vt:lpstr>Classes de iluminação Criação de requisitos fotométricos</vt:lpstr>
      <vt:lpstr>Classes de iluminação Requisitos de nível de iluminação</vt:lpstr>
      <vt:lpstr>Classes de iluminação</vt:lpstr>
      <vt:lpstr>Classes de iluminação EN 13201</vt:lpstr>
      <vt:lpstr>Classes de iluminação EN 13201</vt:lpstr>
      <vt:lpstr>Classes de iluminação</vt:lpstr>
      <vt:lpstr>Classes de iluminação Classes de iluminação existentes de acordo com EN 13201</vt:lpstr>
      <vt:lpstr>Classes de iluminação Subclasse</vt:lpstr>
      <vt:lpstr>Classes de iluminação Subclasse</vt:lpstr>
      <vt:lpstr>Classes de iluminação Subclasse</vt:lpstr>
      <vt:lpstr>Classes de iluminação Como determinar o número da subclasse</vt:lpstr>
      <vt:lpstr>Classes de iluminação Como determinar o número da subclasse</vt:lpstr>
      <vt:lpstr>Classes de iluminação Como determinar o número da subclasse</vt:lpstr>
      <vt:lpstr>Classes de iluminação Como determinar o número da subclasse</vt:lpstr>
      <vt:lpstr>Classes de iluminação Como determinar o número da subclasse (Valores utilizados em Portugal)</vt:lpstr>
      <vt:lpstr>Classes de iluminação Como determinar o número da subclasse</vt:lpstr>
      <vt:lpstr>Classes de iluminação Como determinar o número da subclasse</vt:lpstr>
      <vt:lpstr>Classes de iluminação Requisitos fotométricos para as classes de alta e média velocidade</vt:lpstr>
      <vt:lpstr>Classes de iluminação Requisitos fotométricos para as classes das zonas de conflito</vt:lpstr>
      <vt:lpstr>Classes de iluminação Requisitos fotométricos para as classes de baixa velocidade (zonas pedonais)</vt:lpstr>
      <vt:lpstr>Parâmetros de iluminação pública</vt:lpstr>
      <vt:lpstr>Parâmetros de iluminação pública</vt:lpstr>
      <vt:lpstr>Parâmetros de iluminação pública</vt:lpstr>
      <vt:lpstr>Parâmetros de iluminação pública Uniformidade</vt:lpstr>
      <vt:lpstr>Parâmetros de iluminação pública Uniformidade</vt:lpstr>
      <vt:lpstr>Parâmetros de iluminação pública Uniformidade</vt:lpstr>
      <vt:lpstr>Parâmetros de iluminação pública Uniformidade</vt:lpstr>
      <vt:lpstr>Parâmetros de iluminação pública Rácio envolvente (SR)</vt:lpstr>
      <vt:lpstr>Parâmetros de iluminação pública Uniformidade</vt:lpstr>
      <vt:lpstr>Parâmetros de iluminação pública Fator de manutenção</vt:lpstr>
      <vt:lpstr>Parâmetros de iluminação pública Fator de manutenção</vt:lpstr>
      <vt:lpstr>Parâmetros de iluminação pública Fator de manutenção</vt:lpstr>
      <vt:lpstr>Parâmetros de iluminação pública Fator de manutenção</vt:lpstr>
      <vt:lpstr>Parâmetros de iluminação pública Fator de manutenção</vt:lpstr>
      <vt:lpstr>Exemplo de projeto</vt:lpstr>
      <vt:lpstr>Exemplo de projeto</vt:lpstr>
      <vt:lpstr>Exemplo de projeto</vt:lpstr>
      <vt:lpstr>Exemplo de projeto</vt:lpstr>
      <vt:lpstr>Exemplo de projeto</vt:lpstr>
      <vt:lpstr>Exemplo de projeto</vt:lpstr>
      <vt:lpstr>Exemplo de projeto</vt:lpstr>
      <vt:lpstr>Exemplo de projeto</vt:lpstr>
      <vt:lpstr>Exemplo de projeto</vt:lpstr>
      <vt:lpstr>Exemplo de projeto</vt:lpstr>
      <vt:lpstr>Exemplo de projeto</vt:lpstr>
      <vt:lpstr>Parceiros do Premium Light Pro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Laura Abbate</dc:creator>
  <cp:lastModifiedBy>Joao Fong</cp:lastModifiedBy>
  <cp:revision>181</cp:revision>
  <dcterms:created xsi:type="dcterms:W3CDTF">2016-02-25T13:19:28Z</dcterms:created>
  <dcterms:modified xsi:type="dcterms:W3CDTF">2017-11-28T01:25:02Z</dcterms:modified>
</cp:coreProperties>
</file>