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9" r:id="rId2"/>
  </p:sldMasterIdLst>
  <p:notesMasterIdLst>
    <p:notesMasterId r:id="rId59"/>
  </p:notesMasterIdLst>
  <p:sldIdLst>
    <p:sldId id="399" r:id="rId3"/>
    <p:sldId id="404" r:id="rId4"/>
    <p:sldId id="334" r:id="rId5"/>
    <p:sldId id="393" r:id="rId6"/>
    <p:sldId id="392" r:id="rId7"/>
    <p:sldId id="396" r:id="rId8"/>
    <p:sldId id="397" r:id="rId9"/>
    <p:sldId id="398" r:id="rId10"/>
    <p:sldId id="335" r:id="rId11"/>
    <p:sldId id="394" r:id="rId12"/>
    <p:sldId id="366" r:id="rId13"/>
    <p:sldId id="367" r:id="rId14"/>
    <p:sldId id="368" r:id="rId15"/>
    <p:sldId id="369" r:id="rId16"/>
    <p:sldId id="370" r:id="rId17"/>
    <p:sldId id="371" r:id="rId18"/>
    <p:sldId id="372" r:id="rId19"/>
    <p:sldId id="373" r:id="rId20"/>
    <p:sldId id="376" r:id="rId21"/>
    <p:sldId id="375" r:id="rId22"/>
    <p:sldId id="377" r:id="rId23"/>
    <p:sldId id="378" r:id="rId24"/>
    <p:sldId id="379" r:id="rId25"/>
    <p:sldId id="357" r:id="rId26"/>
    <p:sldId id="358" r:id="rId27"/>
    <p:sldId id="400" r:id="rId28"/>
    <p:sldId id="360" r:id="rId29"/>
    <p:sldId id="361" r:id="rId30"/>
    <p:sldId id="401" r:id="rId31"/>
    <p:sldId id="403" r:id="rId32"/>
    <p:sldId id="364" r:id="rId33"/>
    <p:sldId id="365" r:id="rId34"/>
    <p:sldId id="336" r:id="rId35"/>
    <p:sldId id="337" r:id="rId36"/>
    <p:sldId id="338" r:id="rId37"/>
    <p:sldId id="339" r:id="rId38"/>
    <p:sldId id="340" r:id="rId39"/>
    <p:sldId id="341" r:id="rId40"/>
    <p:sldId id="342" r:id="rId41"/>
    <p:sldId id="351" r:id="rId42"/>
    <p:sldId id="352" r:id="rId43"/>
    <p:sldId id="353" r:id="rId44"/>
    <p:sldId id="345" r:id="rId45"/>
    <p:sldId id="405" r:id="rId46"/>
    <p:sldId id="406" r:id="rId47"/>
    <p:sldId id="407" r:id="rId48"/>
    <p:sldId id="408" r:id="rId49"/>
    <p:sldId id="409" r:id="rId50"/>
    <p:sldId id="343" r:id="rId51"/>
    <p:sldId id="344" r:id="rId52"/>
    <p:sldId id="380" r:id="rId53"/>
    <p:sldId id="410" r:id="rId54"/>
    <p:sldId id="382" r:id="rId55"/>
    <p:sldId id="411" r:id="rId56"/>
    <p:sldId id="384" r:id="rId57"/>
    <p:sldId id="385" r:id="rId58"/>
  </p:sldIdLst>
  <p:sldSz cx="9144000" cy="6858000" type="screen4x3"/>
  <p:notesSz cx="6858000" cy="9144000"/>
  <p:embeddedFontLst>
    <p:embeddedFont>
      <p:font typeface="SimSun-ExtB" panose="02010609060101010101" pitchFamily="49" charset="-122"/>
      <p:regular r:id="rId60"/>
    </p:embeddedFont>
    <p:embeddedFont>
      <p:font typeface="Cambria Math" panose="02040503050406030204" pitchFamily="18" charset="0"/>
      <p:regular r:id="rId61"/>
    </p:embeddedFont>
    <p:embeddedFont>
      <p:font typeface="Calibri" panose="020F0502020204030204" pitchFamily="34" charset="0"/>
      <p:regular r:id="rId62"/>
      <p:bold r:id="rId63"/>
      <p:italic r:id="rId64"/>
      <p:boldItalic r:id="rId65"/>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510"/>
    <a:srgbClr val="FDEA29"/>
    <a:srgbClr val="187E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Estilo Médio 2 - Destaqu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Estilo Mé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EBBBCC-DAD2-459C-BE2E-F6DE35CF9A28}" styleName="Estilo Escuro 2 - Destaque 3/Destaqu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Sem Estilo, Sem Grelh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Estilo Claro 1 - Destaqu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6" autoAdjust="0"/>
    <p:restoredTop sz="85317" autoAdjust="0"/>
  </p:normalViewPr>
  <p:slideViewPr>
    <p:cSldViewPr snapToGrid="0" snapToObjects="1">
      <p:cViewPr varScale="1">
        <p:scale>
          <a:sx n="59" d="100"/>
          <a:sy n="59" d="100"/>
        </p:scale>
        <p:origin x="1776" y="66"/>
      </p:cViewPr>
      <p:guideLst>
        <p:guide orient="horz" pos="2160"/>
        <p:guide pos="2880"/>
      </p:guideLst>
    </p:cSldViewPr>
  </p:slideViewPr>
  <p:outlineViewPr>
    <p:cViewPr>
      <p:scale>
        <a:sx n="33" d="100"/>
        <a:sy n="33" d="100"/>
      </p:scale>
      <p:origin x="0" y="-1572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4.fntdata"/><Relationship Id="rId68" Type="http://schemas.openxmlformats.org/officeDocument/2006/relationships/viewProps" Target="viewProps.xml"/><Relationship Id="rId7" Type="http://schemas.openxmlformats.org/officeDocument/2006/relationships/slide" Target="slides/slide5.xml"/><Relationship Id="rId71"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font" Target="fonts/font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5.fntdata"/><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3.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1.fntdata"/><Relationship Id="rId65"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28.11.2017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a:t>
            </a:fld>
            <a:endParaRPr lang="de-DE"/>
          </a:p>
        </p:txBody>
      </p:sp>
    </p:spTree>
    <p:extLst>
      <p:ext uri="{BB962C8B-B14F-4D97-AF65-F5344CB8AC3E}">
        <p14:creationId xmlns:p14="http://schemas.microsoft.com/office/powerpoint/2010/main" val="2971084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The</a:t>
            </a:r>
            <a:r>
              <a:rPr lang="pt-PT" dirty="0"/>
              <a:t> </a:t>
            </a:r>
            <a:r>
              <a:rPr lang="pt-PT" dirty="0" err="1"/>
              <a:t>intensity</a:t>
            </a:r>
            <a:r>
              <a:rPr lang="pt-PT" dirty="0"/>
              <a:t> </a:t>
            </a:r>
            <a:r>
              <a:rPr lang="pt-PT" dirty="0" err="1"/>
              <a:t>is</a:t>
            </a:r>
            <a:r>
              <a:rPr lang="pt-PT" dirty="0"/>
              <a:t> </a:t>
            </a:r>
            <a:r>
              <a:rPr lang="pt-PT" dirty="0" err="1"/>
              <a:t>thus</a:t>
            </a:r>
            <a:r>
              <a:rPr lang="pt-PT" dirty="0"/>
              <a:t> a light </a:t>
            </a:r>
            <a:r>
              <a:rPr lang="pt-PT" dirty="0" err="1"/>
              <a:t>unit</a:t>
            </a:r>
            <a:r>
              <a:rPr lang="pt-PT" dirty="0"/>
              <a:t> </a:t>
            </a:r>
            <a:r>
              <a:rPr lang="pt-PT" dirty="0" err="1"/>
              <a:t>that</a:t>
            </a:r>
            <a:r>
              <a:rPr lang="pt-PT" dirty="0"/>
              <a:t> can </a:t>
            </a:r>
            <a:r>
              <a:rPr lang="pt-PT" dirty="0" err="1"/>
              <a:t>be</a:t>
            </a:r>
            <a:r>
              <a:rPr lang="pt-PT" dirty="0"/>
              <a:t> </a:t>
            </a:r>
            <a:r>
              <a:rPr lang="pt-PT" dirty="0" err="1"/>
              <a:t>used</a:t>
            </a:r>
            <a:r>
              <a:rPr lang="pt-PT" dirty="0"/>
              <a:t> to </a:t>
            </a:r>
            <a:r>
              <a:rPr lang="pt-PT" dirty="0" err="1"/>
              <a:t>specify</a:t>
            </a:r>
            <a:r>
              <a:rPr lang="pt-PT" dirty="0"/>
              <a:t> </a:t>
            </a:r>
            <a:r>
              <a:rPr lang="pt-PT" dirty="0" err="1"/>
              <a:t>the</a:t>
            </a:r>
            <a:r>
              <a:rPr lang="pt-PT" dirty="0"/>
              <a:t> </a:t>
            </a:r>
            <a:r>
              <a:rPr lang="pt-PT" dirty="0" err="1"/>
              <a:t>amount</a:t>
            </a:r>
            <a:r>
              <a:rPr lang="pt-PT" dirty="0"/>
              <a:t> </a:t>
            </a:r>
            <a:r>
              <a:rPr lang="pt-PT" dirty="0" err="1"/>
              <a:t>or</a:t>
            </a:r>
            <a:r>
              <a:rPr lang="pt-PT" dirty="0"/>
              <a:t> </a:t>
            </a:r>
            <a:r>
              <a:rPr lang="pt-PT" dirty="0" err="1"/>
              <a:t>concentration</a:t>
            </a:r>
            <a:r>
              <a:rPr lang="pt-PT" dirty="0"/>
              <a:t> </a:t>
            </a:r>
            <a:r>
              <a:rPr lang="pt-PT" dirty="0" err="1"/>
              <a:t>of</a:t>
            </a:r>
            <a:r>
              <a:rPr lang="pt-PT" dirty="0"/>
              <a:t> light in a </a:t>
            </a:r>
            <a:r>
              <a:rPr lang="pt-PT" dirty="0" err="1"/>
              <a:t>specified</a:t>
            </a:r>
            <a:r>
              <a:rPr lang="pt-PT" dirty="0"/>
              <a:t> </a:t>
            </a:r>
            <a:r>
              <a:rPr lang="pt-PT" dirty="0" err="1"/>
              <a:t>direction</a:t>
            </a:r>
            <a:r>
              <a:rPr lang="pt-PT" dirty="0"/>
              <a:t>. </a:t>
            </a:r>
          </a:p>
          <a:p>
            <a:r>
              <a:rPr lang="pt-PT" dirty="0" err="1"/>
              <a:t>The</a:t>
            </a:r>
            <a:r>
              <a:rPr lang="pt-PT" dirty="0"/>
              <a:t> </a:t>
            </a:r>
            <a:r>
              <a:rPr lang="pt-PT" dirty="0" err="1"/>
              <a:t>luminous</a:t>
            </a:r>
            <a:r>
              <a:rPr lang="pt-PT" dirty="0"/>
              <a:t> </a:t>
            </a:r>
            <a:r>
              <a:rPr lang="pt-PT" dirty="0" err="1"/>
              <a:t>intensity</a:t>
            </a:r>
            <a:r>
              <a:rPr lang="pt-PT" dirty="0"/>
              <a:t> </a:t>
            </a:r>
            <a:r>
              <a:rPr lang="pt-PT" dirty="0" err="1"/>
              <a:t>is</a:t>
            </a:r>
            <a:r>
              <a:rPr lang="pt-PT" dirty="0"/>
              <a:t> </a:t>
            </a:r>
            <a:r>
              <a:rPr lang="pt-PT" dirty="0" err="1"/>
              <a:t>defined</a:t>
            </a:r>
            <a:r>
              <a:rPr lang="pt-PT" dirty="0"/>
              <a:t> as </a:t>
            </a:r>
            <a:r>
              <a:rPr lang="pt-PT" dirty="0" err="1"/>
              <a:t>the</a:t>
            </a:r>
            <a:r>
              <a:rPr lang="pt-PT" dirty="0"/>
              <a:t> Fluxo Luminoso in a </a:t>
            </a:r>
            <a:r>
              <a:rPr lang="pt-PT" dirty="0" err="1"/>
              <a:t>specified</a:t>
            </a:r>
            <a:r>
              <a:rPr lang="pt-PT" dirty="0"/>
              <a:t> </a:t>
            </a:r>
            <a:r>
              <a:rPr lang="pt-PT" dirty="0" err="1"/>
              <a:t>direction</a:t>
            </a:r>
            <a:r>
              <a:rPr lang="pt-PT" dirty="0"/>
              <a:t> </a:t>
            </a:r>
            <a:r>
              <a:rPr lang="pt-PT" dirty="0" err="1"/>
              <a:t>radiated</a:t>
            </a:r>
            <a:r>
              <a:rPr lang="pt-PT" dirty="0"/>
              <a:t> per </a:t>
            </a:r>
            <a:r>
              <a:rPr lang="pt-PT" dirty="0" err="1"/>
              <a:t>unit</a:t>
            </a:r>
            <a:r>
              <a:rPr lang="pt-PT" dirty="0"/>
              <a:t> </a:t>
            </a:r>
            <a:r>
              <a:rPr lang="pt-PT" dirty="0" err="1"/>
              <a:t>of</a:t>
            </a:r>
            <a:r>
              <a:rPr lang="pt-PT" dirty="0"/>
              <a:t> </a:t>
            </a:r>
            <a:r>
              <a:rPr lang="pt-PT" dirty="0" err="1"/>
              <a:t>solid</a:t>
            </a:r>
            <a:r>
              <a:rPr lang="pt-PT" dirty="0"/>
              <a:t> </a:t>
            </a:r>
            <a:r>
              <a:rPr lang="pt-PT" dirty="0" err="1"/>
              <a:t>angle</a:t>
            </a:r>
            <a:r>
              <a:rPr lang="pt-PT" dirty="0"/>
              <a:t> </a:t>
            </a:r>
            <a:r>
              <a:rPr lang="pt-PT" dirty="0" err="1"/>
              <a:t>omega</a:t>
            </a:r>
            <a:r>
              <a:rPr lang="pt-PT" dirty="0"/>
              <a:t>. A </a:t>
            </a:r>
            <a:r>
              <a:rPr lang="pt-PT" dirty="0" err="1"/>
              <a:t>solid</a:t>
            </a:r>
            <a:r>
              <a:rPr lang="pt-PT" dirty="0"/>
              <a:t> </a:t>
            </a:r>
            <a:r>
              <a:rPr lang="pt-PT" dirty="0" err="1"/>
              <a:t>angle</a:t>
            </a:r>
            <a:r>
              <a:rPr lang="pt-PT" dirty="0"/>
              <a:t> can </a:t>
            </a:r>
            <a:r>
              <a:rPr lang="pt-PT" dirty="0" err="1"/>
              <a:t>best</a:t>
            </a:r>
            <a:r>
              <a:rPr lang="pt-PT" dirty="0"/>
              <a:t> </a:t>
            </a:r>
            <a:r>
              <a:rPr lang="pt-PT" dirty="0" err="1"/>
              <a:t>be</a:t>
            </a:r>
            <a:r>
              <a:rPr lang="pt-PT" dirty="0"/>
              <a:t> </a:t>
            </a:r>
            <a:r>
              <a:rPr lang="pt-PT" dirty="0" err="1"/>
              <a:t>described</a:t>
            </a:r>
            <a:r>
              <a:rPr lang="pt-PT" dirty="0"/>
              <a:t> as </a:t>
            </a:r>
            <a:r>
              <a:rPr lang="pt-PT" dirty="0" err="1"/>
              <a:t>the</a:t>
            </a:r>
            <a:r>
              <a:rPr lang="pt-PT" dirty="0"/>
              <a:t> </a:t>
            </a:r>
            <a:r>
              <a:rPr lang="pt-PT" dirty="0" err="1"/>
              <a:t>opening</a:t>
            </a:r>
            <a:r>
              <a:rPr lang="pt-PT" dirty="0"/>
              <a:t> </a:t>
            </a:r>
            <a:r>
              <a:rPr lang="pt-PT" dirty="0" err="1"/>
              <a:t>angle</a:t>
            </a:r>
            <a:r>
              <a:rPr lang="pt-PT" dirty="0"/>
              <a:t> </a:t>
            </a:r>
            <a:r>
              <a:rPr lang="pt-PT" dirty="0" err="1"/>
              <a:t>of</a:t>
            </a:r>
            <a:r>
              <a:rPr lang="pt-PT" dirty="0"/>
              <a:t> a cone. </a:t>
            </a:r>
            <a:r>
              <a:rPr lang="pt-PT" dirty="0" err="1"/>
              <a:t>Intensity</a:t>
            </a:r>
            <a:r>
              <a:rPr lang="pt-PT" dirty="0"/>
              <a:t> </a:t>
            </a:r>
            <a:r>
              <a:rPr lang="pt-PT" dirty="0" err="1"/>
              <a:t>is</a:t>
            </a:r>
            <a:r>
              <a:rPr lang="pt-PT" dirty="0"/>
              <a:t> </a:t>
            </a:r>
            <a:r>
              <a:rPr lang="pt-PT" dirty="0" err="1"/>
              <a:t>the</a:t>
            </a:r>
            <a:r>
              <a:rPr lang="pt-PT" dirty="0"/>
              <a:t> Fluxo Luminoso </a:t>
            </a:r>
            <a:r>
              <a:rPr lang="pt-PT" dirty="0" err="1"/>
              <a:t>contained</a:t>
            </a:r>
            <a:r>
              <a:rPr lang="pt-PT" dirty="0"/>
              <a:t> in </a:t>
            </a:r>
            <a:r>
              <a:rPr lang="pt-PT" dirty="0" err="1"/>
              <a:t>an</a:t>
            </a:r>
            <a:r>
              <a:rPr lang="pt-PT" dirty="0"/>
              <a:t> </a:t>
            </a:r>
            <a:r>
              <a:rPr lang="pt-PT" dirty="0" err="1"/>
              <a:t>infinitely</a:t>
            </a:r>
            <a:r>
              <a:rPr lang="pt-PT" dirty="0"/>
              <a:t> </a:t>
            </a:r>
            <a:r>
              <a:rPr lang="pt-PT" dirty="0" err="1"/>
              <a:t>small</a:t>
            </a:r>
            <a:r>
              <a:rPr lang="pt-PT" dirty="0"/>
              <a:t> cone </a:t>
            </a:r>
            <a:r>
              <a:rPr lang="pt-PT" dirty="0" err="1"/>
              <a:t>divided</a:t>
            </a:r>
            <a:r>
              <a:rPr lang="pt-PT" dirty="0"/>
              <a:t> </a:t>
            </a:r>
            <a:r>
              <a:rPr lang="pt-PT" dirty="0" err="1"/>
              <a:t>by</a:t>
            </a:r>
            <a:r>
              <a:rPr lang="pt-PT" dirty="0"/>
              <a:t> </a:t>
            </a:r>
            <a:r>
              <a:rPr lang="pt-PT" dirty="0" err="1"/>
              <a:t>the</a:t>
            </a:r>
            <a:r>
              <a:rPr lang="pt-PT" dirty="0"/>
              <a:t> </a:t>
            </a:r>
            <a:r>
              <a:rPr lang="pt-PT" dirty="0" err="1"/>
              <a:t>solid</a:t>
            </a:r>
            <a:r>
              <a:rPr lang="pt-PT" dirty="0"/>
              <a:t> </a:t>
            </a:r>
            <a:r>
              <a:rPr lang="pt-PT" dirty="0" err="1"/>
              <a:t>angle</a:t>
            </a:r>
            <a:r>
              <a:rPr lang="pt-PT" dirty="0"/>
              <a:t> </a:t>
            </a:r>
            <a:r>
              <a:rPr lang="pt-PT" dirty="0" err="1"/>
              <a:t>of</a:t>
            </a:r>
            <a:r>
              <a:rPr lang="pt-PT" dirty="0"/>
              <a:t> </a:t>
            </a:r>
            <a:r>
              <a:rPr lang="pt-PT" dirty="0" err="1"/>
              <a:t>that</a:t>
            </a:r>
            <a:r>
              <a:rPr lang="pt-PT" dirty="0"/>
              <a:t> cone.</a:t>
            </a:r>
          </a:p>
          <a:p>
            <a:endParaRPr lang="pt-PT" dirty="0"/>
          </a:p>
          <a:p>
            <a:r>
              <a:rPr lang="pt-PT" dirty="0" err="1"/>
              <a:t>Source</a:t>
            </a:r>
            <a:r>
              <a:rPr lang="pt-PT" dirty="0"/>
              <a:t>: [1] </a:t>
            </a:r>
            <a:r>
              <a:rPr lang="pt-PT" dirty="0" err="1"/>
              <a:t>page</a:t>
            </a:r>
            <a:r>
              <a:rPr lang="pt-PT" dirty="0"/>
              <a:t> 57</a:t>
            </a:r>
          </a:p>
          <a:p>
            <a:r>
              <a:rPr lang="pt-PT" dirty="0"/>
              <a:t>             [5] </a:t>
            </a:r>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26</a:t>
            </a:fld>
            <a:endParaRPr lang="pt-PT"/>
          </a:p>
        </p:txBody>
      </p:sp>
    </p:spTree>
    <p:extLst>
      <p:ext uri="{BB962C8B-B14F-4D97-AF65-F5344CB8AC3E}">
        <p14:creationId xmlns:p14="http://schemas.microsoft.com/office/powerpoint/2010/main" val="2184167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The</a:t>
            </a:r>
            <a:r>
              <a:rPr lang="pt-PT" dirty="0"/>
              <a:t> </a:t>
            </a:r>
            <a:r>
              <a:rPr lang="pt-PT" dirty="0" err="1"/>
              <a:t>intensity</a:t>
            </a:r>
            <a:r>
              <a:rPr lang="pt-PT" dirty="0"/>
              <a:t> </a:t>
            </a:r>
            <a:r>
              <a:rPr lang="pt-PT" dirty="0" err="1"/>
              <a:t>is</a:t>
            </a:r>
            <a:r>
              <a:rPr lang="pt-PT" dirty="0"/>
              <a:t> </a:t>
            </a:r>
            <a:r>
              <a:rPr lang="pt-PT" dirty="0" err="1"/>
              <a:t>thus</a:t>
            </a:r>
            <a:r>
              <a:rPr lang="pt-PT" dirty="0"/>
              <a:t> a light </a:t>
            </a:r>
            <a:r>
              <a:rPr lang="pt-PT" dirty="0" err="1"/>
              <a:t>unit</a:t>
            </a:r>
            <a:r>
              <a:rPr lang="pt-PT" dirty="0"/>
              <a:t> </a:t>
            </a:r>
            <a:r>
              <a:rPr lang="pt-PT" dirty="0" err="1"/>
              <a:t>that</a:t>
            </a:r>
            <a:r>
              <a:rPr lang="pt-PT" dirty="0"/>
              <a:t> can </a:t>
            </a:r>
            <a:r>
              <a:rPr lang="pt-PT" dirty="0" err="1"/>
              <a:t>be</a:t>
            </a:r>
            <a:r>
              <a:rPr lang="pt-PT" dirty="0"/>
              <a:t> </a:t>
            </a:r>
            <a:r>
              <a:rPr lang="pt-PT" dirty="0" err="1"/>
              <a:t>used</a:t>
            </a:r>
            <a:r>
              <a:rPr lang="pt-PT" dirty="0"/>
              <a:t> to </a:t>
            </a:r>
            <a:r>
              <a:rPr lang="pt-PT" dirty="0" err="1"/>
              <a:t>specify</a:t>
            </a:r>
            <a:r>
              <a:rPr lang="pt-PT" dirty="0"/>
              <a:t> </a:t>
            </a:r>
            <a:r>
              <a:rPr lang="pt-PT" dirty="0" err="1"/>
              <a:t>the</a:t>
            </a:r>
            <a:r>
              <a:rPr lang="pt-PT" dirty="0"/>
              <a:t> </a:t>
            </a:r>
            <a:r>
              <a:rPr lang="pt-PT" dirty="0" err="1"/>
              <a:t>amount</a:t>
            </a:r>
            <a:r>
              <a:rPr lang="pt-PT" dirty="0"/>
              <a:t> </a:t>
            </a:r>
            <a:r>
              <a:rPr lang="pt-PT" dirty="0" err="1"/>
              <a:t>or</a:t>
            </a:r>
            <a:r>
              <a:rPr lang="pt-PT" dirty="0"/>
              <a:t> </a:t>
            </a:r>
            <a:r>
              <a:rPr lang="pt-PT" dirty="0" err="1"/>
              <a:t>concentration</a:t>
            </a:r>
            <a:r>
              <a:rPr lang="pt-PT" dirty="0"/>
              <a:t> </a:t>
            </a:r>
            <a:r>
              <a:rPr lang="pt-PT" dirty="0" err="1"/>
              <a:t>of</a:t>
            </a:r>
            <a:r>
              <a:rPr lang="pt-PT" dirty="0"/>
              <a:t> light in a </a:t>
            </a:r>
            <a:r>
              <a:rPr lang="pt-PT" dirty="0" err="1"/>
              <a:t>specified</a:t>
            </a:r>
            <a:r>
              <a:rPr lang="pt-PT" dirty="0"/>
              <a:t> </a:t>
            </a:r>
            <a:r>
              <a:rPr lang="pt-PT" dirty="0" err="1"/>
              <a:t>direction</a:t>
            </a:r>
            <a:r>
              <a:rPr lang="pt-PT" dirty="0"/>
              <a:t>. </a:t>
            </a:r>
          </a:p>
          <a:p>
            <a:r>
              <a:rPr lang="pt-PT" dirty="0" err="1"/>
              <a:t>The</a:t>
            </a:r>
            <a:r>
              <a:rPr lang="pt-PT" dirty="0"/>
              <a:t> </a:t>
            </a:r>
            <a:r>
              <a:rPr lang="pt-PT" dirty="0" err="1"/>
              <a:t>luminous</a:t>
            </a:r>
            <a:r>
              <a:rPr lang="pt-PT" dirty="0"/>
              <a:t> </a:t>
            </a:r>
            <a:r>
              <a:rPr lang="pt-PT" dirty="0" err="1"/>
              <a:t>intensity</a:t>
            </a:r>
            <a:r>
              <a:rPr lang="pt-PT" dirty="0"/>
              <a:t> </a:t>
            </a:r>
            <a:r>
              <a:rPr lang="pt-PT" dirty="0" err="1"/>
              <a:t>is</a:t>
            </a:r>
            <a:r>
              <a:rPr lang="pt-PT" dirty="0"/>
              <a:t> </a:t>
            </a:r>
            <a:r>
              <a:rPr lang="pt-PT" dirty="0" err="1"/>
              <a:t>defined</a:t>
            </a:r>
            <a:r>
              <a:rPr lang="pt-PT" dirty="0"/>
              <a:t> as </a:t>
            </a:r>
            <a:r>
              <a:rPr lang="pt-PT" dirty="0" err="1"/>
              <a:t>the</a:t>
            </a:r>
            <a:r>
              <a:rPr lang="pt-PT" dirty="0"/>
              <a:t> Fluxo Luminoso in a </a:t>
            </a:r>
            <a:r>
              <a:rPr lang="pt-PT" dirty="0" err="1"/>
              <a:t>specified</a:t>
            </a:r>
            <a:r>
              <a:rPr lang="pt-PT" dirty="0"/>
              <a:t> </a:t>
            </a:r>
            <a:r>
              <a:rPr lang="pt-PT" dirty="0" err="1"/>
              <a:t>direction</a:t>
            </a:r>
            <a:r>
              <a:rPr lang="pt-PT" dirty="0"/>
              <a:t> </a:t>
            </a:r>
            <a:r>
              <a:rPr lang="pt-PT" dirty="0" err="1"/>
              <a:t>radiated</a:t>
            </a:r>
            <a:r>
              <a:rPr lang="pt-PT" dirty="0"/>
              <a:t> per </a:t>
            </a:r>
            <a:r>
              <a:rPr lang="pt-PT" dirty="0" err="1"/>
              <a:t>unit</a:t>
            </a:r>
            <a:r>
              <a:rPr lang="pt-PT" dirty="0"/>
              <a:t> </a:t>
            </a:r>
            <a:r>
              <a:rPr lang="pt-PT" dirty="0" err="1"/>
              <a:t>of</a:t>
            </a:r>
            <a:r>
              <a:rPr lang="pt-PT" dirty="0"/>
              <a:t> </a:t>
            </a:r>
            <a:r>
              <a:rPr lang="pt-PT" dirty="0" err="1"/>
              <a:t>solid</a:t>
            </a:r>
            <a:r>
              <a:rPr lang="pt-PT" dirty="0"/>
              <a:t> </a:t>
            </a:r>
            <a:r>
              <a:rPr lang="pt-PT" dirty="0" err="1"/>
              <a:t>angle</a:t>
            </a:r>
            <a:r>
              <a:rPr lang="pt-PT" dirty="0"/>
              <a:t> </a:t>
            </a:r>
            <a:r>
              <a:rPr lang="pt-PT" dirty="0" err="1"/>
              <a:t>omega</a:t>
            </a:r>
            <a:r>
              <a:rPr lang="pt-PT" dirty="0"/>
              <a:t>. A </a:t>
            </a:r>
            <a:r>
              <a:rPr lang="pt-PT" dirty="0" err="1"/>
              <a:t>solid</a:t>
            </a:r>
            <a:r>
              <a:rPr lang="pt-PT" dirty="0"/>
              <a:t> </a:t>
            </a:r>
            <a:r>
              <a:rPr lang="pt-PT" dirty="0" err="1"/>
              <a:t>angle</a:t>
            </a:r>
            <a:r>
              <a:rPr lang="pt-PT" dirty="0"/>
              <a:t> can </a:t>
            </a:r>
            <a:r>
              <a:rPr lang="pt-PT" dirty="0" err="1"/>
              <a:t>best</a:t>
            </a:r>
            <a:r>
              <a:rPr lang="pt-PT" dirty="0"/>
              <a:t> </a:t>
            </a:r>
            <a:r>
              <a:rPr lang="pt-PT" dirty="0" err="1"/>
              <a:t>be</a:t>
            </a:r>
            <a:r>
              <a:rPr lang="pt-PT" dirty="0"/>
              <a:t> </a:t>
            </a:r>
            <a:r>
              <a:rPr lang="pt-PT" dirty="0" err="1"/>
              <a:t>described</a:t>
            </a:r>
            <a:r>
              <a:rPr lang="pt-PT" dirty="0"/>
              <a:t> as </a:t>
            </a:r>
            <a:r>
              <a:rPr lang="pt-PT" dirty="0" err="1"/>
              <a:t>the</a:t>
            </a:r>
            <a:r>
              <a:rPr lang="pt-PT" dirty="0"/>
              <a:t> </a:t>
            </a:r>
            <a:r>
              <a:rPr lang="pt-PT" dirty="0" err="1"/>
              <a:t>opening</a:t>
            </a:r>
            <a:r>
              <a:rPr lang="pt-PT" dirty="0"/>
              <a:t> </a:t>
            </a:r>
            <a:r>
              <a:rPr lang="pt-PT" dirty="0" err="1"/>
              <a:t>angle</a:t>
            </a:r>
            <a:r>
              <a:rPr lang="pt-PT" dirty="0"/>
              <a:t> </a:t>
            </a:r>
            <a:r>
              <a:rPr lang="pt-PT" dirty="0" err="1"/>
              <a:t>of</a:t>
            </a:r>
            <a:r>
              <a:rPr lang="pt-PT" dirty="0"/>
              <a:t> a cone. </a:t>
            </a:r>
            <a:r>
              <a:rPr lang="pt-PT" dirty="0" err="1"/>
              <a:t>Intensity</a:t>
            </a:r>
            <a:r>
              <a:rPr lang="pt-PT" dirty="0"/>
              <a:t> </a:t>
            </a:r>
            <a:r>
              <a:rPr lang="pt-PT" dirty="0" err="1"/>
              <a:t>is</a:t>
            </a:r>
            <a:r>
              <a:rPr lang="pt-PT" dirty="0"/>
              <a:t> </a:t>
            </a:r>
            <a:r>
              <a:rPr lang="pt-PT" dirty="0" err="1"/>
              <a:t>the</a:t>
            </a:r>
            <a:r>
              <a:rPr lang="pt-PT" dirty="0"/>
              <a:t> Fluxo Luminoso </a:t>
            </a:r>
            <a:r>
              <a:rPr lang="pt-PT" dirty="0" err="1"/>
              <a:t>contained</a:t>
            </a:r>
            <a:r>
              <a:rPr lang="pt-PT" dirty="0"/>
              <a:t> in </a:t>
            </a:r>
            <a:r>
              <a:rPr lang="pt-PT" dirty="0" err="1"/>
              <a:t>an</a:t>
            </a:r>
            <a:r>
              <a:rPr lang="pt-PT" dirty="0"/>
              <a:t> </a:t>
            </a:r>
            <a:r>
              <a:rPr lang="pt-PT" dirty="0" err="1"/>
              <a:t>infinitely</a:t>
            </a:r>
            <a:r>
              <a:rPr lang="pt-PT" dirty="0"/>
              <a:t> </a:t>
            </a:r>
            <a:r>
              <a:rPr lang="pt-PT" dirty="0" err="1"/>
              <a:t>small</a:t>
            </a:r>
            <a:r>
              <a:rPr lang="pt-PT" dirty="0"/>
              <a:t> cone </a:t>
            </a:r>
            <a:r>
              <a:rPr lang="pt-PT" dirty="0" err="1"/>
              <a:t>divided</a:t>
            </a:r>
            <a:r>
              <a:rPr lang="pt-PT" dirty="0"/>
              <a:t> </a:t>
            </a:r>
            <a:r>
              <a:rPr lang="pt-PT" dirty="0" err="1"/>
              <a:t>by</a:t>
            </a:r>
            <a:r>
              <a:rPr lang="pt-PT" dirty="0"/>
              <a:t> </a:t>
            </a:r>
            <a:r>
              <a:rPr lang="pt-PT" dirty="0" err="1"/>
              <a:t>the</a:t>
            </a:r>
            <a:r>
              <a:rPr lang="pt-PT" dirty="0"/>
              <a:t> </a:t>
            </a:r>
            <a:r>
              <a:rPr lang="pt-PT" dirty="0" err="1"/>
              <a:t>solid</a:t>
            </a:r>
            <a:r>
              <a:rPr lang="pt-PT" dirty="0"/>
              <a:t> </a:t>
            </a:r>
            <a:r>
              <a:rPr lang="pt-PT" dirty="0" err="1"/>
              <a:t>angle</a:t>
            </a:r>
            <a:r>
              <a:rPr lang="pt-PT" dirty="0"/>
              <a:t> </a:t>
            </a:r>
            <a:r>
              <a:rPr lang="pt-PT" dirty="0" err="1"/>
              <a:t>of</a:t>
            </a:r>
            <a:r>
              <a:rPr lang="pt-PT" dirty="0"/>
              <a:t> </a:t>
            </a:r>
            <a:r>
              <a:rPr lang="pt-PT" dirty="0" err="1"/>
              <a:t>that</a:t>
            </a:r>
            <a:r>
              <a:rPr lang="pt-PT" dirty="0"/>
              <a:t> cone.</a:t>
            </a:r>
          </a:p>
          <a:p>
            <a:endParaRPr lang="pt-PT" dirty="0"/>
          </a:p>
          <a:p>
            <a:r>
              <a:rPr lang="pt-PT" dirty="0" err="1"/>
              <a:t>Source</a:t>
            </a:r>
            <a:r>
              <a:rPr lang="pt-PT" dirty="0"/>
              <a:t>: [1] </a:t>
            </a:r>
            <a:r>
              <a:rPr lang="pt-PT" dirty="0" err="1"/>
              <a:t>page</a:t>
            </a:r>
            <a:r>
              <a:rPr lang="pt-PT" dirty="0"/>
              <a:t> 57</a:t>
            </a:r>
          </a:p>
          <a:p>
            <a:r>
              <a:rPr lang="pt-PT" dirty="0"/>
              <a:t>             [5] </a:t>
            </a:r>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5913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The</a:t>
            </a:r>
            <a:r>
              <a:rPr lang="pt-PT" dirty="0"/>
              <a:t> </a:t>
            </a:r>
            <a:r>
              <a:rPr lang="pt-PT" dirty="0" err="1"/>
              <a:t>intensity</a:t>
            </a:r>
            <a:r>
              <a:rPr lang="pt-PT" dirty="0"/>
              <a:t> </a:t>
            </a:r>
            <a:r>
              <a:rPr lang="pt-PT" dirty="0" err="1"/>
              <a:t>is</a:t>
            </a:r>
            <a:r>
              <a:rPr lang="pt-PT" dirty="0"/>
              <a:t> </a:t>
            </a:r>
            <a:r>
              <a:rPr lang="pt-PT" dirty="0" err="1"/>
              <a:t>thus</a:t>
            </a:r>
            <a:r>
              <a:rPr lang="pt-PT" dirty="0"/>
              <a:t> a light </a:t>
            </a:r>
            <a:r>
              <a:rPr lang="pt-PT" dirty="0" err="1"/>
              <a:t>unit</a:t>
            </a:r>
            <a:r>
              <a:rPr lang="pt-PT" dirty="0"/>
              <a:t> </a:t>
            </a:r>
            <a:r>
              <a:rPr lang="pt-PT" dirty="0" err="1"/>
              <a:t>that</a:t>
            </a:r>
            <a:r>
              <a:rPr lang="pt-PT" dirty="0"/>
              <a:t> can </a:t>
            </a:r>
            <a:r>
              <a:rPr lang="pt-PT" dirty="0" err="1"/>
              <a:t>be</a:t>
            </a:r>
            <a:r>
              <a:rPr lang="pt-PT" dirty="0"/>
              <a:t> </a:t>
            </a:r>
            <a:r>
              <a:rPr lang="pt-PT" dirty="0" err="1"/>
              <a:t>used</a:t>
            </a:r>
            <a:r>
              <a:rPr lang="pt-PT" dirty="0"/>
              <a:t> to </a:t>
            </a:r>
            <a:r>
              <a:rPr lang="pt-PT" dirty="0" err="1"/>
              <a:t>specify</a:t>
            </a:r>
            <a:r>
              <a:rPr lang="pt-PT" dirty="0"/>
              <a:t> </a:t>
            </a:r>
            <a:r>
              <a:rPr lang="pt-PT" dirty="0" err="1"/>
              <a:t>the</a:t>
            </a:r>
            <a:r>
              <a:rPr lang="pt-PT" dirty="0"/>
              <a:t> </a:t>
            </a:r>
            <a:r>
              <a:rPr lang="pt-PT" dirty="0" err="1"/>
              <a:t>amount</a:t>
            </a:r>
            <a:r>
              <a:rPr lang="pt-PT" dirty="0"/>
              <a:t> </a:t>
            </a:r>
            <a:r>
              <a:rPr lang="pt-PT" dirty="0" err="1"/>
              <a:t>or</a:t>
            </a:r>
            <a:r>
              <a:rPr lang="pt-PT" dirty="0"/>
              <a:t> </a:t>
            </a:r>
            <a:r>
              <a:rPr lang="pt-PT" dirty="0" err="1"/>
              <a:t>concentration</a:t>
            </a:r>
            <a:r>
              <a:rPr lang="pt-PT" dirty="0"/>
              <a:t> </a:t>
            </a:r>
            <a:r>
              <a:rPr lang="pt-PT" dirty="0" err="1"/>
              <a:t>of</a:t>
            </a:r>
            <a:r>
              <a:rPr lang="pt-PT" dirty="0"/>
              <a:t> light in a </a:t>
            </a:r>
            <a:r>
              <a:rPr lang="pt-PT" dirty="0" err="1"/>
              <a:t>specified</a:t>
            </a:r>
            <a:r>
              <a:rPr lang="pt-PT" dirty="0"/>
              <a:t> </a:t>
            </a:r>
            <a:r>
              <a:rPr lang="pt-PT" dirty="0" err="1"/>
              <a:t>direction</a:t>
            </a:r>
            <a:r>
              <a:rPr lang="pt-PT" dirty="0"/>
              <a:t>. </a:t>
            </a:r>
          </a:p>
          <a:p>
            <a:r>
              <a:rPr lang="pt-PT" dirty="0" err="1"/>
              <a:t>The</a:t>
            </a:r>
            <a:r>
              <a:rPr lang="pt-PT" dirty="0"/>
              <a:t> </a:t>
            </a:r>
            <a:r>
              <a:rPr lang="pt-PT" dirty="0" err="1"/>
              <a:t>luminous</a:t>
            </a:r>
            <a:r>
              <a:rPr lang="pt-PT" dirty="0"/>
              <a:t> </a:t>
            </a:r>
            <a:r>
              <a:rPr lang="pt-PT" dirty="0" err="1"/>
              <a:t>intensity</a:t>
            </a:r>
            <a:r>
              <a:rPr lang="pt-PT" dirty="0"/>
              <a:t> </a:t>
            </a:r>
            <a:r>
              <a:rPr lang="pt-PT" dirty="0" err="1"/>
              <a:t>is</a:t>
            </a:r>
            <a:r>
              <a:rPr lang="pt-PT" dirty="0"/>
              <a:t> </a:t>
            </a:r>
            <a:r>
              <a:rPr lang="pt-PT" dirty="0" err="1"/>
              <a:t>defined</a:t>
            </a:r>
            <a:r>
              <a:rPr lang="pt-PT" dirty="0"/>
              <a:t> as </a:t>
            </a:r>
            <a:r>
              <a:rPr lang="pt-PT" dirty="0" err="1"/>
              <a:t>the</a:t>
            </a:r>
            <a:r>
              <a:rPr lang="pt-PT" dirty="0"/>
              <a:t> Fluxo Luminoso in a </a:t>
            </a:r>
            <a:r>
              <a:rPr lang="pt-PT" dirty="0" err="1"/>
              <a:t>specified</a:t>
            </a:r>
            <a:r>
              <a:rPr lang="pt-PT" dirty="0"/>
              <a:t> </a:t>
            </a:r>
            <a:r>
              <a:rPr lang="pt-PT" dirty="0" err="1"/>
              <a:t>direction</a:t>
            </a:r>
            <a:r>
              <a:rPr lang="pt-PT" dirty="0"/>
              <a:t> </a:t>
            </a:r>
            <a:r>
              <a:rPr lang="pt-PT" dirty="0" err="1"/>
              <a:t>radiated</a:t>
            </a:r>
            <a:r>
              <a:rPr lang="pt-PT" dirty="0"/>
              <a:t> per </a:t>
            </a:r>
            <a:r>
              <a:rPr lang="pt-PT" dirty="0" err="1"/>
              <a:t>unit</a:t>
            </a:r>
            <a:r>
              <a:rPr lang="pt-PT" dirty="0"/>
              <a:t> </a:t>
            </a:r>
            <a:r>
              <a:rPr lang="pt-PT" dirty="0" err="1"/>
              <a:t>of</a:t>
            </a:r>
            <a:r>
              <a:rPr lang="pt-PT" dirty="0"/>
              <a:t> </a:t>
            </a:r>
            <a:r>
              <a:rPr lang="pt-PT" dirty="0" err="1"/>
              <a:t>solid</a:t>
            </a:r>
            <a:r>
              <a:rPr lang="pt-PT" dirty="0"/>
              <a:t> </a:t>
            </a:r>
            <a:r>
              <a:rPr lang="pt-PT" dirty="0" err="1"/>
              <a:t>angle</a:t>
            </a:r>
            <a:r>
              <a:rPr lang="pt-PT" dirty="0"/>
              <a:t> </a:t>
            </a:r>
            <a:r>
              <a:rPr lang="pt-PT" dirty="0" err="1"/>
              <a:t>omega</a:t>
            </a:r>
            <a:r>
              <a:rPr lang="pt-PT" dirty="0"/>
              <a:t>. A </a:t>
            </a:r>
            <a:r>
              <a:rPr lang="pt-PT" dirty="0" err="1"/>
              <a:t>solid</a:t>
            </a:r>
            <a:r>
              <a:rPr lang="pt-PT" dirty="0"/>
              <a:t> </a:t>
            </a:r>
            <a:r>
              <a:rPr lang="pt-PT" dirty="0" err="1"/>
              <a:t>angle</a:t>
            </a:r>
            <a:r>
              <a:rPr lang="pt-PT" dirty="0"/>
              <a:t> can </a:t>
            </a:r>
            <a:r>
              <a:rPr lang="pt-PT" dirty="0" err="1"/>
              <a:t>best</a:t>
            </a:r>
            <a:r>
              <a:rPr lang="pt-PT" dirty="0"/>
              <a:t> </a:t>
            </a:r>
            <a:r>
              <a:rPr lang="pt-PT" dirty="0" err="1"/>
              <a:t>be</a:t>
            </a:r>
            <a:r>
              <a:rPr lang="pt-PT" dirty="0"/>
              <a:t> </a:t>
            </a:r>
            <a:r>
              <a:rPr lang="pt-PT" dirty="0" err="1"/>
              <a:t>described</a:t>
            </a:r>
            <a:r>
              <a:rPr lang="pt-PT" dirty="0"/>
              <a:t> as </a:t>
            </a:r>
            <a:r>
              <a:rPr lang="pt-PT" dirty="0" err="1"/>
              <a:t>the</a:t>
            </a:r>
            <a:r>
              <a:rPr lang="pt-PT" dirty="0"/>
              <a:t> </a:t>
            </a:r>
            <a:r>
              <a:rPr lang="pt-PT" dirty="0" err="1"/>
              <a:t>opening</a:t>
            </a:r>
            <a:r>
              <a:rPr lang="pt-PT" dirty="0"/>
              <a:t> </a:t>
            </a:r>
            <a:r>
              <a:rPr lang="pt-PT" dirty="0" err="1"/>
              <a:t>angle</a:t>
            </a:r>
            <a:r>
              <a:rPr lang="pt-PT" dirty="0"/>
              <a:t> </a:t>
            </a:r>
            <a:r>
              <a:rPr lang="pt-PT" dirty="0" err="1"/>
              <a:t>of</a:t>
            </a:r>
            <a:r>
              <a:rPr lang="pt-PT" dirty="0"/>
              <a:t> a cone. </a:t>
            </a:r>
            <a:r>
              <a:rPr lang="pt-PT" dirty="0" err="1"/>
              <a:t>Intensity</a:t>
            </a:r>
            <a:r>
              <a:rPr lang="pt-PT" dirty="0"/>
              <a:t> </a:t>
            </a:r>
            <a:r>
              <a:rPr lang="pt-PT" dirty="0" err="1"/>
              <a:t>is</a:t>
            </a:r>
            <a:r>
              <a:rPr lang="pt-PT" dirty="0"/>
              <a:t> </a:t>
            </a:r>
            <a:r>
              <a:rPr lang="pt-PT" dirty="0" err="1"/>
              <a:t>the</a:t>
            </a:r>
            <a:r>
              <a:rPr lang="pt-PT" dirty="0"/>
              <a:t> Fluxo Luminoso </a:t>
            </a:r>
            <a:r>
              <a:rPr lang="pt-PT" dirty="0" err="1"/>
              <a:t>contained</a:t>
            </a:r>
            <a:r>
              <a:rPr lang="pt-PT" dirty="0"/>
              <a:t> in </a:t>
            </a:r>
            <a:r>
              <a:rPr lang="pt-PT" dirty="0" err="1"/>
              <a:t>an</a:t>
            </a:r>
            <a:r>
              <a:rPr lang="pt-PT" dirty="0"/>
              <a:t> </a:t>
            </a:r>
            <a:r>
              <a:rPr lang="pt-PT" dirty="0" err="1"/>
              <a:t>infinitely</a:t>
            </a:r>
            <a:r>
              <a:rPr lang="pt-PT" dirty="0"/>
              <a:t> </a:t>
            </a:r>
            <a:r>
              <a:rPr lang="pt-PT" dirty="0" err="1"/>
              <a:t>small</a:t>
            </a:r>
            <a:r>
              <a:rPr lang="pt-PT" dirty="0"/>
              <a:t> cone </a:t>
            </a:r>
            <a:r>
              <a:rPr lang="pt-PT" dirty="0" err="1"/>
              <a:t>divided</a:t>
            </a:r>
            <a:r>
              <a:rPr lang="pt-PT" dirty="0"/>
              <a:t> </a:t>
            </a:r>
            <a:r>
              <a:rPr lang="pt-PT" dirty="0" err="1"/>
              <a:t>by</a:t>
            </a:r>
            <a:r>
              <a:rPr lang="pt-PT" dirty="0"/>
              <a:t> </a:t>
            </a:r>
            <a:r>
              <a:rPr lang="pt-PT" dirty="0" err="1"/>
              <a:t>the</a:t>
            </a:r>
            <a:r>
              <a:rPr lang="pt-PT" dirty="0"/>
              <a:t> </a:t>
            </a:r>
            <a:r>
              <a:rPr lang="pt-PT" dirty="0" err="1"/>
              <a:t>solid</a:t>
            </a:r>
            <a:r>
              <a:rPr lang="pt-PT" dirty="0"/>
              <a:t> </a:t>
            </a:r>
            <a:r>
              <a:rPr lang="pt-PT" dirty="0" err="1"/>
              <a:t>angle</a:t>
            </a:r>
            <a:r>
              <a:rPr lang="pt-PT" dirty="0"/>
              <a:t> </a:t>
            </a:r>
            <a:r>
              <a:rPr lang="pt-PT" dirty="0" err="1"/>
              <a:t>of</a:t>
            </a:r>
            <a:r>
              <a:rPr lang="pt-PT" dirty="0"/>
              <a:t> </a:t>
            </a:r>
            <a:r>
              <a:rPr lang="pt-PT" dirty="0" err="1"/>
              <a:t>that</a:t>
            </a:r>
            <a:r>
              <a:rPr lang="pt-PT" dirty="0"/>
              <a:t> cone.</a:t>
            </a:r>
          </a:p>
          <a:p>
            <a:endParaRPr lang="pt-PT" dirty="0"/>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0305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sz="1200" dirty="0" err="1"/>
              <a:t>This</a:t>
            </a:r>
            <a:r>
              <a:rPr lang="pt-PT" sz="1200" dirty="0"/>
              <a:t> </a:t>
            </a:r>
            <a:r>
              <a:rPr lang="pt-PT" sz="1200" dirty="0" err="1"/>
              <a:t>value</a:t>
            </a:r>
            <a:r>
              <a:rPr lang="pt-PT" sz="1200" dirty="0"/>
              <a:t> </a:t>
            </a:r>
            <a:r>
              <a:rPr lang="pt-PT" sz="1200" dirty="0" err="1"/>
              <a:t>is</a:t>
            </a:r>
            <a:r>
              <a:rPr lang="pt-PT" sz="1200" dirty="0"/>
              <a:t> </a:t>
            </a:r>
            <a:r>
              <a:rPr lang="pt-PT" sz="1200" dirty="0" err="1"/>
              <a:t>useful</a:t>
            </a:r>
            <a:r>
              <a:rPr lang="pt-PT" sz="1200" dirty="0"/>
              <a:t> to determine </a:t>
            </a:r>
            <a:r>
              <a:rPr lang="pt-PT" sz="1200" dirty="0" err="1"/>
              <a:t>the</a:t>
            </a:r>
            <a:r>
              <a:rPr lang="pt-PT" sz="1200" dirty="0"/>
              <a:t> </a:t>
            </a:r>
            <a:r>
              <a:rPr lang="pt-PT" sz="1200" dirty="0" err="1"/>
              <a:t>amount</a:t>
            </a:r>
            <a:r>
              <a:rPr lang="pt-PT" sz="1200" dirty="0"/>
              <a:t> </a:t>
            </a:r>
            <a:r>
              <a:rPr lang="pt-PT" sz="1200" dirty="0" err="1"/>
              <a:t>of</a:t>
            </a:r>
            <a:r>
              <a:rPr lang="pt-PT" sz="1200" dirty="0"/>
              <a:t> light </a:t>
            </a:r>
            <a:r>
              <a:rPr lang="pt-PT" sz="1200" dirty="0" err="1"/>
              <a:t>that</a:t>
            </a:r>
            <a:r>
              <a:rPr lang="pt-PT" sz="1200" dirty="0"/>
              <a:t> </a:t>
            </a:r>
            <a:r>
              <a:rPr lang="pt-PT" sz="1200" dirty="0" err="1"/>
              <a:t>is</a:t>
            </a:r>
            <a:r>
              <a:rPr lang="pt-PT" sz="1200" dirty="0"/>
              <a:t> </a:t>
            </a:r>
            <a:r>
              <a:rPr lang="pt-PT" sz="1200" dirty="0" err="1"/>
              <a:t>emitted</a:t>
            </a:r>
            <a:r>
              <a:rPr lang="pt-PT" sz="1200" dirty="0"/>
              <a:t> </a:t>
            </a:r>
            <a:r>
              <a:rPr lang="pt-PT" sz="1200" dirty="0" err="1"/>
              <a:t>by</a:t>
            </a:r>
            <a:r>
              <a:rPr lang="pt-PT" sz="1200" dirty="0"/>
              <a:t> a </a:t>
            </a:r>
            <a:r>
              <a:rPr lang="pt-PT" sz="1200" dirty="0" err="1"/>
              <a:t>source</a:t>
            </a:r>
            <a:r>
              <a:rPr lang="pt-PT" sz="1200" dirty="0"/>
              <a:t> </a:t>
            </a:r>
            <a:r>
              <a:rPr lang="pt-PT" sz="1200" dirty="0" err="1"/>
              <a:t>and</a:t>
            </a:r>
            <a:r>
              <a:rPr lang="pt-PT" sz="1200" dirty="0"/>
              <a:t> </a:t>
            </a:r>
            <a:r>
              <a:rPr lang="pt-PT" sz="1200" dirty="0" err="1"/>
              <a:t>is</a:t>
            </a:r>
            <a:r>
              <a:rPr lang="pt-PT" sz="1200" dirty="0"/>
              <a:t> </a:t>
            </a:r>
            <a:r>
              <a:rPr lang="pt-PT" sz="1200" dirty="0" err="1"/>
              <a:t>present</a:t>
            </a:r>
            <a:r>
              <a:rPr lang="pt-PT" sz="1200" dirty="0"/>
              <a:t> </a:t>
            </a:r>
            <a:r>
              <a:rPr lang="pt-PT" sz="1200" dirty="0" err="1"/>
              <a:t>on</a:t>
            </a:r>
            <a:r>
              <a:rPr lang="pt-PT" sz="1200" dirty="0"/>
              <a:t> a </a:t>
            </a:r>
            <a:r>
              <a:rPr lang="pt-PT" sz="1200" dirty="0" err="1"/>
              <a:t>surface</a:t>
            </a:r>
            <a:r>
              <a:rPr lang="pt-PT" sz="1200" dirty="0"/>
              <a:t>. </a:t>
            </a:r>
          </a:p>
          <a:p>
            <a:r>
              <a:rPr lang="pt-PT" sz="1200" dirty="0" err="1"/>
              <a:t>We</a:t>
            </a:r>
            <a:r>
              <a:rPr lang="pt-PT" sz="1200" dirty="0"/>
              <a:t> do </a:t>
            </a:r>
            <a:r>
              <a:rPr lang="pt-PT" sz="1200" dirty="0" err="1"/>
              <a:t>not</a:t>
            </a:r>
            <a:r>
              <a:rPr lang="pt-PT" sz="1200" dirty="0"/>
              <a:t> </a:t>
            </a:r>
            <a:r>
              <a:rPr lang="en-US" sz="1200" dirty="0"/>
              <a:t>see </a:t>
            </a:r>
            <a:r>
              <a:rPr lang="en-US" sz="1200" dirty="0" err="1"/>
              <a:t>Iluminância</a:t>
            </a:r>
            <a:r>
              <a:rPr lang="en-US" sz="1200" dirty="0"/>
              <a:t> - what we see is the light reflected by the surface – </a:t>
            </a:r>
            <a:r>
              <a:rPr lang="en-US" sz="1200" dirty="0" err="1"/>
              <a:t>Luminância</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light reflected will be a proportion of the </a:t>
            </a:r>
            <a:r>
              <a:rPr lang="en-US" sz="1200" dirty="0" err="1"/>
              <a:t>Iluminância</a:t>
            </a:r>
            <a:r>
              <a:rPr lang="en-US" sz="1200" dirty="0"/>
              <a:t>. A white surface that receives the same </a:t>
            </a:r>
            <a:r>
              <a:rPr lang="en-US" sz="1200" dirty="0" err="1"/>
              <a:t>Iluminância</a:t>
            </a:r>
            <a:r>
              <a:rPr lang="en-US" sz="1200" dirty="0"/>
              <a:t> as a black surface will reflect more light and have a greater </a:t>
            </a:r>
            <a:r>
              <a:rPr lang="en-US" sz="1200" dirty="0" err="1"/>
              <a:t>Luminância</a:t>
            </a:r>
            <a:r>
              <a:rPr lang="en-US" sz="1200" dirty="0"/>
              <a:t> (or, in visual terms, it will appear brighter). It is a critical concept in lighting design.</a:t>
            </a:r>
          </a:p>
          <a:p>
            <a:r>
              <a:rPr lang="en-US" sz="1200" b="0" i="0" u="none" strike="noStrike" kern="1200" baseline="0" dirty="0">
                <a:solidFill>
                  <a:schemeClr val="tx1"/>
                </a:solidFill>
                <a:latin typeface="+mn-lt"/>
                <a:ea typeface="+mn-ea"/>
                <a:cs typeface="+mn-cs"/>
              </a:rPr>
              <a:t>The </a:t>
            </a:r>
            <a:r>
              <a:rPr lang="en-US" sz="1200" b="0" i="0" u="none" strike="noStrike" kern="1200" baseline="0" dirty="0" err="1">
                <a:solidFill>
                  <a:schemeClr val="tx1"/>
                </a:solidFill>
                <a:latin typeface="+mn-lt"/>
                <a:ea typeface="+mn-ea"/>
                <a:cs typeface="+mn-cs"/>
              </a:rPr>
              <a:t>Iluminância</a:t>
            </a:r>
            <a:r>
              <a:rPr lang="en-US" sz="1200" b="0" i="0" u="none" strike="noStrike" kern="1200" baseline="0" dirty="0">
                <a:solidFill>
                  <a:schemeClr val="tx1"/>
                </a:solidFill>
                <a:latin typeface="+mn-lt"/>
                <a:ea typeface="+mn-ea"/>
                <a:cs typeface="+mn-cs"/>
              </a:rPr>
              <a:t> is independent of the direction from which the </a:t>
            </a:r>
            <a:r>
              <a:rPr lang="en-US" sz="1200" b="0" i="0" u="none" strike="noStrike" kern="1200" baseline="0" dirty="0" err="1">
                <a:solidFill>
                  <a:schemeClr val="tx1"/>
                </a:solidFill>
                <a:latin typeface="+mn-lt"/>
                <a:ea typeface="+mn-ea"/>
                <a:cs typeface="+mn-cs"/>
              </a:rPr>
              <a:t>Fluxo</a:t>
            </a:r>
            <a:r>
              <a:rPr lang="en-US" sz="1200" b="0" i="0" u="none" strike="noStrike" kern="1200" baseline="0" dirty="0">
                <a:solidFill>
                  <a:schemeClr val="tx1"/>
                </a:solidFill>
                <a:latin typeface="+mn-lt"/>
                <a:ea typeface="+mn-ea"/>
                <a:cs typeface="+mn-cs"/>
              </a:rPr>
              <a:t> Luminoso </a:t>
            </a:r>
            <a:r>
              <a:rPr lang="pt-PT" sz="1200" b="0" i="0" u="none" strike="noStrike" kern="1200" baseline="0" dirty="0" err="1">
                <a:solidFill>
                  <a:schemeClr val="tx1"/>
                </a:solidFill>
                <a:latin typeface="+mn-lt"/>
                <a:ea typeface="+mn-ea"/>
                <a:cs typeface="+mn-cs"/>
              </a:rPr>
              <a:t>reaches</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the</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surface</a:t>
            </a:r>
            <a:r>
              <a:rPr lang="pt-PT" sz="1200" b="0" i="0" u="none" strike="noStrike" kern="1200" baseline="0" dirty="0">
                <a:solidFill>
                  <a:schemeClr val="tx1"/>
                </a:solidFill>
                <a:latin typeface="+mn-lt"/>
                <a:ea typeface="+mn-ea"/>
                <a:cs typeface="+mn-cs"/>
              </a:rPr>
              <a:t>.</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Some </a:t>
            </a:r>
            <a:r>
              <a:rPr lang="en-US" sz="1200" dirty="0" err="1"/>
              <a:t>typicall</a:t>
            </a:r>
            <a:r>
              <a:rPr lang="en-US" sz="1200" dirty="0"/>
              <a:t> values of </a:t>
            </a:r>
            <a:r>
              <a:rPr lang="en-US" sz="1200" dirty="0" err="1"/>
              <a:t>Iluminância</a:t>
            </a:r>
            <a:r>
              <a:rPr lang="en-US" sz="1200" dirty="0"/>
              <a:t> are available on the table presented.</a:t>
            </a:r>
            <a:endParaRPr lang="pt-PT" sz="1200" dirty="0"/>
          </a:p>
          <a:p>
            <a:endParaRPr lang="pt-PT" dirty="0"/>
          </a:p>
        </p:txBody>
      </p:sp>
      <p:sp>
        <p:nvSpPr>
          <p:cNvPr id="4" name="Marcador de Posição do Número do Diapositivo 3"/>
          <p:cNvSpPr>
            <a:spLocks noGrp="1"/>
          </p:cNvSpPr>
          <p:nvPr>
            <p:ph type="sldNum" sz="quarter" idx="10"/>
          </p:nvPr>
        </p:nvSpPr>
        <p:spPr/>
        <p:txBody>
          <a:bodyPr/>
          <a:lstStyle/>
          <a:p>
            <a:fld id="{767C40DC-1A3F-44D6-94E0-280E93A6C73A}" type="slidenum">
              <a:rPr lang="pt-PT" smtClean="0"/>
              <a:t>29</a:t>
            </a:fld>
            <a:endParaRPr lang="pt-PT"/>
          </a:p>
        </p:txBody>
      </p:sp>
    </p:spTree>
    <p:extLst>
      <p:ext uri="{BB962C8B-B14F-4D97-AF65-F5344CB8AC3E}">
        <p14:creationId xmlns:p14="http://schemas.microsoft.com/office/powerpoint/2010/main" val="2809771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surface can be the light-emitting part of a lamp or luminaire, but it can also be a surface from which light is reflected or transmitted, like a window. </a:t>
            </a:r>
          </a:p>
          <a:p>
            <a:r>
              <a:rPr lang="en-US" sz="1200" b="0" i="0" u="none" strike="noStrike" kern="1200" baseline="0" dirty="0">
                <a:solidFill>
                  <a:schemeClr val="tx1"/>
                </a:solidFill>
                <a:latin typeface="+mn-lt"/>
                <a:ea typeface="+mn-ea"/>
                <a:cs typeface="+mn-cs"/>
              </a:rPr>
              <a:t>Normally we are interested in the </a:t>
            </a:r>
            <a:r>
              <a:rPr lang="en-US" sz="1200" b="0" i="0" u="none" strike="noStrike" kern="1200" baseline="0" dirty="0" err="1">
                <a:solidFill>
                  <a:schemeClr val="tx1"/>
                </a:solidFill>
                <a:latin typeface="+mn-lt"/>
                <a:ea typeface="+mn-ea"/>
                <a:cs typeface="+mn-cs"/>
              </a:rPr>
              <a:t>Luminância</a:t>
            </a:r>
            <a:r>
              <a:rPr lang="en-US" sz="1200" b="0" i="0" u="none" strike="noStrike" kern="1200" baseline="0" dirty="0">
                <a:solidFill>
                  <a:schemeClr val="tx1"/>
                </a:solidFill>
                <a:latin typeface="+mn-lt"/>
                <a:ea typeface="+mn-ea"/>
                <a:cs typeface="+mn-cs"/>
              </a:rPr>
              <a:t> in the direction of an observer looking towards the light emitting area or surface. What we see from lit surfaces such as books, walls and road surfaces is not the light falling on them but the light reflected </a:t>
            </a:r>
            <a:r>
              <a:rPr lang="pt-PT" sz="1200" b="0" i="0" u="none" strike="noStrike" kern="1200" baseline="0" dirty="0" err="1">
                <a:solidFill>
                  <a:schemeClr val="tx1"/>
                </a:solidFill>
                <a:latin typeface="+mn-lt"/>
                <a:ea typeface="+mn-ea"/>
                <a:cs typeface="+mn-cs"/>
              </a:rPr>
              <a:t>from</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them</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This means that we “see” not </a:t>
            </a:r>
            <a:r>
              <a:rPr lang="pt-PT" sz="1200" b="0" i="0" u="none" strike="noStrike" kern="1200" baseline="0" dirty="0">
                <a:solidFill>
                  <a:schemeClr val="tx1"/>
                </a:solidFill>
                <a:latin typeface="+mn-lt"/>
                <a:ea typeface="+mn-ea"/>
                <a:cs typeface="+mn-cs"/>
              </a:rPr>
              <a:t>Iluminâncias </a:t>
            </a:r>
            <a:r>
              <a:rPr lang="pt-PT" sz="1200" b="0" i="0" u="none" strike="noStrike" kern="1200" baseline="0" dirty="0" err="1">
                <a:solidFill>
                  <a:schemeClr val="tx1"/>
                </a:solidFill>
                <a:latin typeface="+mn-lt"/>
                <a:ea typeface="+mn-ea"/>
                <a:cs typeface="+mn-cs"/>
              </a:rPr>
              <a:t>but</a:t>
            </a:r>
            <a:r>
              <a:rPr lang="pt-PT" sz="1200" b="0" i="0" u="none" strike="noStrike" kern="1200" baseline="0" dirty="0">
                <a:solidFill>
                  <a:schemeClr val="tx1"/>
                </a:solidFill>
                <a:latin typeface="+mn-lt"/>
                <a:ea typeface="+mn-ea"/>
                <a:cs typeface="+mn-cs"/>
              </a:rPr>
              <a:t> Luminâncias, </a:t>
            </a:r>
            <a:r>
              <a:rPr lang="pt-PT" sz="1200" b="0" i="0" u="none" strike="noStrike" kern="1200" baseline="0" dirty="0" err="1">
                <a:solidFill>
                  <a:schemeClr val="tx1"/>
                </a:solidFill>
                <a:latin typeface="+mn-lt"/>
                <a:ea typeface="+mn-ea"/>
                <a:cs typeface="+mn-cs"/>
              </a:rPr>
              <a:t>or</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rather</a:t>
            </a:r>
            <a:r>
              <a:rPr lang="pt-PT" sz="1200" b="0" i="0" u="none" strike="noStrike" kern="1200" baseline="0" dirty="0">
                <a:solidFill>
                  <a:schemeClr val="tx1"/>
                </a:solidFill>
                <a:latin typeface="+mn-lt"/>
                <a:ea typeface="+mn-ea"/>
                <a:cs typeface="+mn-cs"/>
              </a:rPr>
              <a:t> Luminância </a:t>
            </a:r>
            <a:r>
              <a:rPr lang="en-US" sz="1200" b="0" i="0" u="none" strike="noStrike" kern="1200" baseline="0" dirty="0">
                <a:solidFill>
                  <a:schemeClr val="tx1"/>
                </a:solidFill>
                <a:latin typeface="+mn-lt"/>
                <a:ea typeface="+mn-ea"/>
                <a:cs typeface="+mn-cs"/>
              </a:rPr>
              <a:t>variations in the field of view.</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Sources: [1] Pages: 59</a:t>
            </a:r>
            <a:endParaRPr lang="pt-PT" dirty="0"/>
          </a:p>
          <a:p>
            <a:endParaRPr lang="en-US" sz="1200" b="0" i="0" u="none" strike="noStrike" kern="1200" baseline="0" dirty="0">
              <a:solidFill>
                <a:schemeClr val="tx1"/>
              </a:solidFill>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2914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Reflectance</a:t>
            </a:r>
            <a:r>
              <a:rPr lang="pt-PT" dirty="0"/>
              <a:t> </a:t>
            </a:r>
            <a:r>
              <a:rPr lang="pt-PT" dirty="0" err="1"/>
              <a:t>is</a:t>
            </a:r>
            <a:r>
              <a:rPr lang="pt-PT" dirty="0"/>
              <a:t> </a:t>
            </a:r>
            <a:r>
              <a:rPr lang="pt-PT" dirty="0" err="1"/>
              <a:t>the</a:t>
            </a:r>
            <a:r>
              <a:rPr lang="pt-PT" dirty="0"/>
              <a:t> ratio </a:t>
            </a:r>
            <a:r>
              <a:rPr lang="pt-PT" dirty="0" err="1"/>
              <a:t>of</a:t>
            </a:r>
            <a:r>
              <a:rPr lang="pt-PT" dirty="0"/>
              <a:t> </a:t>
            </a:r>
            <a:r>
              <a:rPr lang="pt-PT" dirty="0" err="1"/>
              <a:t>the</a:t>
            </a:r>
            <a:r>
              <a:rPr lang="pt-PT" dirty="0"/>
              <a:t> </a:t>
            </a:r>
            <a:r>
              <a:rPr lang="pt-PT" dirty="0" err="1"/>
              <a:t>reflected</a:t>
            </a:r>
            <a:r>
              <a:rPr lang="pt-PT" dirty="0"/>
              <a:t> to </a:t>
            </a:r>
            <a:r>
              <a:rPr lang="pt-PT" dirty="0" err="1"/>
              <a:t>the</a:t>
            </a:r>
            <a:r>
              <a:rPr lang="pt-PT" dirty="0"/>
              <a:t> </a:t>
            </a:r>
            <a:r>
              <a:rPr lang="pt-PT" dirty="0" err="1"/>
              <a:t>incident</a:t>
            </a:r>
            <a:r>
              <a:rPr lang="pt-PT" dirty="0"/>
              <a:t> light </a:t>
            </a:r>
            <a:r>
              <a:rPr lang="pt-PT" dirty="0" err="1"/>
              <a:t>and</a:t>
            </a:r>
            <a:r>
              <a:rPr lang="pt-PT" dirty="0"/>
              <a:t> </a:t>
            </a:r>
            <a:r>
              <a:rPr lang="pt-PT" dirty="0" err="1"/>
              <a:t>is</a:t>
            </a:r>
            <a:r>
              <a:rPr lang="pt-PT" dirty="0"/>
              <a:t> a </a:t>
            </a:r>
            <a:r>
              <a:rPr lang="pt-PT" dirty="0" err="1"/>
              <a:t>property</a:t>
            </a:r>
            <a:r>
              <a:rPr lang="pt-PT" dirty="0"/>
              <a:t> </a:t>
            </a:r>
            <a:r>
              <a:rPr lang="pt-PT" dirty="0" err="1"/>
              <a:t>of</a:t>
            </a:r>
            <a:r>
              <a:rPr lang="pt-PT" dirty="0"/>
              <a:t> </a:t>
            </a:r>
            <a:r>
              <a:rPr lang="pt-PT" dirty="0" err="1"/>
              <a:t>Reflection</a:t>
            </a:r>
            <a:r>
              <a:rPr lang="pt-PT" dirty="0"/>
              <a:t>. it is adressed in the following slides….</a:t>
            </a:r>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6782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In interior work places disability </a:t>
            </a:r>
            <a:r>
              <a:rPr lang="en-US" dirty="0" err="1"/>
              <a:t>Brilho</a:t>
            </a:r>
            <a:r>
              <a:rPr lang="en-US" dirty="0"/>
              <a:t> is not usually a major problem if discomfort </a:t>
            </a:r>
            <a:r>
              <a:rPr lang="en-US" dirty="0" err="1"/>
              <a:t>Brilho</a:t>
            </a:r>
            <a:r>
              <a:rPr lang="en-US" dirty="0"/>
              <a:t> limits are met.</a:t>
            </a:r>
          </a:p>
          <a:p>
            <a:endParaRPr lang="en-US"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33</a:t>
            </a:fld>
            <a:endParaRPr lang="de-DE"/>
          </a:p>
        </p:txBody>
      </p:sp>
    </p:spTree>
    <p:extLst>
      <p:ext uri="{BB962C8B-B14F-4D97-AF65-F5344CB8AC3E}">
        <p14:creationId xmlns:p14="http://schemas.microsoft.com/office/powerpoint/2010/main" val="2268890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Essentially, this formula measures the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of a lamp divided by the background of visible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from the room. This number is called the Unified </a:t>
                </a:r>
                <a:r>
                  <a:rPr lang="en-US" sz="1200" b="0" i="0" kern="1200" dirty="0" err="1">
                    <a:solidFill>
                      <a:schemeClr val="tx1"/>
                    </a:solidFill>
                    <a:effectLst/>
                    <a:latin typeface="+mn-lt"/>
                    <a:ea typeface="+mn-ea"/>
                    <a:cs typeface="+mn-cs"/>
                  </a:rPr>
                  <a:t>Brilho</a:t>
                </a:r>
                <a:r>
                  <a:rPr lang="en-US" sz="1200" b="0" i="0" kern="1200" dirty="0">
                    <a:solidFill>
                      <a:schemeClr val="tx1"/>
                    </a:solidFill>
                    <a:effectLst/>
                    <a:latin typeface="+mn-lt"/>
                    <a:ea typeface="+mn-ea"/>
                    <a:cs typeface="+mn-cs"/>
                  </a:rPr>
                  <a:t> Rating, or UGR, and it ranges from 5 to 40. </a:t>
                </a:r>
                <a:r>
                  <a:rPr lang="en-US" sz="1200" b="1" i="0" kern="1200" dirty="0">
                    <a:solidFill>
                      <a:schemeClr val="tx1"/>
                    </a:solidFill>
                    <a:effectLst/>
                    <a:latin typeface="+mn-lt"/>
                    <a:ea typeface="+mn-ea"/>
                    <a:cs typeface="+mn-cs"/>
                  </a:rPr>
                  <a:t>The lower the number, the better</a:t>
                </a:r>
                <a:r>
                  <a:rPr lang="en-US" sz="1200" b="0" i="0" kern="1200" dirty="0">
                    <a:solidFill>
                      <a:schemeClr val="tx1"/>
                    </a:solidFill>
                    <a:effectLst/>
                    <a:latin typeface="+mn-lt"/>
                    <a:ea typeface="+mn-ea"/>
                    <a:cs typeface="+mn-cs"/>
                  </a:rPr>
                  <a:t>. For example, a low UGR of 10 means the </a:t>
                </a:r>
                <a:r>
                  <a:rPr lang="en-US" sz="1200" b="0" i="0" kern="1200" dirty="0" err="1">
                    <a:solidFill>
                      <a:schemeClr val="tx1"/>
                    </a:solidFill>
                    <a:effectLst/>
                    <a:latin typeface="+mn-lt"/>
                    <a:ea typeface="+mn-ea"/>
                    <a:cs typeface="+mn-cs"/>
                  </a:rPr>
                  <a:t>Brilho</a:t>
                </a:r>
                <a:r>
                  <a:rPr lang="en-US" sz="1200" b="0" i="0" kern="1200" dirty="0">
                    <a:solidFill>
                      <a:schemeClr val="tx1"/>
                    </a:solidFill>
                    <a:effectLst/>
                    <a:latin typeface="+mn-lt"/>
                    <a:ea typeface="+mn-ea"/>
                    <a:cs typeface="+mn-cs"/>
                  </a:rPr>
                  <a:t> is so discreet it will go unnoticed, while UGR of 28 will definitely cause distraction.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err="1">
                    <a:solidFill>
                      <a:schemeClr val="tx1"/>
                    </a:solidFill>
                    <a:effectLst/>
                    <a:latin typeface="+mn-lt"/>
                    <a:ea typeface="+mn-ea"/>
                    <a:cs typeface="+mn-cs"/>
                  </a:rPr>
                  <a:t>Lb</a:t>
                </a:r>
                <a:r>
                  <a:rPr lang="en-US" sz="1200" b="0" i="0" kern="1200" dirty="0">
                    <a:solidFill>
                      <a:schemeClr val="tx1"/>
                    </a:solidFill>
                    <a:effectLst/>
                    <a:latin typeface="+mn-lt"/>
                    <a:ea typeface="+mn-ea"/>
                    <a:cs typeface="+mn-cs"/>
                  </a:rPr>
                  <a:t> is the background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calculated as </a:t>
                </a:r>
                <a14:m>
                  <m:oMath xmlns:m="http://schemas.openxmlformats.org/officeDocument/2006/math">
                    <m:sSub>
                      <m:sSubPr>
                        <m:ctrlPr>
                          <a:rPr lang="en-US" sz="1200" b="0" i="1" kern="1200" smtClean="0">
                            <a:solidFill>
                              <a:schemeClr val="tx1"/>
                            </a:solidFill>
                            <a:effectLst/>
                            <a:latin typeface="Cambria Math" panose="02040503050406030204" pitchFamily="18" charset="0"/>
                            <a:ea typeface="+mn-ea"/>
                            <a:cs typeface="+mn-cs"/>
                          </a:rPr>
                        </m:ctrlPr>
                      </m:sSubPr>
                      <m:e>
                        <m:r>
                          <a:rPr lang="pt-PT" sz="1200" b="0" i="1" kern="1200" smtClean="0">
                            <a:solidFill>
                              <a:schemeClr val="tx1"/>
                            </a:solidFill>
                            <a:effectLst/>
                            <a:latin typeface="Cambria Math" panose="02040503050406030204" pitchFamily="18" charset="0"/>
                            <a:ea typeface="+mn-ea"/>
                            <a:cs typeface="+mn-cs"/>
                          </a:rPr>
                          <m:t>𝐸</m:t>
                        </m:r>
                      </m:e>
                      <m:sub>
                        <m:r>
                          <a:rPr lang="pt-PT" sz="1200" b="0" i="1" kern="1200" smtClean="0">
                            <a:solidFill>
                              <a:schemeClr val="tx1"/>
                            </a:solidFill>
                            <a:effectLst/>
                            <a:latin typeface="Cambria Math" panose="02040503050406030204" pitchFamily="18" charset="0"/>
                            <a:ea typeface="+mn-ea"/>
                            <a:cs typeface="+mn-cs"/>
                          </a:rPr>
                          <m:t>𝑖𝑛𝑑</m:t>
                        </m:r>
                      </m:sub>
                    </m:sSub>
                    <m:r>
                      <a:rPr lang="pt-PT" sz="1200" b="0" i="1" kern="1200" smtClean="0">
                        <a:solidFill>
                          <a:schemeClr val="tx1"/>
                        </a:solidFill>
                        <a:effectLst/>
                        <a:latin typeface="Cambria Math" panose="02040503050406030204" pitchFamily="18" charset="0"/>
                        <a:ea typeface="+mn-ea"/>
                        <a:cs typeface="+mn-cs"/>
                      </a:rPr>
                      <m:t> </m:t>
                    </m:r>
                    <m:r>
                      <a:rPr lang="pt-PT" sz="1200" b="0" i="1" kern="1200" smtClean="0">
                        <a:solidFill>
                          <a:schemeClr val="tx1"/>
                        </a:solidFill>
                        <a:effectLst/>
                        <a:latin typeface="Cambria Math" panose="02040503050406030204" pitchFamily="18" charset="0"/>
                        <a:ea typeface="Cambria Math" panose="02040503050406030204" pitchFamily="18" charset="0"/>
                        <a:cs typeface="+mn-cs"/>
                      </a:rPr>
                      <m:t>∙ </m:t>
                    </m:r>
                    <m:sSup>
                      <m:sSupPr>
                        <m:ctrlPr>
                          <a:rPr lang="pt-PT" sz="1200" b="0" i="1" kern="1200" smtClean="0">
                            <a:solidFill>
                              <a:schemeClr val="tx1"/>
                            </a:solidFill>
                            <a:effectLst/>
                            <a:latin typeface="Cambria Math" panose="02040503050406030204" pitchFamily="18" charset="0"/>
                            <a:ea typeface="Cambria Math" panose="02040503050406030204" pitchFamily="18" charset="0"/>
                            <a:cs typeface="+mn-cs"/>
                          </a:rPr>
                        </m:ctrlPr>
                      </m:sSupPr>
                      <m:e>
                        <m:r>
                          <a:rPr lang="pt-PT" sz="1200" b="0" i="1" kern="1200" smtClean="0">
                            <a:solidFill>
                              <a:schemeClr val="tx1"/>
                            </a:solidFill>
                            <a:effectLst/>
                            <a:latin typeface="Cambria Math" panose="02040503050406030204" pitchFamily="18" charset="0"/>
                            <a:ea typeface="Cambria Math" panose="02040503050406030204" pitchFamily="18" charset="0"/>
                            <a:cs typeface="+mn-cs"/>
                          </a:rPr>
                          <m:t>𝜋</m:t>
                        </m:r>
                      </m:e>
                      <m:sup>
                        <m:r>
                          <a:rPr lang="pt-PT" sz="1200" b="0" i="1" kern="1200" smtClean="0">
                            <a:solidFill>
                              <a:schemeClr val="tx1"/>
                            </a:solidFill>
                            <a:effectLst/>
                            <a:latin typeface="Cambria Math" panose="02040503050406030204" pitchFamily="18" charset="0"/>
                            <a:ea typeface="Cambria Math" panose="02040503050406030204" pitchFamily="18" charset="0"/>
                            <a:cs typeface="+mn-cs"/>
                          </a:rPr>
                          <m:t>−1</m:t>
                        </m:r>
                      </m:sup>
                    </m:sSup>
                    <m:r>
                      <a:rPr lang="pt-PT" sz="1200" b="0" i="1" kern="1200" smtClean="0">
                        <a:solidFill>
                          <a:schemeClr val="tx1"/>
                        </a:solidFill>
                        <a:effectLst/>
                        <a:latin typeface="Cambria Math" panose="02040503050406030204" pitchFamily="18" charset="0"/>
                        <a:ea typeface="Cambria Math" panose="02040503050406030204" pitchFamily="18" charset="0"/>
                        <a:cs typeface="+mn-cs"/>
                      </a:rPr>
                      <m:t> </m:t>
                    </m:r>
                  </m:oMath>
                </a14:m>
                <a:r>
                  <a:rPr lang="en-US" sz="1200" b="0" i="0" kern="1200" dirty="0">
                    <a:solidFill>
                      <a:schemeClr val="tx1"/>
                    </a:solidFill>
                    <a:effectLst/>
                    <a:latin typeface="+mn-lt"/>
                    <a:ea typeface="+mn-ea"/>
                    <a:cs typeface="+mn-cs"/>
                  </a:rPr>
                  <a:t>in which </a:t>
                </a:r>
                <a14:m>
                  <m:oMath xmlns:m="http://schemas.openxmlformats.org/officeDocument/2006/math">
                    <m:sSub>
                      <m:sSubPr>
                        <m:ctrlPr>
                          <a:rPr lang="en-US" sz="1200" b="0" i="1" kern="1200" smtClean="0">
                            <a:solidFill>
                              <a:schemeClr val="tx1"/>
                            </a:solidFill>
                            <a:effectLst/>
                            <a:latin typeface="Cambria Math" panose="02040503050406030204" pitchFamily="18" charset="0"/>
                            <a:ea typeface="+mn-ea"/>
                            <a:cs typeface="+mn-cs"/>
                          </a:rPr>
                        </m:ctrlPr>
                      </m:sSubPr>
                      <m:e>
                        <m:r>
                          <a:rPr lang="pt-PT" sz="1200" b="0" i="1" kern="1200" smtClean="0">
                            <a:solidFill>
                              <a:schemeClr val="tx1"/>
                            </a:solidFill>
                            <a:effectLst/>
                            <a:latin typeface="Cambria Math" panose="02040503050406030204" pitchFamily="18" charset="0"/>
                            <a:ea typeface="+mn-ea"/>
                            <a:cs typeface="+mn-cs"/>
                          </a:rPr>
                          <m:t>𝐸</m:t>
                        </m:r>
                      </m:e>
                      <m:sub>
                        <m:r>
                          <a:rPr lang="pt-PT" sz="1200" b="0" i="1" kern="1200" smtClean="0">
                            <a:solidFill>
                              <a:schemeClr val="tx1"/>
                            </a:solidFill>
                            <a:effectLst/>
                            <a:latin typeface="Cambria Math" panose="02040503050406030204" pitchFamily="18" charset="0"/>
                            <a:ea typeface="+mn-ea"/>
                            <a:cs typeface="+mn-cs"/>
                          </a:rPr>
                          <m:t>𝑖𝑛𝑑</m:t>
                        </m:r>
                      </m:sub>
                    </m:sSub>
                  </m:oMath>
                </a14:m>
                <a:r>
                  <a:rPr lang="en-US" sz="1200" b="0" i="0" kern="1200" dirty="0">
                    <a:solidFill>
                      <a:schemeClr val="tx1"/>
                    </a:solidFill>
                    <a:effectLst/>
                    <a:latin typeface="+mn-lt"/>
                    <a:ea typeface="+mn-ea"/>
                    <a:cs typeface="+mn-cs"/>
                  </a:rPr>
                  <a:t> is the vertical indirect </a:t>
                </a:r>
                <a:r>
                  <a:rPr lang="en-US" sz="1200" b="0" i="0" kern="1200" dirty="0" err="1">
                    <a:solidFill>
                      <a:schemeClr val="tx1"/>
                    </a:solidFill>
                    <a:effectLst/>
                    <a:latin typeface="+mn-lt"/>
                    <a:ea typeface="+mn-ea"/>
                    <a:cs typeface="+mn-cs"/>
                  </a:rPr>
                  <a:t>Iluminância</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 is the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of the luminous parts of each luminaire in the direction of the observer’s eyes</a:t>
                </a:r>
              </a:p>
              <a:p>
                <a:endParaRPr lang="en-US" sz="1200" b="0" i="0" kern="1200" dirty="0">
                  <a:solidFill>
                    <a:schemeClr val="tx1"/>
                  </a:solidFill>
                  <a:effectLst/>
                  <a:latin typeface="+mn-lt"/>
                  <a:ea typeface="+mn-ea"/>
                  <a:cs typeface="+mn-cs"/>
                </a:endParaRPr>
              </a:p>
              <a:p>
                <a14:m>
                  <m:oMath xmlns:m="http://schemas.openxmlformats.org/officeDocument/2006/math">
                    <m:r>
                      <m:rPr>
                        <m:sty m:val="p"/>
                      </m:rPr>
                      <a:rPr lang="el-GR" b="0" i="1" smtClean="0">
                        <a:latin typeface="Cambria Math" panose="02040503050406030204" pitchFamily="18" charset="0"/>
                      </a:rPr>
                      <m:t>ω</m:t>
                    </m:r>
                  </m:oMath>
                </a14:m>
                <a:r>
                  <a:rPr lang="en-US" sz="1200" b="0" i="0" kern="1200" dirty="0">
                    <a:solidFill>
                      <a:schemeClr val="tx1"/>
                    </a:solidFill>
                    <a:effectLst/>
                    <a:latin typeface="+mn-lt"/>
                    <a:ea typeface="+mn-ea"/>
                    <a:cs typeface="+mn-cs"/>
                  </a:rPr>
                  <a:t> is the solid angle in </a:t>
                </a:r>
                <a:r>
                  <a:rPr lang="en-US" sz="1200" b="0" i="0" kern="1200" dirty="0" err="1">
                    <a:solidFill>
                      <a:schemeClr val="tx1"/>
                    </a:solidFill>
                    <a:effectLst/>
                    <a:latin typeface="+mn-lt"/>
                    <a:ea typeface="+mn-ea"/>
                    <a:cs typeface="+mn-cs"/>
                  </a:rPr>
                  <a:t>steradian</a:t>
                </a:r>
                <a:r>
                  <a:rPr lang="en-US" sz="1200" b="0" i="0" kern="1200" dirty="0">
                    <a:solidFill>
                      <a:schemeClr val="tx1"/>
                    </a:solidFill>
                    <a:effectLst/>
                    <a:latin typeface="+mn-lt"/>
                    <a:ea typeface="+mn-ea"/>
                    <a:cs typeface="+mn-cs"/>
                  </a:rPr>
                  <a:t> of the luminous parts of each luminaire at the observer’s eye,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 is the </a:t>
                </a:r>
                <a:r>
                  <a:rPr lang="en-US" sz="1200" b="0" i="0" kern="1200" dirty="0" err="1">
                    <a:solidFill>
                      <a:schemeClr val="tx1"/>
                    </a:solidFill>
                    <a:effectLst/>
                    <a:latin typeface="+mn-lt"/>
                    <a:ea typeface="+mn-ea"/>
                    <a:cs typeface="+mn-cs"/>
                  </a:rPr>
                  <a:t>Guth</a:t>
                </a:r>
                <a:r>
                  <a:rPr lang="en-US" sz="1200" b="0" i="0" kern="1200" dirty="0">
                    <a:solidFill>
                      <a:schemeClr val="tx1"/>
                    </a:solidFill>
                    <a:effectLst/>
                    <a:latin typeface="+mn-lt"/>
                    <a:ea typeface="+mn-ea"/>
                    <a:cs typeface="+mn-cs"/>
                  </a:rPr>
                  <a:t> position index for each individual luminaire which relates to its displacement from the line of sight</a:t>
                </a:r>
              </a:p>
              <a:p>
                <a:endParaRPr lang="en-US" sz="1200" b="0" i="0" kern="1200" dirty="0">
                  <a:solidFill>
                    <a:schemeClr val="tx1"/>
                  </a:solidFill>
                  <a:effectLst/>
                  <a:latin typeface="+mn-lt"/>
                  <a:ea typeface="+mn-ea"/>
                  <a:cs typeface="+mn-cs"/>
                </a:endParaRPr>
              </a:p>
              <a:p>
                <a:r>
                  <a:rPr lang="en-US" dirty="0"/>
                  <a:t>The recommended limiting values of the UGR form a series whose steps indicate noticeable changes in </a:t>
                </a:r>
                <a:r>
                  <a:rPr lang="en-US" dirty="0" err="1"/>
                  <a:t>Brilho</a:t>
                </a:r>
                <a:r>
                  <a:rPr lang="en-US" dirty="0"/>
                  <a:t>. The series of UGR is: 10</a:t>
                </a:r>
                <a:r>
                  <a:rPr lang="en-US" sz="1200" b="0" i="0" u="none" strike="noStrike" kern="1200" baseline="0" dirty="0">
                    <a:solidFill>
                      <a:schemeClr val="tx1"/>
                    </a:solidFill>
                    <a:latin typeface="+mn-lt"/>
                    <a:ea typeface="+mn-ea"/>
                    <a:cs typeface="+mn-cs"/>
                  </a:rPr>
                  <a:t>(not noticeable)</a:t>
                </a:r>
                <a:r>
                  <a:rPr lang="en-US" dirty="0"/>
                  <a:t>, 13, 16</a:t>
                </a:r>
                <a:r>
                  <a:rPr lang="en-US" sz="1200" b="0" i="0" u="none" strike="noStrike" kern="1200" baseline="0" dirty="0">
                    <a:solidFill>
                      <a:schemeClr val="tx1"/>
                    </a:solidFill>
                    <a:latin typeface="+mn-lt"/>
                    <a:ea typeface="+mn-ea"/>
                    <a:cs typeface="+mn-cs"/>
                  </a:rPr>
                  <a:t>(unpleasant but not blinding)</a:t>
                </a:r>
                <a:r>
                  <a:rPr lang="en-US" dirty="0"/>
                  <a:t>, 19, 22, 25, 28</a:t>
                </a:r>
                <a:r>
                  <a:rPr lang="en-US" sz="1200" b="0" i="0" u="none" strike="noStrike" kern="1200" baseline="0" dirty="0">
                    <a:solidFill>
                      <a:schemeClr val="tx1"/>
                    </a:solidFill>
                    <a:latin typeface="+mn-lt"/>
                    <a:ea typeface="+mn-ea"/>
                    <a:cs typeface="+mn-cs"/>
                  </a:rPr>
                  <a:t>(blinding and terrible). </a:t>
                </a:r>
                <a:r>
                  <a:rPr lang="en-US" dirty="0"/>
                  <a:t>. </a:t>
                </a:r>
                <a:endParaRPr lang="pt-PT" sz="1200" b="0" i="0" u="none" strike="noStrike" kern="1200" baseline="0" dirty="0">
                  <a:solidFill>
                    <a:schemeClr val="tx1"/>
                  </a:solidFill>
                  <a:latin typeface="+mn-lt"/>
                  <a:ea typeface="+mn-ea"/>
                  <a:cs typeface="+mn-cs"/>
                </a:endParaRPr>
              </a:p>
              <a:p>
                <a:endParaRPr lang="en-US" dirty="0"/>
              </a:p>
              <a:p>
                <a:r>
                  <a:rPr lang="en-US" dirty="0"/>
                  <a:t/>
                </a:r>
                <a:br>
                  <a:rPr lang="en-US" dirty="0"/>
                </a:br>
                <a:r>
                  <a:rPr lang="en-US" dirty="0"/>
                  <a:t>For the rating of discomfort </a:t>
                </a:r>
                <a:r>
                  <a:rPr lang="en-US" dirty="0" err="1"/>
                  <a:t>Brilho</a:t>
                </a:r>
                <a:r>
                  <a:rPr lang="en-US" dirty="0"/>
                  <a:t> caused directly from windows there is currently no standardized method</a:t>
                </a:r>
                <a:endParaRPr lang="pt-PT" dirty="0"/>
              </a:p>
              <a:p>
                <a:endParaRPr lang="pt-PT" dirty="0"/>
              </a:p>
            </p:txBody>
          </p:sp>
        </mc:Choice>
        <mc:Fallback xmlns="">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Essentially, this formula measures the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of a lamp divided by the background of visible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from the room. This number is called the Unified </a:t>
                </a:r>
                <a:r>
                  <a:rPr lang="en-US" sz="1200" b="0" i="0" kern="1200" dirty="0" err="1">
                    <a:solidFill>
                      <a:schemeClr val="tx1"/>
                    </a:solidFill>
                    <a:effectLst/>
                    <a:latin typeface="+mn-lt"/>
                    <a:ea typeface="+mn-ea"/>
                    <a:cs typeface="+mn-cs"/>
                  </a:rPr>
                  <a:t>Brilho</a:t>
                </a:r>
                <a:r>
                  <a:rPr lang="en-US" sz="1200" b="0" i="0" kern="1200" dirty="0">
                    <a:solidFill>
                      <a:schemeClr val="tx1"/>
                    </a:solidFill>
                    <a:effectLst/>
                    <a:latin typeface="+mn-lt"/>
                    <a:ea typeface="+mn-ea"/>
                    <a:cs typeface="+mn-cs"/>
                  </a:rPr>
                  <a:t> Rating, or UGR, and it ranges from 5 to 40. </a:t>
                </a:r>
                <a:r>
                  <a:rPr lang="en-US" sz="1200" b="1" i="0" kern="1200" dirty="0">
                    <a:solidFill>
                      <a:schemeClr val="tx1"/>
                    </a:solidFill>
                    <a:effectLst/>
                    <a:latin typeface="+mn-lt"/>
                    <a:ea typeface="+mn-ea"/>
                    <a:cs typeface="+mn-cs"/>
                  </a:rPr>
                  <a:t>The lower the number, the better</a:t>
                </a:r>
                <a:r>
                  <a:rPr lang="en-US" sz="1200" b="0" i="0" kern="1200" dirty="0">
                    <a:solidFill>
                      <a:schemeClr val="tx1"/>
                    </a:solidFill>
                    <a:effectLst/>
                    <a:latin typeface="+mn-lt"/>
                    <a:ea typeface="+mn-ea"/>
                    <a:cs typeface="+mn-cs"/>
                  </a:rPr>
                  <a:t>. For example, a low UGR of 10 means the </a:t>
                </a:r>
                <a:r>
                  <a:rPr lang="en-US" sz="1200" b="0" i="0" kern="1200" dirty="0" err="1">
                    <a:solidFill>
                      <a:schemeClr val="tx1"/>
                    </a:solidFill>
                    <a:effectLst/>
                    <a:latin typeface="+mn-lt"/>
                    <a:ea typeface="+mn-ea"/>
                    <a:cs typeface="+mn-cs"/>
                  </a:rPr>
                  <a:t>Brilho</a:t>
                </a:r>
                <a:r>
                  <a:rPr lang="en-US" sz="1200" b="0" i="0" kern="1200" dirty="0">
                    <a:solidFill>
                      <a:schemeClr val="tx1"/>
                    </a:solidFill>
                    <a:effectLst/>
                    <a:latin typeface="+mn-lt"/>
                    <a:ea typeface="+mn-ea"/>
                    <a:cs typeface="+mn-cs"/>
                  </a:rPr>
                  <a:t> is so discreet it will go unnoticed, while UGR of 28 will definitely cause distraction.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err="1">
                    <a:solidFill>
                      <a:schemeClr val="tx1"/>
                    </a:solidFill>
                    <a:effectLst/>
                    <a:latin typeface="+mn-lt"/>
                    <a:ea typeface="+mn-ea"/>
                    <a:cs typeface="+mn-cs"/>
                  </a:rPr>
                  <a:t>Lb</a:t>
                </a:r>
                <a:r>
                  <a:rPr lang="en-US" sz="1200" b="0" i="0" kern="1200" dirty="0">
                    <a:solidFill>
                      <a:schemeClr val="tx1"/>
                    </a:solidFill>
                    <a:effectLst/>
                    <a:latin typeface="+mn-lt"/>
                    <a:ea typeface="+mn-ea"/>
                    <a:cs typeface="+mn-cs"/>
                  </a:rPr>
                  <a:t> is the background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calculated as </a:t>
                </a:r>
                <a:r>
                  <a:rPr lang="pt-PT" sz="1200" b="0" i="0" kern="1200">
                    <a:solidFill>
                      <a:schemeClr val="tx1"/>
                    </a:solidFill>
                    <a:effectLst/>
                    <a:latin typeface="Cambria Math" panose="02040503050406030204" pitchFamily="18" charset="0"/>
                    <a:ea typeface="+mn-ea"/>
                    <a:cs typeface="+mn-cs"/>
                  </a:rPr>
                  <a:t>𝐸</a:t>
                </a:r>
                <a:r>
                  <a:rPr lang="en-US" sz="1200" b="0" i="0" kern="1200">
                    <a:solidFill>
                      <a:schemeClr val="tx1"/>
                    </a:solidFill>
                    <a:effectLst/>
                    <a:latin typeface="Cambria Math" panose="02040503050406030204" pitchFamily="18" charset="0"/>
                    <a:ea typeface="+mn-ea"/>
                    <a:cs typeface="+mn-cs"/>
                  </a:rPr>
                  <a:t>_</a:t>
                </a:r>
                <a:r>
                  <a:rPr lang="pt-PT" sz="1200" b="0" i="0" kern="1200">
                    <a:solidFill>
                      <a:schemeClr val="tx1"/>
                    </a:solidFill>
                    <a:effectLst/>
                    <a:latin typeface="Cambria Math" panose="02040503050406030204" pitchFamily="18" charset="0"/>
                    <a:ea typeface="+mn-ea"/>
                    <a:cs typeface="+mn-cs"/>
                  </a:rPr>
                  <a:t>𝑖𝑛𝑑  </a:t>
                </a:r>
                <a:r>
                  <a:rPr lang="pt-PT" sz="1200" b="0" i="0" kern="1200">
                    <a:solidFill>
                      <a:schemeClr val="tx1"/>
                    </a:solidFill>
                    <a:effectLst/>
                    <a:latin typeface="Cambria Math" panose="02040503050406030204" pitchFamily="18" charset="0"/>
                    <a:ea typeface="Cambria Math" panose="02040503050406030204" pitchFamily="18" charset="0"/>
                    <a:cs typeface="+mn-cs"/>
                  </a:rPr>
                  <a:t>∙ 𝜋^(−1)  </a:t>
                </a:r>
                <a:r>
                  <a:rPr lang="en-US" sz="1200" b="0" i="0" kern="1200" dirty="0">
                    <a:solidFill>
                      <a:schemeClr val="tx1"/>
                    </a:solidFill>
                    <a:effectLst/>
                    <a:latin typeface="+mn-lt"/>
                    <a:ea typeface="+mn-ea"/>
                    <a:cs typeface="+mn-cs"/>
                  </a:rPr>
                  <a:t>in which </a:t>
                </a:r>
                <a:r>
                  <a:rPr lang="pt-PT" sz="1200" b="0" i="0" kern="1200">
                    <a:solidFill>
                      <a:schemeClr val="tx1"/>
                    </a:solidFill>
                    <a:effectLst/>
                    <a:latin typeface="Cambria Math" panose="02040503050406030204" pitchFamily="18" charset="0"/>
                    <a:ea typeface="+mn-ea"/>
                    <a:cs typeface="+mn-cs"/>
                  </a:rPr>
                  <a:t>𝐸</a:t>
                </a:r>
                <a:r>
                  <a:rPr lang="en-US" sz="1200" b="0" i="0" kern="1200">
                    <a:solidFill>
                      <a:schemeClr val="tx1"/>
                    </a:solidFill>
                    <a:effectLst/>
                    <a:latin typeface="Cambria Math" panose="02040503050406030204" pitchFamily="18" charset="0"/>
                    <a:ea typeface="+mn-ea"/>
                    <a:cs typeface="+mn-cs"/>
                  </a:rPr>
                  <a:t>_</a:t>
                </a:r>
                <a:r>
                  <a:rPr lang="pt-PT" sz="1200" b="0" i="0" kern="1200">
                    <a:solidFill>
                      <a:schemeClr val="tx1"/>
                    </a:solidFill>
                    <a:effectLst/>
                    <a:latin typeface="Cambria Math" panose="02040503050406030204" pitchFamily="18" charset="0"/>
                    <a:ea typeface="+mn-ea"/>
                    <a:cs typeface="+mn-cs"/>
                  </a:rPr>
                  <a:t>𝑖𝑛𝑑</a:t>
                </a:r>
                <a:r>
                  <a:rPr lang="en-US" sz="1200" b="0" i="0" kern="1200" dirty="0">
                    <a:solidFill>
                      <a:schemeClr val="tx1"/>
                    </a:solidFill>
                    <a:effectLst/>
                    <a:latin typeface="+mn-lt"/>
                    <a:ea typeface="+mn-ea"/>
                    <a:cs typeface="+mn-cs"/>
                  </a:rPr>
                  <a:t> is the vertical indirect </a:t>
                </a:r>
                <a:r>
                  <a:rPr lang="en-US" sz="1200" b="0" i="0" kern="1200" dirty="0" err="1">
                    <a:solidFill>
                      <a:schemeClr val="tx1"/>
                    </a:solidFill>
                    <a:effectLst/>
                    <a:latin typeface="+mn-lt"/>
                    <a:ea typeface="+mn-ea"/>
                    <a:cs typeface="+mn-cs"/>
                  </a:rPr>
                  <a:t>Iluminância</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 is the </a:t>
                </a:r>
                <a:r>
                  <a:rPr lang="en-US" sz="1200" b="0" i="0" kern="1200" dirty="0" err="1">
                    <a:solidFill>
                      <a:schemeClr val="tx1"/>
                    </a:solidFill>
                    <a:effectLst/>
                    <a:latin typeface="+mn-lt"/>
                    <a:ea typeface="+mn-ea"/>
                    <a:cs typeface="+mn-cs"/>
                  </a:rPr>
                  <a:t>Luminância</a:t>
                </a:r>
                <a:r>
                  <a:rPr lang="en-US" sz="1200" b="0" i="0" kern="1200" dirty="0">
                    <a:solidFill>
                      <a:schemeClr val="tx1"/>
                    </a:solidFill>
                    <a:effectLst/>
                    <a:latin typeface="+mn-lt"/>
                    <a:ea typeface="+mn-ea"/>
                    <a:cs typeface="+mn-cs"/>
                  </a:rPr>
                  <a:t> of the luminous parts of each luminaire in the direction of the observer’s eyes</a:t>
                </a:r>
              </a:p>
              <a:p>
                <a:endParaRPr lang="en-US" sz="1200" b="0" i="0" kern="1200" dirty="0">
                  <a:solidFill>
                    <a:schemeClr val="tx1"/>
                  </a:solidFill>
                  <a:effectLst/>
                  <a:latin typeface="+mn-lt"/>
                  <a:ea typeface="+mn-ea"/>
                  <a:cs typeface="+mn-cs"/>
                </a:endParaRPr>
              </a:p>
              <a:p>
                <a:r>
                  <a:rPr lang="el-GR" b="0" i="0">
                    <a:latin typeface="Cambria Math" panose="02040503050406030204" pitchFamily="18" charset="0"/>
                  </a:rPr>
                  <a:t>ω</a:t>
                </a:r>
                <a:r>
                  <a:rPr lang="en-US" sz="1200" b="0" i="0" kern="1200" dirty="0">
                    <a:solidFill>
                      <a:schemeClr val="tx1"/>
                    </a:solidFill>
                    <a:effectLst/>
                    <a:latin typeface="+mn-lt"/>
                    <a:ea typeface="+mn-ea"/>
                    <a:cs typeface="+mn-cs"/>
                  </a:rPr>
                  <a:t> is the solid angle in </a:t>
                </a:r>
                <a:r>
                  <a:rPr lang="en-US" sz="1200" b="0" i="0" kern="1200" dirty="0" err="1">
                    <a:solidFill>
                      <a:schemeClr val="tx1"/>
                    </a:solidFill>
                    <a:effectLst/>
                    <a:latin typeface="+mn-lt"/>
                    <a:ea typeface="+mn-ea"/>
                    <a:cs typeface="+mn-cs"/>
                  </a:rPr>
                  <a:t>steradian</a:t>
                </a:r>
                <a:r>
                  <a:rPr lang="en-US" sz="1200" b="0" i="0" kern="1200" dirty="0">
                    <a:solidFill>
                      <a:schemeClr val="tx1"/>
                    </a:solidFill>
                    <a:effectLst/>
                    <a:latin typeface="+mn-lt"/>
                    <a:ea typeface="+mn-ea"/>
                    <a:cs typeface="+mn-cs"/>
                  </a:rPr>
                  <a:t> of the luminous parts of each luminaire at the observer’s eye,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 is the </a:t>
                </a:r>
                <a:r>
                  <a:rPr lang="en-US" sz="1200" b="0" i="0" kern="1200" dirty="0" err="1">
                    <a:solidFill>
                      <a:schemeClr val="tx1"/>
                    </a:solidFill>
                    <a:effectLst/>
                    <a:latin typeface="+mn-lt"/>
                    <a:ea typeface="+mn-ea"/>
                    <a:cs typeface="+mn-cs"/>
                  </a:rPr>
                  <a:t>Guth</a:t>
                </a:r>
                <a:r>
                  <a:rPr lang="en-US" sz="1200" b="0" i="0" kern="1200" dirty="0">
                    <a:solidFill>
                      <a:schemeClr val="tx1"/>
                    </a:solidFill>
                    <a:effectLst/>
                    <a:latin typeface="+mn-lt"/>
                    <a:ea typeface="+mn-ea"/>
                    <a:cs typeface="+mn-cs"/>
                  </a:rPr>
                  <a:t> position index for each individual luminaire which relates to its displacement from the line of sight</a:t>
                </a:r>
              </a:p>
              <a:p>
                <a:endParaRPr lang="en-US" sz="1200" b="0" i="0" kern="1200" dirty="0">
                  <a:solidFill>
                    <a:schemeClr val="tx1"/>
                  </a:solidFill>
                  <a:effectLst/>
                  <a:latin typeface="+mn-lt"/>
                  <a:ea typeface="+mn-ea"/>
                  <a:cs typeface="+mn-cs"/>
                </a:endParaRPr>
              </a:p>
              <a:p>
                <a:r>
                  <a:rPr lang="en-US" dirty="0"/>
                  <a:t>The recommended limiting values of the UGR form a series whose steps indicate noticeable changes in </a:t>
                </a:r>
                <a:r>
                  <a:rPr lang="en-US" dirty="0" err="1"/>
                  <a:t>Brilho</a:t>
                </a:r>
                <a:r>
                  <a:rPr lang="en-US" dirty="0"/>
                  <a:t>. The series of UGR is: 10</a:t>
                </a:r>
                <a:r>
                  <a:rPr lang="en-US" sz="1200" b="0" i="0" u="none" strike="noStrike" kern="1200" baseline="0" dirty="0">
                    <a:solidFill>
                      <a:schemeClr val="tx1"/>
                    </a:solidFill>
                    <a:latin typeface="+mn-lt"/>
                    <a:ea typeface="+mn-ea"/>
                    <a:cs typeface="+mn-cs"/>
                  </a:rPr>
                  <a:t>(not noticeable)</a:t>
                </a:r>
                <a:r>
                  <a:rPr lang="en-US" dirty="0"/>
                  <a:t>, 13, 16</a:t>
                </a:r>
                <a:r>
                  <a:rPr lang="en-US" sz="1200" b="0" i="0" u="none" strike="noStrike" kern="1200" baseline="0" dirty="0">
                    <a:solidFill>
                      <a:schemeClr val="tx1"/>
                    </a:solidFill>
                    <a:latin typeface="+mn-lt"/>
                    <a:ea typeface="+mn-ea"/>
                    <a:cs typeface="+mn-cs"/>
                  </a:rPr>
                  <a:t>(unpleasant but not blinding)</a:t>
                </a:r>
                <a:r>
                  <a:rPr lang="en-US" dirty="0"/>
                  <a:t>, 19, 22, 25, 28</a:t>
                </a:r>
                <a:r>
                  <a:rPr lang="en-US" sz="1200" b="0" i="0" u="none" strike="noStrike" kern="1200" baseline="0" dirty="0">
                    <a:solidFill>
                      <a:schemeClr val="tx1"/>
                    </a:solidFill>
                    <a:latin typeface="+mn-lt"/>
                    <a:ea typeface="+mn-ea"/>
                    <a:cs typeface="+mn-cs"/>
                  </a:rPr>
                  <a:t>(blinding and terrible). </a:t>
                </a:r>
                <a:r>
                  <a:rPr lang="en-US" dirty="0"/>
                  <a:t>. </a:t>
                </a:r>
                <a:endParaRPr lang="pt-PT" sz="1200" b="0" i="0" u="none" strike="noStrike" kern="1200" baseline="0" dirty="0">
                  <a:solidFill>
                    <a:schemeClr val="tx1"/>
                  </a:solidFill>
                  <a:latin typeface="+mn-lt"/>
                  <a:ea typeface="+mn-ea"/>
                  <a:cs typeface="+mn-cs"/>
                </a:endParaRPr>
              </a:p>
              <a:p>
                <a:endParaRPr lang="en-US" dirty="0"/>
              </a:p>
              <a:p>
                <a:br>
                  <a:rPr lang="en-US" dirty="0"/>
                </a:br>
                <a:r>
                  <a:rPr lang="en-US" dirty="0"/>
                  <a:t>For the rating of discomfort </a:t>
                </a:r>
                <a:r>
                  <a:rPr lang="en-US" dirty="0" err="1"/>
                  <a:t>Brilho</a:t>
                </a:r>
                <a:r>
                  <a:rPr lang="en-US" dirty="0"/>
                  <a:t> caused directly from windows there is currently no standardized method</a:t>
                </a:r>
                <a:endParaRPr lang="pt-PT" dirty="0"/>
              </a:p>
              <a:p>
                <a:endParaRPr lang="pt-PT" dirty="0"/>
              </a:p>
            </p:txBody>
          </p:sp>
        </mc:Fallback>
      </mc:AlternateContent>
      <p:sp>
        <p:nvSpPr>
          <p:cNvPr id="4" name="Marcador de Posição do Número do Diapositivo 3"/>
          <p:cNvSpPr>
            <a:spLocks noGrp="1"/>
          </p:cNvSpPr>
          <p:nvPr>
            <p:ph type="sldNum" sz="quarter" idx="10"/>
          </p:nvPr>
        </p:nvSpPr>
        <p:spPr/>
        <p:txBody>
          <a:bodyPr/>
          <a:lstStyle/>
          <a:p>
            <a:fld id="{D3CAD7BD-4AAB-4403-961C-FC6CB7614E21}" type="slidenum">
              <a:rPr lang="de-DE" smtClean="0"/>
              <a:t>34</a:t>
            </a:fld>
            <a:endParaRPr lang="de-DE"/>
          </a:p>
        </p:txBody>
      </p:sp>
    </p:spTree>
    <p:extLst>
      <p:ext uri="{BB962C8B-B14F-4D97-AF65-F5344CB8AC3E}">
        <p14:creationId xmlns:p14="http://schemas.microsoft.com/office/powerpoint/2010/main" val="1407698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For luminaires, the minimum shielding angles (shown in the figure) in the visual field given in the table shall be applied for the specified lamp </a:t>
            </a:r>
            <a:r>
              <a:rPr lang="en-US" dirty="0" err="1"/>
              <a:t>Luminâncias</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PT" dirty="0" err="1"/>
              <a:t>Source</a:t>
            </a:r>
            <a:r>
              <a:rPr lang="pt-PT" dirty="0"/>
              <a:t>: </a:t>
            </a:r>
            <a:r>
              <a:rPr lang="pt-PT" dirty="0" err="1"/>
              <a:t>European</a:t>
            </a:r>
            <a:r>
              <a:rPr lang="pt-PT" dirty="0"/>
              <a:t> Standard EN 12464 – 1:2011, </a:t>
            </a:r>
            <a:r>
              <a:rPr lang="pt-PT" dirty="0" err="1"/>
              <a:t>topic</a:t>
            </a:r>
            <a:r>
              <a:rPr lang="pt-PT" dirty="0"/>
              <a:t>: Brilho</a:t>
            </a: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35</a:t>
            </a:fld>
            <a:endParaRPr lang="de-DE"/>
          </a:p>
        </p:txBody>
      </p:sp>
    </p:spTree>
    <p:extLst>
      <p:ext uri="{BB962C8B-B14F-4D97-AF65-F5344CB8AC3E}">
        <p14:creationId xmlns:p14="http://schemas.microsoft.com/office/powerpoint/2010/main" val="2736879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36</a:t>
            </a:fld>
            <a:endParaRPr lang="de-DE"/>
          </a:p>
        </p:txBody>
      </p:sp>
    </p:spTree>
    <p:extLst>
      <p:ext uri="{BB962C8B-B14F-4D97-AF65-F5344CB8AC3E}">
        <p14:creationId xmlns:p14="http://schemas.microsoft.com/office/powerpoint/2010/main" val="44373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7</a:t>
            </a:fld>
            <a:endParaRPr lang="de-DE"/>
          </a:p>
        </p:txBody>
      </p:sp>
    </p:spTree>
    <p:extLst>
      <p:ext uri="{BB962C8B-B14F-4D97-AF65-F5344CB8AC3E}">
        <p14:creationId xmlns:p14="http://schemas.microsoft.com/office/powerpoint/2010/main" val="36328520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 True Light Source Flicker – visibly perceptible light flicker. </a:t>
            </a:r>
          </a:p>
          <a:p>
            <a:r>
              <a:rPr lang="en-US" dirty="0"/>
              <a:t>• Stroboscopic Effects (indirectly perceived flicker) – caused by light source flicker combined with relative movement of the viewed object. For example, moving a ruler back and forth quickly across a desk will create the appearance of multiple versions of the object under flickering light. </a:t>
            </a:r>
          </a:p>
          <a:p>
            <a:r>
              <a:rPr lang="en-US" dirty="0"/>
              <a:t>• Temporal Lighting Artifacts – “undesired changes in visual perception induced by a light stimulus whose </a:t>
            </a:r>
            <a:r>
              <a:rPr lang="en-US" dirty="0" err="1"/>
              <a:t>Luminância</a:t>
            </a:r>
            <a:r>
              <a:rPr lang="en-US" dirty="0"/>
              <a:t> or spectral distribution fluctuates with time, for an observer in a certain environment.”</a:t>
            </a:r>
          </a:p>
          <a:p>
            <a:endParaRPr lang="en-US" dirty="0"/>
          </a:p>
          <a:p>
            <a:endParaRPr lang="en-US"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37</a:t>
            </a:fld>
            <a:endParaRPr lang="de-DE"/>
          </a:p>
        </p:txBody>
      </p:sp>
    </p:spTree>
    <p:extLst>
      <p:ext uri="{BB962C8B-B14F-4D97-AF65-F5344CB8AC3E}">
        <p14:creationId xmlns:p14="http://schemas.microsoft.com/office/powerpoint/2010/main" val="1884921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dirty="0"/>
          </a:p>
          <a:p>
            <a:r>
              <a:rPr lang="en-US" dirty="0"/>
              <a:t>Flicker is dependent on the changing brightness, and not on the type of light source. Frequency and amplitude of modulation, spectral variation, adaptation </a:t>
            </a:r>
            <a:r>
              <a:rPr lang="en-US" dirty="0" err="1"/>
              <a:t>Luminância</a:t>
            </a:r>
            <a:r>
              <a:rPr lang="en-US" dirty="0"/>
              <a:t>, </a:t>
            </a:r>
            <a:r>
              <a:rPr lang="en-US" dirty="0" err="1"/>
              <a:t>Contraste</a:t>
            </a:r>
            <a:r>
              <a:rPr lang="en-US" dirty="0"/>
              <a:t>, size of retinal area being stimulated and distance to a source and its location in the visual field are all factors that help us characterize flicker. </a:t>
            </a:r>
          </a:p>
          <a:p>
            <a:endParaRPr lang="en-US" dirty="0"/>
          </a:p>
          <a:p>
            <a:r>
              <a:rPr lang="en-US" dirty="0"/>
              <a:t>There are several ways to mathematically describe flicker, and although we have a great scientific understanding of it, there is no standard set for acceptable amounts of it due to its subjective nature. The most popular method is defined by the Illuminating Engineering Society (IES) in the RP-16-10 standard, where the percentage of flicker is calculated by difference of maximum and minimum amplitude divided by the sum of maximum and minimum as seen in the equations in the figure.</a:t>
            </a:r>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38</a:t>
            </a:fld>
            <a:endParaRPr lang="de-DE"/>
          </a:p>
        </p:txBody>
      </p:sp>
    </p:spTree>
    <p:extLst>
      <p:ext uri="{BB962C8B-B14F-4D97-AF65-F5344CB8AC3E}">
        <p14:creationId xmlns:p14="http://schemas.microsoft.com/office/powerpoint/2010/main" val="2459721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dirty="0"/>
          </a:p>
          <a:p>
            <a:r>
              <a:rPr lang="en-US" dirty="0"/>
              <a:t>Common flicker factors with typical values are shown in the table.</a:t>
            </a:r>
          </a:p>
          <a:p>
            <a:endParaRPr lang="en-US" dirty="0"/>
          </a:p>
          <a:p>
            <a:r>
              <a:rPr lang="en-US" dirty="0"/>
              <a:t>The most common cause of flicker is fluctuation in the power source of a light. In incandescent lamps, this was the natural fluctuations of the AC grid that was “filtered” only by the heat storage of a filament, resulting in 6-11% flicker. Early magnetic ballasted fluorescent lights had extremely high flicker, 80-100%. The same fluorescent lamps operating on modern electronic ballasts typically achieve flicker below 20%, and as low as &lt;1%.</a:t>
            </a:r>
          </a:p>
          <a:p>
            <a:r>
              <a:rPr lang="en-US" dirty="0"/>
              <a:t>LEDs are perfectly capable of achieving zero flicker. However, the power supplies (drivers) that convert AC power to DC may have a ripple effect on the DC, resulting in flicker. How much flicker is present depends almost entirely on the driver design of the manufacturer. Even products that use LEDs for backlighting and not for ambient light have the potential to flicker, such as smart-phone devices, televisions, and computers.</a:t>
            </a:r>
          </a:p>
          <a:p>
            <a:r>
              <a:rPr lang="en-US" dirty="0"/>
              <a:t>One contributor to flicker is the addition of dimming. Some dimming sources, particularly phase-cut dimmers, operate by chopping up the input voltage of a lamp or driver, and can result in higher flicker when the light is dimmed from when it is full brightness. Again, the driver plays a large role. </a:t>
            </a:r>
          </a:p>
          <a:p>
            <a:endParaRPr lang="en-US" dirty="0"/>
          </a:p>
          <a:p>
            <a:r>
              <a:rPr lang="en-US" sz="1200" b="0" i="0" u="none" strike="noStrike" kern="1200" baseline="0" dirty="0">
                <a:solidFill>
                  <a:schemeClr val="tx1"/>
                </a:solidFill>
                <a:latin typeface="+mn-lt"/>
                <a:ea typeface="+mn-ea"/>
                <a:cs typeface="+mn-cs"/>
              </a:rPr>
              <a:t>IEEE 1789:2015 includes flicker requirements with priority on restricting the visible modulation of light (including flicker) at frequencies ≤ 90 Hz, as more research is required beyond 90 Hz (i.e. non-visible effects). Currently, there is no standards for the photometric measurement of modulated light available.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Based on above and IEA 4E SSL ( International Energy Agency, Solid State Lighting Performance Tiers), the recommended flicker requirements are presented</a:t>
            </a:r>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39</a:t>
            </a:fld>
            <a:endParaRPr lang="de-DE"/>
          </a:p>
        </p:txBody>
      </p:sp>
    </p:spTree>
    <p:extLst>
      <p:ext uri="{BB962C8B-B14F-4D97-AF65-F5344CB8AC3E}">
        <p14:creationId xmlns:p14="http://schemas.microsoft.com/office/powerpoint/2010/main" val="3070460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Light output from a given fixture declines over time for two reasons: One is that the lamp output itself decreases—an effect known as </a:t>
            </a:r>
            <a:r>
              <a:rPr lang="en-US" sz="1200" b="0" i="0" kern="1200" dirty="0" err="1">
                <a:solidFill>
                  <a:schemeClr val="tx1"/>
                </a:solidFill>
                <a:effectLst/>
                <a:latin typeface="+mn-lt"/>
                <a:ea typeface="+mn-ea"/>
                <a:cs typeface="+mn-cs"/>
              </a:rPr>
              <a:t>Depreciação</a:t>
            </a:r>
            <a:r>
              <a:rPr lang="en-US" sz="1200" b="0" i="0" kern="1200" dirty="0">
                <a:solidFill>
                  <a:schemeClr val="tx1"/>
                </a:solidFill>
                <a:effectLst/>
                <a:latin typeface="+mn-lt"/>
                <a:ea typeface="+mn-ea"/>
                <a:cs typeface="+mn-cs"/>
              </a:rPr>
              <a:t> Lumen. The other is that dirt accumulates on lamps and fixtures. </a:t>
            </a:r>
          </a:p>
          <a:p>
            <a:r>
              <a:rPr lang="en-US" sz="1200" b="1" i="0" kern="1200" dirty="0" err="1">
                <a:solidFill>
                  <a:schemeClr val="tx1"/>
                </a:solidFill>
                <a:effectLst/>
                <a:latin typeface="+mn-lt"/>
                <a:ea typeface="+mn-ea"/>
                <a:cs typeface="+mn-cs"/>
              </a:rPr>
              <a:t>Depreciação</a:t>
            </a:r>
            <a:r>
              <a:rPr lang="en-US" sz="1200" b="1" i="0" kern="1200" dirty="0">
                <a:solidFill>
                  <a:schemeClr val="tx1"/>
                </a:solidFill>
                <a:effectLst/>
                <a:latin typeface="+mn-lt"/>
                <a:ea typeface="+mn-ea"/>
                <a:cs typeface="+mn-cs"/>
              </a:rPr>
              <a:t> Lumen.</a:t>
            </a:r>
            <a:r>
              <a:rPr lang="en-US" sz="1200" b="0" i="0" kern="1200" dirty="0">
                <a:solidFill>
                  <a:schemeClr val="tx1"/>
                </a:solidFill>
                <a:effectLst/>
                <a:latin typeface="+mn-lt"/>
                <a:ea typeface="+mn-ea"/>
                <a:cs typeface="+mn-cs"/>
              </a:rPr>
              <a:t> Data on </a:t>
            </a:r>
            <a:r>
              <a:rPr lang="en-US" sz="1200" b="0" i="0" kern="1200" dirty="0" err="1">
                <a:solidFill>
                  <a:schemeClr val="tx1"/>
                </a:solidFill>
                <a:effectLst/>
                <a:latin typeface="+mn-lt"/>
                <a:ea typeface="+mn-ea"/>
                <a:cs typeface="+mn-cs"/>
              </a:rPr>
              <a:t>Depreciação</a:t>
            </a:r>
            <a:r>
              <a:rPr lang="en-US" sz="1200" b="0" i="0" kern="1200" dirty="0">
                <a:solidFill>
                  <a:schemeClr val="tx1"/>
                </a:solidFill>
                <a:effectLst/>
                <a:latin typeface="+mn-lt"/>
                <a:ea typeface="+mn-ea"/>
                <a:cs typeface="+mn-cs"/>
              </a:rPr>
              <a:t> Lumen vary with the type of lamp, as shown in the figure. Data for a particular lamp can be found in the technical information that is available from each lamp's manufacturer. The output of incandescent lamps decreases as the filament is depleted and tungsten particles accumulate on the wall of the bulb. Fluorescent lamp output degrades because of the degradation of the lamp's phosphors and the deposit, over time, of light-absorbing materials on the lamp walls.</a:t>
            </a:r>
          </a:p>
          <a:p>
            <a:r>
              <a:rPr lang="en-US" sz="1200" b="0" i="0" kern="1200" dirty="0">
                <a:solidFill>
                  <a:schemeClr val="tx1"/>
                </a:solidFill>
                <a:effectLst/>
                <a:latin typeface="+mn-lt"/>
                <a:ea typeface="+mn-ea"/>
                <a:cs typeface="+mn-cs"/>
              </a:rPr>
              <a:t>The degradation of light output of light emitting diodes (LEDs) is not covered in the figure  because of the wide variations among products </a:t>
            </a:r>
            <a:r>
              <a:rPr lang="en-US" dirty="0"/>
              <a:t>—and because the lifetime of LED packages is often tens of thousands of hours—it is usually not realistic to measure the lumen output of LED products beyond a portion of their expected lives.</a:t>
            </a:r>
          </a:p>
          <a:p>
            <a:endParaRPr lang="en-US" sz="1200" b="0" i="0" kern="1200" dirty="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40</a:t>
            </a:fld>
            <a:endParaRPr lang="de-DE"/>
          </a:p>
        </p:txBody>
      </p:sp>
    </p:spTree>
    <p:extLst>
      <p:ext uri="{BB962C8B-B14F-4D97-AF65-F5344CB8AC3E}">
        <p14:creationId xmlns:p14="http://schemas.microsoft.com/office/powerpoint/2010/main" val="1621766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 LEDs generally don't fail catastrophically, but their output does degrade over </a:t>
            </a:r>
            <a:r>
              <a:rPr lang="en-US" sz="1200" b="0" i="0" kern="1200" dirty="0" err="1">
                <a:solidFill>
                  <a:schemeClr val="tx1"/>
                </a:solidFill>
                <a:effectLst/>
                <a:latin typeface="+mn-lt"/>
                <a:ea typeface="+mn-ea"/>
                <a:cs typeface="+mn-cs"/>
              </a:rPr>
              <a:t>timethe</a:t>
            </a:r>
            <a:r>
              <a:rPr lang="en-US" sz="1200" b="0" i="0" kern="1200" dirty="0">
                <a:solidFill>
                  <a:schemeClr val="tx1"/>
                </a:solidFill>
                <a:effectLst/>
                <a:latin typeface="+mn-lt"/>
                <a:ea typeface="+mn-ea"/>
                <a:cs typeface="+mn-cs"/>
              </a:rPr>
              <a:t> rate varies widely with both the particular LED and the conditions under which it is used. One commonly used definition of the end of life for an LED light source is that point at which the output has degraded to 70 percent of its initial value—a value estimated based on a particular set of ideal conditions. When LEDs are installed in a fixture, a number of factors can affect the rate of </a:t>
            </a:r>
            <a:r>
              <a:rPr lang="en-US" sz="1200" b="0" i="0" kern="1200" dirty="0" err="1">
                <a:solidFill>
                  <a:schemeClr val="tx1"/>
                </a:solidFill>
                <a:effectLst/>
                <a:latin typeface="+mn-lt"/>
                <a:ea typeface="+mn-ea"/>
                <a:cs typeface="+mn-cs"/>
              </a:rPr>
              <a:t>Depreciação</a:t>
            </a:r>
            <a:r>
              <a:rPr lang="en-US" sz="1200" b="0" i="0" kern="1200" dirty="0">
                <a:solidFill>
                  <a:schemeClr val="tx1"/>
                </a:solidFill>
                <a:effectLst/>
                <a:latin typeface="+mn-lt"/>
                <a:ea typeface="+mn-ea"/>
                <a:cs typeface="+mn-cs"/>
              </a:rPr>
              <a:t> Lumen. These include </a:t>
            </a:r>
            <a:r>
              <a:rPr lang="en-US" sz="1200" b="0" i="0" u="sng" kern="1200" dirty="0">
                <a:solidFill>
                  <a:schemeClr val="tx1"/>
                </a:solidFill>
                <a:effectLst/>
                <a:latin typeface="+mn-lt"/>
                <a:ea typeface="+mn-ea"/>
                <a:cs typeface="+mn-cs"/>
              </a:rPr>
              <a:t>temperature extremes (output degrades more slowly at cold temperatures, more rapidly at high temperatures), humidity, voltage or current fluctuations, degradation of the </a:t>
            </a:r>
            <a:r>
              <a:rPr lang="en-US" sz="1200" b="0" i="0" u="sng" kern="1200" dirty="0" err="1">
                <a:solidFill>
                  <a:schemeClr val="tx1"/>
                </a:solidFill>
                <a:effectLst/>
                <a:latin typeface="+mn-lt"/>
                <a:ea typeface="+mn-ea"/>
                <a:cs typeface="+mn-cs"/>
              </a:rPr>
              <a:t>encapsulant</a:t>
            </a:r>
            <a:r>
              <a:rPr lang="en-US" sz="1200" b="0" i="0" u="sng" kern="1200" dirty="0">
                <a:solidFill>
                  <a:schemeClr val="tx1"/>
                </a:solidFill>
                <a:effectLst/>
                <a:latin typeface="+mn-lt"/>
                <a:ea typeface="+mn-ea"/>
                <a:cs typeface="+mn-cs"/>
              </a:rPr>
              <a:t> material covering the LEDs, and degradation of the phosphors that many </a:t>
            </a:r>
            <a:r>
              <a:rPr lang="en-US" sz="1200" b="0" i="0" u="sng" kern="1200" dirty="0" err="1">
                <a:solidFill>
                  <a:schemeClr val="tx1"/>
                </a:solidFill>
                <a:effectLst/>
                <a:latin typeface="+mn-lt"/>
                <a:ea typeface="+mn-ea"/>
                <a:cs typeface="+mn-cs"/>
              </a:rPr>
              <a:t>produc</a:t>
            </a:r>
            <a:r>
              <a:rPr lang="en-US" sz="1200" b="0" i="0" u="sng" kern="1200" dirty="0">
                <a:solidFill>
                  <a:schemeClr val="tx1"/>
                </a:solidFill>
                <a:effectLst/>
                <a:latin typeface="+mn-lt"/>
                <a:ea typeface="+mn-ea"/>
                <a:cs typeface="+mn-cs"/>
              </a:rPr>
              <a:t> </a:t>
            </a:r>
            <a:r>
              <a:rPr lang="en-US" sz="1200" b="0" i="0" u="sng" kern="1200" dirty="0" err="1">
                <a:solidFill>
                  <a:schemeClr val="tx1"/>
                </a:solidFill>
                <a:effectLst/>
                <a:latin typeface="+mn-lt"/>
                <a:ea typeface="+mn-ea"/>
                <a:cs typeface="+mn-cs"/>
              </a:rPr>
              <a:t>ts</a:t>
            </a:r>
            <a:r>
              <a:rPr lang="en-US" sz="1200" b="0" i="0" u="sng" kern="1200" dirty="0">
                <a:solidFill>
                  <a:schemeClr val="tx1"/>
                </a:solidFill>
                <a:effectLst/>
                <a:latin typeface="+mn-lt"/>
                <a:ea typeface="+mn-ea"/>
                <a:cs typeface="+mn-cs"/>
              </a:rPr>
              <a:t> use to generate white light.</a:t>
            </a:r>
          </a:p>
          <a:p>
            <a:endParaRPr lang="en-US" sz="1200" b="0" i="0" u="sng" kern="1200" dirty="0">
              <a:solidFill>
                <a:schemeClr val="tx1"/>
              </a:solidFill>
              <a:effectLst/>
              <a:latin typeface="+mn-lt"/>
              <a:ea typeface="+mn-ea"/>
              <a:cs typeface="+mn-cs"/>
            </a:endParaRPr>
          </a:p>
          <a:p>
            <a:r>
              <a:rPr lang="en-US" sz="1200" b="0" i="0" u="none" kern="1200" dirty="0">
                <a:solidFill>
                  <a:schemeClr val="tx1"/>
                </a:solidFill>
                <a:effectLst/>
                <a:latin typeface="+mn-lt"/>
                <a:ea typeface="+mn-ea"/>
                <a:cs typeface="+mn-cs"/>
              </a:rPr>
              <a:t>The figure shows a Measured and projected lumen maintenance of one type of LED package at three different case temperatures. Thermal characteristics can have a dramatic effect on performance over time. </a:t>
            </a:r>
          </a:p>
          <a:p>
            <a:endParaRPr lang="en-US" sz="1200" b="0" i="0" u="none" kern="1200" dirty="0">
              <a:solidFill>
                <a:schemeClr val="tx1"/>
              </a:solidFill>
              <a:effectLst/>
              <a:latin typeface="+mn-lt"/>
              <a:ea typeface="+mn-ea"/>
              <a:cs typeface="+mn-cs"/>
            </a:endParaRPr>
          </a:p>
          <a:p>
            <a:r>
              <a:rPr lang="en-US" dirty="0"/>
              <a:t>The IES has established LM-80-08 [IES 2008] to standardize lumen maintenance measurements of LED packages and </a:t>
            </a:r>
            <a:r>
              <a:rPr lang="en-US" b="1" dirty="0"/>
              <a:t>TM-21</a:t>
            </a:r>
            <a:r>
              <a:rPr lang="en-US" dirty="0"/>
              <a:t>-11 [IES 2011] to establish a method for extrapolating LM-80-08 data to up to six times the number of tested hours. </a:t>
            </a:r>
            <a:r>
              <a:rPr lang="en-US" b="1" dirty="0"/>
              <a:t>TM-21</a:t>
            </a:r>
            <a:r>
              <a:rPr lang="en-US" dirty="0"/>
              <a:t> defines an exponential least squares curve fit for extrapolating data, although in many cases the estimated depreciation is approximately linear.</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41</a:t>
            </a:fld>
            <a:endParaRPr lang="de-DE"/>
          </a:p>
        </p:txBody>
      </p:sp>
    </p:spTree>
    <p:extLst>
      <p:ext uri="{BB962C8B-B14F-4D97-AF65-F5344CB8AC3E}">
        <p14:creationId xmlns:p14="http://schemas.microsoft.com/office/powerpoint/2010/main" val="2383707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kern="1200" dirty="0">
                <a:solidFill>
                  <a:schemeClr val="tx1"/>
                </a:solidFill>
                <a:effectLst/>
                <a:latin typeface="+mn-lt"/>
                <a:ea typeface="+mn-ea"/>
                <a:cs typeface="+mn-cs"/>
              </a:rPr>
              <a:t>The figure presents a Dirt depreciation for a typical fluorescent fixture in a very clean environment. </a:t>
            </a:r>
          </a:p>
          <a:p>
            <a:r>
              <a:rPr lang="en-US" sz="1200" b="0" i="0" kern="1200" dirty="0">
                <a:solidFill>
                  <a:schemeClr val="tx1"/>
                </a:solidFill>
                <a:effectLst/>
                <a:latin typeface="+mn-lt"/>
                <a:ea typeface="+mn-ea"/>
                <a:cs typeface="+mn-cs"/>
              </a:rPr>
              <a:t>To quantify the effects of dirt accumulation, lighting designers use luminaire dirt depreciation (LDD) factors.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table presents a Representative luminaire dirt depreciation factors.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To estimate the effect of dirt on the lumen output of a fixture after a certain period of time, multiply the initial lumen output from the fixture by the relative light output, as determined from Figure 1 or the manufacturer's data for a particular lamp, and then multiply by the luminaire dirt depreciation (LDD) factor.</a:t>
            </a:r>
          </a:p>
          <a:p>
            <a:endParaRPr lang="en-US" sz="1200" b="0" i="0" kern="1200" dirty="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42</a:t>
            </a:fld>
            <a:endParaRPr lang="de-DE"/>
          </a:p>
        </p:txBody>
      </p:sp>
    </p:spTree>
    <p:extLst>
      <p:ext uri="{BB962C8B-B14F-4D97-AF65-F5344CB8AC3E}">
        <p14:creationId xmlns:p14="http://schemas.microsoft.com/office/powerpoint/2010/main" val="8021834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The </a:t>
            </a:r>
            <a:r>
              <a:rPr lang="en-US" dirty="0" err="1"/>
              <a:t>Método</a:t>
            </a:r>
            <a:r>
              <a:rPr lang="en-US" dirty="0"/>
              <a:t> Lumen is the most widely used approach to the systematic design of electric lighting. The method depends essentially on the utilization factor, for example ratio of the lumens which are received on the working plane to the total output of the lamps in the room. </a:t>
            </a:r>
          </a:p>
          <a:p>
            <a:endParaRPr lang="en-US" dirty="0"/>
          </a:p>
          <a:p>
            <a:r>
              <a:rPr lang="en-US" dirty="0"/>
              <a:t>The aim of the </a:t>
            </a:r>
            <a:r>
              <a:rPr lang="en-US" dirty="0" err="1"/>
              <a:t>Método</a:t>
            </a:r>
            <a:r>
              <a:rPr lang="en-US" dirty="0"/>
              <a:t> Lumen is to give a reasonably even spread of light over the horizontal working plane. How this spread of light is achieved depends upon the way the light is distributed from the fittings, not only in relation to fittings lay be related to the height at which the fittings are mounted over the working plane. The ratio mounting height to the spacing of the fittings will vary with the choice of fitting: the greater the concentration of light distribution from the fitting, the closer must be the spacing relative to the mounting height. </a:t>
            </a:r>
          </a:p>
          <a:p>
            <a:endParaRPr lang="en-US"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43</a:t>
            </a:fld>
            <a:endParaRPr lang="de-DE"/>
          </a:p>
        </p:txBody>
      </p:sp>
    </p:spTree>
    <p:extLst>
      <p:ext uri="{BB962C8B-B14F-4D97-AF65-F5344CB8AC3E}">
        <p14:creationId xmlns:p14="http://schemas.microsoft.com/office/powerpoint/2010/main" val="1894995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discussing color rendering it is important to realize that “true colors” do not exist. People tend to judge colors under what they consider to be natural, or true, lighting conditions, often mistakenly using daylight for this purpose. </a:t>
            </a:r>
            <a:r>
              <a:rPr lang="pt-PT" sz="1200" b="0" i="0" u="none" strike="noStrike" kern="1200" baseline="0" dirty="0" err="1">
                <a:solidFill>
                  <a:schemeClr val="tx1"/>
                </a:solidFill>
                <a:latin typeface="+mn-lt"/>
                <a:ea typeface="+mn-ea"/>
                <a:cs typeface="+mn-cs"/>
              </a:rPr>
              <a:t>But</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colours</a:t>
            </a:r>
            <a:r>
              <a:rPr lang="pt-PT" sz="1200" b="0" i="0" u="none" strike="noStrike" kern="1200" baseline="0" dirty="0">
                <a:solidFill>
                  <a:schemeClr val="tx1"/>
                </a:solidFill>
                <a:latin typeface="+mn-lt"/>
                <a:ea typeface="+mn-ea"/>
                <a:cs typeface="+mn-cs"/>
              </a:rPr>
              <a:t> </a:t>
            </a:r>
            <a:r>
              <a:rPr lang="pt-PT" sz="1200" b="0" i="0" u="none" strike="noStrike" kern="1200" baseline="0" dirty="0" err="1">
                <a:solidFill>
                  <a:schemeClr val="tx1"/>
                </a:solidFill>
                <a:latin typeface="+mn-lt"/>
                <a:ea typeface="+mn-ea"/>
                <a:cs typeface="+mn-cs"/>
              </a:rPr>
              <a:t>seen</a:t>
            </a:r>
            <a:r>
              <a:rPr lang="pt-PT"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under daylight on a sunny day can differ widely from those seen under daylight with an overcast sky. This is due to the fact that the spectral distribution of daylight is not constant, but changes from hour to hour and from season to season. (Left figure).</a:t>
            </a:r>
          </a:p>
          <a:p>
            <a:r>
              <a:rPr lang="en-US" sz="1200" b="0" i="0" u="none" strike="noStrike" kern="1200" baseline="0" dirty="0">
                <a:solidFill>
                  <a:schemeClr val="tx1"/>
                </a:solidFill>
                <a:latin typeface="+mn-lt"/>
                <a:ea typeface="+mn-ea"/>
                <a:cs typeface="+mn-cs"/>
              </a:rPr>
              <a:t>The correct thing to do is to assess the colors under the same type of lighting as that existing in the area where they will be finally seen. For example, an evening dress should be chosen under warm lighting, for this is the sort of lighting employed in the evening function where it is worn. (up left figure)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Light sources having the same color temperature and thus the same color appearance, will not necessarily render colored surfaces the same. Two lights that appear the same white may be the result of different compositions of wavelengths. A piece of red cloth will only appear ‘true’ red when illuminated by white light with a continuous spectrum - in an equally- white-looking mixture of yellow and blue light it will look greyish brown. Because of the absence of red wavelengths, there is no red for the cloth to reflect into the eye. (down left figure)</a:t>
            </a: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49</a:t>
            </a:fld>
            <a:endParaRPr lang="de-DE"/>
          </a:p>
        </p:txBody>
      </p:sp>
    </p:spTree>
    <p:extLst>
      <p:ext uri="{BB962C8B-B14F-4D97-AF65-F5344CB8AC3E}">
        <p14:creationId xmlns:p14="http://schemas.microsoft.com/office/powerpoint/2010/main" val="597706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In order to be able to rank light sources according to their color rendering capabilities, CIE introduced the “general color rendering index” Ra. This index is based on the appearance of eight standardized colors under the light source in question compared to their appearance under a reference light source. This index thus represents the average color shift of these eight standardized colors. If there is no shift at all, as is the case with light sources having a continuous spectrum, the value of Ra equals 100. </a:t>
            </a:r>
          </a:p>
          <a:p>
            <a:endParaRPr lang="en-US" dirty="0"/>
          </a:p>
          <a:p>
            <a:r>
              <a:rPr lang="en-US" sz="1200" b="0" i="0" u="none" strike="noStrike" kern="1200" baseline="0" dirty="0">
                <a:solidFill>
                  <a:schemeClr val="tx1"/>
                </a:solidFill>
                <a:latin typeface="+mn-lt"/>
                <a:ea typeface="+mn-ea"/>
                <a:cs typeface="+mn-cs"/>
              </a:rPr>
              <a:t>Excellent </a:t>
            </a:r>
            <a:r>
              <a:rPr lang="en-US" sz="1200" b="0" i="0" u="none" strike="noStrike" kern="1200" baseline="0" dirty="0" err="1">
                <a:solidFill>
                  <a:schemeClr val="tx1"/>
                </a:solidFill>
                <a:latin typeface="+mn-lt"/>
                <a:ea typeface="+mn-ea"/>
                <a:cs typeface="+mn-cs"/>
              </a:rPr>
              <a:t>Rendição</a:t>
            </a:r>
            <a:r>
              <a:rPr lang="en-US" sz="1200" b="0" i="0" u="none" strike="noStrike" kern="1200" baseline="0" dirty="0">
                <a:solidFill>
                  <a:schemeClr val="tx1"/>
                </a:solidFill>
                <a:latin typeface="+mn-lt"/>
                <a:ea typeface="+mn-ea"/>
                <a:cs typeface="+mn-cs"/>
              </a:rPr>
              <a:t> de </a:t>
            </a:r>
            <a:r>
              <a:rPr lang="en-US" sz="1200" b="0" i="0" u="none" strike="noStrike" kern="1200" baseline="0" dirty="0" err="1">
                <a:solidFill>
                  <a:schemeClr val="tx1"/>
                </a:solidFill>
                <a:latin typeface="+mn-lt"/>
                <a:ea typeface="+mn-ea"/>
                <a:cs typeface="+mn-cs"/>
              </a:rPr>
              <a:t>cor</a:t>
            </a:r>
            <a:r>
              <a:rPr lang="en-US" sz="1200" b="0" i="0" u="none" strike="noStrike" kern="1200" baseline="0" dirty="0">
                <a:solidFill>
                  <a:schemeClr val="tx1"/>
                </a:solidFill>
                <a:latin typeface="+mn-lt"/>
                <a:ea typeface="+mn-ea"/>
                <a:cs typeface="+mn-cs"/>
              </a:rPr>
              <a:t> are achieved by electric lamps with a CRI over 90 which is needed in clinical areas in hospitals, health care buildings, museums, theatres and some types of shops. In general, a CRI above 80 is considered sufficient for accurate </a:t>
            </a:r>
            <a:r>
              <a:rPr lang="en-US" sz="1200" b="0" i="0" u="none" strike="noStrike" kern="1200" baseline="0" dirty="0" err="1">
                <a:solidFill>
                  <a:schemeClr val="tx1"/>
                </a:solidFill>
                <a:latin typeface="+mn-lt"/>
                <a:ea typeface="+mn-ea"/>
                <a:cs typeface="+mn-cs"/>
              </a:rPr>
              <a:t>colour</a:t>
            </a:r>
            <a:r>
              <a:rPr lang="en-US" sz="1200" b="0" i="0" u="none" strike="noStrike" kern="1200" baseline="0" dirty="0">
                <a:solidFill>
                  <a:schemeClr val="tx1"/>
                </a:solidFill>
                <a:latin typeface="+mn-lt"/>
                <a:ea typeface="+mn-ea"/>
                <a:cs typeface="+mn-cs"/>
              </a:rPr>
              <a:t> judgement in most indoor spaces. </a:t>
            </a:r>
          </a:p>
          <a:p>
            <a:endParaRPr lang="en-US" sz="1200" b="0" i="0" u="none" strike="noStrike" kern="1200" baseline="0" dirty="0">
              <a:solidFill>
                <a:schemeClr val="tx1"/>
              </a:solidFill>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50</a:t>
            </a:fld>
            <a:endParaRPr lang="de-DE"/>
          </a:p>
        </p:txBody>
      </p:sp>
    </p:spTree>
    <p:extLst>
      <p:ext uri="{BB962C8B-B14F-4D97-AF65-F5344CB8AC3E}">
        <p14:creationId xmlns:p14="http://schemas.microsoft.com/office/powerpoint/2010/main" val="1825674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8</a:t>
            </a:fld>
            <a:endParaRPr lang="de-DE"/>
          </a:p>
        </p:txBody>
      </p:sp>
    </p:spTree>
    <p:extLst>
      <p:ext uri="{BB962C8B-B14F-4D97-AF65-F5344CB8AC3E}">
        <p14:creationId xmlns:p14="http://schemas.microsoft.com/office/powerpoint/2010/main" val="3492087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9</a:t>
            </a:fld>
            <a:endParaRPr lang="de-DE"/>
          </a:p>
        </p:txBody>
      </p:sp>
    </p:spTree>
    <p:extLst>
      <p:ext uri="{BB962C8B-B14F-4D97-AF65-F5344CB8AC3E}">
        <p14:creationId xmlns:p14="http://schemas.microsoft.com/office/powerpoint/2010/main" val="1725522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10</a:t>
            </a:fld>
            <a:endParaRPr lang="de-DE"/>
          </a:p>
        </p:txBody>
      </p:sp>
    </p:spTree>
    <p:extLst>
      <p:ext uri="{BB962C8B-B14F-4D97-AF65-F5344CB8AC3E}">
        <p14:creationId xmlns:p14="http://schemas.microsoft.com/office/powerpoint/2010/main" val="285185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11</a:t>
            </a:fld>
            <a:endParaRPr lang="de-DE"/>
          </a:p>
        </p:txBody>
      </p:sp>
    </p:spTree>
    <p:extLst>
      <p:ext uri="{BB962C8B-B14F-4D97-AF65-F5344CB8AC3E}">
        <p14:creationId xmlns:p14="http://schemas.microsoft.com/office/powerpoint/2010/main" val="2472762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curve on the right shows the eye's response under normal lighting conditions and this is called the </a:t>
            </a:r>
            <a:r>
              <a:rPr lang="en-US" dirty="0" err="1"/>
              <a:t>Photopic</a:t>
            </a:r>
            <a:r>
              <a:rPr lang="en-US" dirty="0"/>
              <a:t> response;</a:t>
            </a:r>
          </a:p>
          <a:p>
            <a:pPr marL="900900" lvl="1" indent="-342900">
              <a:buFont typeface="Arial" panose="020B0604020202020204" pitchFamily="34" charset="0"/>
              <a:buChar char="•"/>
            </a:pPr>
            <a:r>
              <a:rPr lang="en-US" dirty="0"/>
              <a:t>The cones respond to light under these conditions and they are also responsible for human color perception.</a:t>
            </a:r>
          </a:p>
          <a:p>
            <a:pPr marL="900900" lvl="1" indent="-342900">
              <a:buFont typeface="Arial" panose="020B0604020202020204" pitchFamily="34" charset="0"/>
              <a:buChar char="•"/>
            </a:pPr>
            <a:endParaRPr lang="en-US" dirty="0"/>
          </a:p>
          <a:p>
            <a:pPr marL="0" indent="0">
              <a:buFont typeface="Arial" panose="020B0604020202020204" pitchFamily="34" charset="0"/>
              <a:buNone/>
            </a:pPr>
            <a:r>
              <a:rPr lang="en-US" dirty="0"/>
              <a:t>The curve on the left shows the eyes response to low levels of light and is called the Scotopic response.</a:t>
            </a:r>
          </a:p>
          <a:p>
            <a:pPr marL="900900" lvl="1" indent="-342900">
              <a:buFont typeface="Arial" panose="020B0604020202020204" pitchFamily="34" charset="0"/>
              <a:buChar char="•"/>
            </a:pPr>
            <a:r>
              <a:rPr lang="en-US" dirty="0"/>
              <a:t>At low level of light, the rods are most active and the human eye is more sensitive to any amount of light that is present, but is less sensitive to the range of color;</a:t>
            </a:r>
          </a:p>
          <a:p>
            <a:pPr marL="900900" lvl="1" indent="-342900">
              <a:buFont typeface="Arial" panose="020B0604020202020204" pitchFamily="34" charset="0"/>
              <a:buChar char="•"/>
            </a:pPr>
            <a:r>
              <a:rPr lang="en-US" dirty="0"/>
              <a:t>Rods are highly sensitive to light but are comprised of a single photo pigment, which accounts for the loss in ability to discriminate color.</a:t>
            </a:r>
          </a:p>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18</a:t>
            </a:fld>
            <a:endParaRPr lang="de-DE"/>
          </a:p>
        </p:txBody>
      </p:sp>
    </p:spTree>
    <p:extLst>
      <p:ext uri="{BB962C8B-B14F-4D97-AF65-F5344CB8AC3E}">
        <p14:creationId xmlns:p14="http://schemas.microsoft.com/office/powerpoint/2010/main" val="3323535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0812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Clr>
                <a:srgbClr val="FFC000"/>
              </a:buClr>
            </a:pPr>
            <a:r>
              <a:rPr lang="pt-PT" dirty="0" err="1"/>
              <a:t>The</a:t>
            </a:r>
            <a:r>
              <a:rPr lang="pt-PT" dirty="0"/>
              <a:t> Fluxo Luminoso is used to specify the total  amount of light emitted by a lamp. It does not not specify the direction in which the light is radiated.</a:t>
            </a:r>
          </a:p>
          <a:p>
            <a:pPr marL="0" marR="0" lvl="0" indent="0" algn="l" defTabSz="914400" rtl="0" eaLnBrk="1" fontAlgn="auto" latinLnBrk="0" hangingPunct="1">
              <a:lnSpc>
                <a:spcPct val="100000"/>
              </a:lnSpc>
              <a:spcBef>
                <a:spcPts val="0"/>
              </a:spcBef>
              <a:spcAft>
                <a:spcPts val="0"/>
              </a:spcAft>
              <a:buClr>
                <a:srgbClr val="FFC000"/>
              </a:buClr>
              <a:buSzTx/>
              <a:buFontTx/>
              <a:buNone/>
              <a:tabLst/>
              <a:defRPr/>
            </a:pPr>
            <a:r>
              <a:rPr lang="pt-PT" sz="1200" dirty="0"/>
              <a:t>The ratio of a Fluxo Luminoso of a lamp and the power consumed in the lamp is termed as luminous efficacy and is expressed in lumens per Watt. The luminous efficacy is the measure of how energy-efficient the light is produced.</a:t>
            </a:r>
          </a:p>
          <a:p>
            <a:pPr marL="0" marR="0" lvl="0" indent="0" algn="l" defTabSz="914400" rtl="0" eaLnBrk="1" fontAlgn="auto" latinLnBrk="0" hangingPunct="1">
              <a:lnSpc>
                <a:spcPct val="100000"/>
              </a:lnSpc>
              <a:spcBef>
                <a:spcPts val="0"/>
              </a:spcBef>
              <a:spcAft>
                <a:spcPts val="0"/>
              </a:spcAft>
              <a:buClr>
                <a:srgbClr val="FFC000"/>
              </a:buClr>
              <a:buSzTx/>
              <a:buFontTx/>
              <a:buNone/>
              <a:tabLst/>
              <a:defRPr/>
            </a:pPr>
            <a:r>
              <a:rPr lang="pt-PT" sz="1200" dirty="0"/>
              <a:t>(Values range from something like 10 lm/W for incandescent lamp, 100 lm/W for a top fluorescent tube and over 150 for top LEDs)</a:t>
            </a:r>
          </a:p>
          <a:p>
            <a:pPr marL="0" marR="0" lvl="0" indent="0" algn="l" defTabSz="914400" rtl="0" eaLnBrk="1" fontAlgn="auto" latinLnBrk="0" hangingPunct="1">
              <a:lnSpc>
                <a:spcPct val="100000"/>
              </a:lnSpc>
              <a:spcBef>
                <a:spcPts val="0"/>
              </a:spcBef>
              <a:spcAft>
                <a:spcPts val="0"/>
              </a:spcAft>
              <a:buClr>
                <a:srgbClr val="FFC000"/>
              </a:buClr>
              <a:buSzTx/>
              <a:buFontTx/>
              <a:buNone/>
              <a:tabLst/>
              <a:defRPr/>
            </a:pPr>
            <a:endParaRPr lang="pt-PT" sz="1200" dirty="0"/>
          </a:p>
          <a:p>
            <a:pPr marL="0" marR="0" lvl="0" indent="0" algn="l" defTabSz="914400" rtl="0" eaLnBrk="1" fontAlgn="auto" latinLnBrk="0" hangingPunct="1">
              <a:lnSpc>
                <a:spcPct val="100000"/>
              </a:lnSpc>
              <a:spcBef>
                <a:spcPts val="0"/>
              </a:spcBef>
              <a:spcAft>
                <a:spcPts val="0"/>
              </a:spcAft>
              <a:buClr>
                <a:srgbClr val="FFC000"/>
              </a:buClr>
              <a:buSzTx/>
              <a:buFontTx/>
              <a:buNone/>
              <a:tabLst/>
              <a:defRPr/>
            </a:pPr>
            <a:endParaRPr lang="pt-PT" sz="1200" dirty="0"/>
          </a:p>
          <a:p>
            <a:pPr>
              <a:buClr>
                <a:srgbClr val="FFC000"/>
              </a:buClr>
            </a:pPr>
            <a:endParaRPr lang="pt-PT" dirty="0"/>
          </a:p>
          <a:p>
            <a:endParaRPr lang="pt-PT" dirty="0"/>
          </a:p>
        </p:txBody>
      </p:sp>
      <p:sp>
        <p:nvSpPr>
          <p:cNvPr id="4" name="Marcador de Posição do Número do Diapositivo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7C40DC-1A3F-44D6-94E0-280E93A6C73A}"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534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cstate="hqprint">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2410138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4407407"/>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Image:EM_spectrum.svg"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commons.wikimedia.org/w/index.php?title=User:Sakurambo&amp;action=edit&amp;redlink=1"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23.jpeg"/><Relationship Id="rId4" Type="http://schemas.openxmlformats.org/officeDocument/2006/relationships/image" Target="../media/image2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relux.com/en/" TargetMode="External"/><Relationship Id="rId2" Type="http://schemas.openxmlformats.org/officeDocument/2006/relationships/hyperlink" Target="https://www.dial.de/en/dialux/" TargetMode="External"/><Relationship Id="rId1" Type="http://schemas.openxmlformats.org/officeDocument/2006/relationships/slideLayout" Target="../slideLayouts/slideLayout2.xml"/><Relationship Id="rId5" Type="http://schemas.openxmlformats.org/officeDocument/2006/relationships/hyperlink" Target="http://www.agi32.com/" TargetMode="External"/><Relationship Id="rId4" Type="http://schemas.openxmlformats.org/officeDocument/2006/relationships/hyperlink" Target="https://www.radiance-online.org/"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pt-PT" sz="3600" b="1" dirty="0"/>
              <a:t>Iluminação interior</a:t>
            </a:r>
          </a:p>
          <a:p>
            <a:pPr lvl="0" algn="r"/>
            <a:r>
              <a:rPr lang="pt-PT" sz="3600" b="1" dirty="0"/>
              <a:t>Design de iluminação - Básico</a:t>
            </a:r>
          </a:p>
          <a:p>
            <a:pPr lvl="0" algn="r"/>
            <a:r>
              <a:rPr lang="pt-PT" sz="3600" dirty="0"/>
              <a:t/>
            </a:r>
            <a:br>
              <a:rPr lang="pt-PT" sz="3600" dirty="0"/>
            </a:br>
            <a:endParaRPr lang="de-DE" sz="3600" b="1" i="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a:solidFill>
                  <a:srgbClr val="595959"/>
                </a:solidFill>
                <a:latin typeface="Arial"/>
              </a:rPr>
              <a:t>Prepared by ISR – University of 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de-DE" sz="1400" b="0" i="0" u="none" strike="noStrike" kern="1200" cap="none" spc="0" normalizeH="0" baseline="0" noProof="0" dirty="0">
                <a:ln>
                  <a:noFill/>
                </a:ln>
                <a:solidFill>
                  <a:srgbClr val="595959"/>
                </a:solidFill>
                <a:effectLst/>
                <a:uLnTx/>
                <a:uFillTx/>
                <a:latin typeface="Arial"/>
                <a:ea typeface="+mn-ea"/>
                <a:cs typeface="+mn-cs"/>
              </a:rPr>
              <a:t>July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897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lstStyle/>
          <a:p>
            <a:pPr marL="342900" indent="-342900" algn="ctr">
              <a:buFont typeface="Arial" panose="020B0604020202020204" pitchFamily="34" charset="0"/>
              <a:buChar char="•"/>
            </a:pPr>
            <a:r>
              <a:rPr lang="pt-PT" dirty="0"/>
              <a:t>Cuidados de saúde</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lgn="ctr">
              <a:buFont typeface="Arial" panose="020B0604020202020204" pitchFamily="34" charset="0"/>
              <a:buChar char="•"/>
            </a:pPr>
            <a:endParaRPr lang="pt-PT" dirty="0"/>
          </a:p>
          <a:p>
            <a:pPr marL="342900" indent="-342900" algn="ctr">
              <a:buFont typeface="Arial" panose="020B0604020202020204" pitchFamily="34" charset="0"/>
              <a:buChar char="•"/>
            </a:pPr>
            <a:r>
              <a:rPr lang="pt-PT" dirty="0"/>
              <a:t>Residencial</a:t>
            </a:r>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3. Requisitos de nível de iluminação</a:t>
            </a:r>
          </a:p>
        </p:txBody>
      </p:sp>
      <p:pic>
        <p:nvPicPr>
          <p:cNvPr id="4" name="Imagem 3">
            <a:extLst>
              <a:ext uri="{FF2B5EF4-FFF2-40B4-BE49-F238E27FC236}">
                <a16:creationId xmlns:a16="http://schemas.microsoft.com/office/drawing/2014/main" id="{F46EF810-68BE-4949-B78D-867E9F06A5D8}"/>
              </a:ext>
            </a:extLst>
          </p:cNvPr>
          <p:cNvPicPr>
            <a:picLocks noChangeAspect="1"/>
          </p:cNvPicPr>
          <p:nvPr/>
        </p:nvPicPr>
        <p:blipFill>
          <a:blip r:embed="rId3"/>
          <a:stretch>
            <a:fillRect/>
          </a:stretch>
        </p:blipFill>
        <p:spPr>
          <a:xfrm>
            <a:off x="1903228" y="2034769"/>
            <a:ext cx="5629275" cy="1485900"/>
          </a:xfrm>
          <a:prstGeom prst="rect">
            <a:avLst/>
          </a:prstGeom>
        </p:spPr>
      </p:pic>
      <p:pic>
        <p:nvPicPr>
          <p:cNvPr id="5" name="Imagem 4">
            <a:extLst>
              <a:ext uri="{FF2B5EF4-FFF2-40B4-BE49-F238E27FC236}">
                <a16:creationId xmlns:a16="http://schemas.microsoft.com/office/drawing/2014/main" id="{42E9805A-DEDF-4B60-ABC5-EE1B2D6883BC}"/>
              </a:ext>
            </a:extLst>
          </p:cNvPr>
          <p:cNvPicPr>
            <a:picLocks noChangeAspect="1"/>
          </p:cNvPicPr>
          <p:nvPr/>
        </p:nvPicPr>
        <p:blipFill>
          <a:blip r:embed="rId4"/>
          <a:stretch>
            <a:fillRect/>
          </a:stretch>
        </p:blipFill>
        <p:spPr>
          <a:xfrm>
            <a:off x="1903228" y="4249036"/>
            <a:ext cx="5638800" cy="1485900"/>
          </a:xfrm>
          <a:prstGeom prst="rect">
            <a:avLst/>
          </a:prstGeom>
        </p:spPr>
      </p:pic>
    </p:spTree>
    <p:extLst>
      <p:ext uri="{BB962C8B-B14F-4D97-AF65-F5344CB8AC3E}">
        <p14:creationId xmlns:p14="http://schemas.microsoft.com/office/powerpoint/2010/main" val="2748589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1DC4C69-8D75-4B9C-A820-B9D0B27E2813}"/>
              </a:ext>
            </a:extLst>
          </p:cNvPr>
          <p:cNvSpPr>
            <a:spLocks noGrp="1"/>
          </p:cNvSpPr>
          <p:nvPr>
            <p:ph type="title"/>
          </p:nvPr>
        </p:nvSpPr>
        <p:spPr/>
        <p:txBody>
          <a:bodyPr>
            <a:noAutofit/>
          </a:bodyPr>
          <a:lstStyle/>
          <a:p>
            <a:r>
              <a:rPr lang="en-GB" dirty="0"/>
              <a:t>4. </a:t>
            </a:r>
            <a:r>
              <a:rPr lang="en-GB" dirty="0" err="1"/>
              <a:t>Fotometria</a:t>
            </a:r>
            <a:endParaRPr lang="pt-PT" dirty="0"/>
          </a:p>
        </p:txBody>
      </p:sp>
      <p:pic>
        <p:nvPicPr>
          <p:cNvPr id="4" name="Imagem 3">
            <a:extLst>
              <a:ext uri="{FF2B5EF4-FFF2-40B4-BE49-F238E27FC236}">
                <a16:creationId xmlns:a16="http://schemas.microsoft.com/office/drawing/2014/main" id="{DB688F1C-DE48-4D87-839B-F802CC18932C}"/>
              </a:ext>
            </a:extLst>
          </p:cNvPr>
          <p:cNvPicPr>
            <a:picLocks noChangeAspect="1"/>
          </p:cNvPicPr>
          <p:nvPr/>
        </p:nvPicPr>
        <p:blipFill rotWithShape="1">
          <a:blip r:embed="rId3"/>
          <a:srcRect l="67806" t="16466" r="2578" b="54400"/>
          <a:stretch/>
        </p:blipFill>
        <p:spPr>
          <a:xfrm>
            <a:off x="6188381" y="1376901"/>
            <a:ext cx="2796172" cy="2062977"/>
          </a:xfrm>
          <a:prstGeom prst="rect">
            <a:avLst/>
          </a:prstGeom>
        </p:spPr>
      </p:pic>
      <p:sp>
        <p:nvSpPr>
          <p:cNvPr id="6" name="Oval 5">
            <a:extLst>
              <a:ext uri="{FF2B5EF4-FFF2-40B4-BE49-F238E27FC236}">
                <a16:creationId xmlns:a16="http://schemas.microsoft.com/office/drawing/2014/main" id="{8643A9A0-A736-4E9D-B4CF-EB4D7361D5C8}"/>
              </a:ext>
            </a:extLst>
          </p:cNvPr>
          <p:cNvSpPr/>
          <p:nvPr/>
        </p:nvSpPr>
        <p:spPr>
          <a:xfrm>
            <a:off x="371475" y="1704975"/>
            <a:ext cx="1590675" cy="1533525"/>
          </a:xfrm>
          <a:prstGeom prst="ellipse">
            <a:avLst/>
          </a:prstGeom>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dirty="0"/>
          </a:p>
        </p:txBody>
      </p:sp>
      <p:sp>
        <p:nvSpPr>
          <p:cNvPr id="7" name="Seta: Para a Direita 6">
            <a:extLst>
              <a:ext uri="{FF2B5EF4-FFF2-40B4-BE49-F238E27FC236}">
                <a16:creationId xmlns:a16="http://schemas.microsoft.com/office/drawing/2014/main" id="{872C1EBC-655D-470C-A553-72D7DE3D77F8}"/>
              </a:ext>
            </a:extLst>
          </p:cNvPr>
          <p:cNvSpPr/>
          <p:nvPr/>
        </p:nvSpPr>
        <p:spPr>
          <a:xfrm rot="2743857">
            <a:off x="1397913" y="3901871"/>
            <a:ext cx="2246450"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a:p>
        </p:txBody>
      </p:sp>
      <p:sp>
        <p:nvSpPr>
          <p:cNvPr id="8" name="Seta: Para a Direita 7">
            <a:extLst>
              <a:ext uri="{FF2B5EF4-FFF2-40B4-BE49-F238E27FC236}">
                <a16:creationId xmlns:a16="http://schemas.microsoft.com/office/drawing/2014/main" id="{D425385E-E768-4403-AFA3-145AA289D682}"/>
              </a:ext>
            </a:extLst>
          </p:cNvPr>
          <p:cNvSpPr/>
          <p:nvPr/>
        </p:nvSpPr>
        <p:spPr>
          <a:xfrm rot="2743857">
            <a:off x="1718213" y="3599722"/>
            <a:ext cx="2246450"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a:p>
        </p:txBody>
      </p:sp>
      <p:sp>
        <p:nvSpPr>
          <p:cNvPr id="9" name="Seta: Para a Direita 8">
            <a:extLst>
              <a:ext uri="{FF2B5EF4-FFF2-40B4-BE49-F238E27FC236}">
                <a16:creationId xmlns:a16="http://schemas.microsoft.com/office/drawing/2014/main" id="{2B9A8D5F-D599-4AC5-AF36-F4581F1B49A9}"/>
              </a:ext>
            </a:extLst>
          </p:cNvPr>
          <p:cNvSpPr/>
          <p:nvPr/>
        </p:nvSpPr>
        <p:spPr>
          <a:xfrm rot="2743857">
            <a:off x="1077612" y="4204020"/>
            <a:ext cx="2246450"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a:p>
        </p:txBody>
      </p:sp>
      <p:grpSp>
        <p:nvGrpSpPr>
          <p:cNvPr id="10" name="Grupo 9">
            <a:extLst>
              <a:ext uri="{FF2B5EF4-FFF2-40B4-BE49-F238E27FC236}">
                <a16:creationId xmlns:a16="http://schemas.microsoft.com/office/drawing/2014/main" id="{52E7DE96-CD08-49AD-9533-4C9734EDE9FB}"/>
              </a:ext>
            </a:extLst>
          </p:cNvPr>
          <p:cNvGrpSpPr/>
          <p:nvPr/>
        </p:nvGrpSpPr>
        <p:grpSpPr>
          <a:xfrm>
            <a:off x="2892481" y="4600302"/>
            <a:ext cx="3940249" cy="842757"/>
            <a:chOff x="2892481" y="4600302"/>
            <a:chExt cx="3940249" cy="842757"/>
          </a:xfrm>
        </p:grpSpPr>
        <p:sp>
          <p:nvSpPr>
            <p:cNvPr id="11" name="Paralelogramo 10">
              <a:extLst>
                <a:ext uri="{FF2B5EF4-FFF2-40B4-BE49-F238E27FC236}">
                  <a16:creationId xmlns:a16="http://schemas.microsoft.com/office/drawing/2014/main" id="{619F5EF4-03F3-42B4-BD9F-1127BE642C68}"/>
                </a:ext>
              </a:extLst>
            </p:cNvPr>
            <p:cNvSpPr/>
            <p:nvPr/>
          </p:nvSpPr>
          <p:spPr>
            <a:xfrm>
              <a:off x="2892481" y="4600302"/>
              <a:ext cx="2886452" cy="837462"/>
            </a:xfrm>
            <a:prstGeom prst="parallelogram">
              <a:avLst>
                <a:gd name="adj" fmla="val 126226"/>
              </a:avLst>
            </a:prstGeom>
            <a:solidFill>
              <a:srgbClr val="187E9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2" name="Triângulo isósceles 11">
              <a:extLst>
                <a:ext uri="{FF2B5EF4-FFF2-40B4-BE49-F238E27FC236}">
                  <a16:creationId xmlns:a16="http://schemas.microsoft.com/office/drawing/2014/main" id="{82184618-35FB-473A-BC0C-C924EF089C87}"/>
                </a:ext>
              </a:extLst>
            </p:cNvPr>
            <p:cNvSpPr/>
            <p:nvPr/>
          </p:nvSpPr>
          <p:spPr>
            <a:xfrm>
              <a:off x="4688991" y="4600303"/>
              <a:ext cx="1292709" cy="837462"/>
            </a:xfrm>
            <a:prstGeom prst="triangle">
              <a:avLst>
                <a:gd name="adj" fmla="val 83637"/>
              </a:avLst>
            </a:prstGeom>
            <a:solidFill>
              <a:srgbClr val="187E9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E90BB1F5-FFE5-4CA2-8749-5C8FDE90038C}"/>
                </a:ext>
              </a:extLst>
            </p:cNvPr>
            <p:cNvSpPr/>
            <p:nvPr/>
          </p:nvSpPr>
          <p:spPr>
            <a:xfrm>
              <a:off x="5772583" y="4600302"/>
              <a:ext cx="1060147" cy="842757"/>
            </a:xfrm>
            <a:prstGeom prst="triangle">
              <a:avLst>
                <a:gd name="adj" fmla="val 0"/>
              </a:avLst>
            </a:prstGeom>
            <a:solidFill>
              <a:srgbClr val="187E9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grpSp>
      <p:sp>
        <p:nvSpPr>
          <p:cNvPr id="14" name="Seta: Para a Direita 13">
            <a:extLst>
              <a:ext uri="{FF2B5EF4-FFF2-40B4-BE49-F238E27FC236}">
                <a16:creationId xmlns:a16="http://schemas.microsoft.com/office/drawing/2014/main" id="{45693537-AAE6-4CFA-AB8B-46F84E3707A1}"/>
              </a:ext>
            </a:extLst>
          </p:cNvPr>
          <p:cNvSpPr/>
          <p:nvPr/>
        </p:nvSpPr>
        <p:spPr>
          <a:xfrm rot="18258477">
            <a:off x="4546587" y="3554578"/>
            <a:ext cx="1881406"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dirty="0"/>
          </a:p>
        </p:txBody>
      </p:sp>
      <p:sp>
        <p:nvSpPr>
          <p:cNvPr id="15" name="Seta: Para a Direita 14">
            <a:extLst>
              <a:ext uri="{FF2B5EF4-FFF2-40B4-BE49-F238E27FC236}">
                <a16:creationId xmlns:a16="http://schemas.microsoft.com/office/drawing/2014/main" id="{04A3415D-AAD8-4C6F-806C-1F4A0D3F9EA3}"/>
              </a:ext>
            </a:extLst>
          </p:cNvPr>
          <p:cNvSpPr/>
          <p:nvPr/>
        </p:nvSpPr>
        <p:spPr>
          <a:xfrm rot="18761124">
            <a:off x="4831881" y="3713548"/>
            <a:ext cx="1881406"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a:p>
        </p:txBody>
      </p:sp>
      <p:sp>
        <p:nvSpPr>
          <p:cNvPr id="16" name="Seta: Para a Direita 15">
            <a:extLst>
              <a:ext uri="{FF2B5EF4-FFF2-40B4-BE49-F238E27FC236}">
                <a16:creationId xmlns:a16="http://schemas.microsoft.com/office/drawing/2014/main" id="{1053D942-20B6-4380-B6D0-A8AB5249597A}"/>
              </a:ext>
            </a:extLst>
          </p:cNvPr>
          <p:cNvSpPr/>
          <p:nvPr/>
        </p:nvSpPr>
        <p:spPr>
          <a:xfrm rot="19399226">
            <a:off x="5077804" y="3975459"/>
            <a:ext cx="1881406" cy="266024"/>
          </a:xfrm>
          <a:prstGeom prst="rightArrow">
            <a:avLst/>
          </a:prstGeom>
          <a:solidFill>
            <a:srgbClr val="0070C0"/>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pt-PT"/>
          </a:p>
        </p:txBody>
      </p:sp>
      <p:sp>
        <p:nvSpPr>
          <p:cNvPr id="17" name="CaixaDeTexto 16">
            <a:extLst>
              <a:ext uri="{FF2B5EF4-FFF2-40B4-BE49-F238E27FC236}">
                <a16:creationId xmlns:a16="http://schemas.microsoft.com/office/drawing/2014/main" id="{1B8A68F5-78E3-45DF-BD77-2830E62BCD72}"/>
              </a:ext>
            </a:extLst>
          </p:cNvPr>
          <p:cNvSpPr txBox="1"/>
          <p:nvPr/>
        </p:nvSpPr>
        <p:spPr>
          <a:xfrm>
            <a:off x="4160110" y="2695550"/>
            <a:ext cx="1364476" cy="369332"/>
          </a:xfrm>
          <a:prstGeom prst="rect">
            <a:avLst/>
          </a:prstGeom>
          <a:noFill/>
        </p:spPr>
        <p:txBody>
          <a:bodyPr wrap="none" rtlCol="0">
            <a:spAutoFit/>
          </a:bodyPr>
          <a:lstStyle/>
          <a:p>
            <a:r>
              <a:rPr lang="pt-PT" dirty="0"/>
              <a:t>Luminância</a:t>
            </a:r>
          </a:p>
        </p:txBody>
      </p:sp>
      <p:sp>
        <p:nvSpPr>
          <p:cNvPr id="18" name="CaixaDeTexto 17">
            <a:extLst>
              <a:ext uri="{FF2B5EF4-FFF2-40B4-BE49-F238E27FC236}">
                <a16:creationId xmlns:a16="http://schemas.microsoft.com/office/drawing/2014/main" id="{44F23C57-92D2-43EE-885D-99A6F1EB79AF}"/>
              </a:ext>
            </a:extLst>
          </p:cNvPr>
          <p:cNvSpPr txBox="1"/>
          <p:nvPr/>
        </p:nvSpPr>
        <p:spPr>
          <a:xfrm>
            <a:off x="4160110" y="5634557"/>
            <a:ext cx="1351652" cy="369332"/>
          </a:xfrm>
          <a:prstGeom prst="rect">
            <a:avLst/>
          </a:prstGeom>
          <a:noFill/>
        </p:spPr>
        <p:txBody>
          <a:bodyPr wrap="none" rtlCol="0">
            <a:spAutoFit/>
          </a:bodyPr>
          <a:lstStyle/>
          <a:p>
            <a:r>
              <a:rPr lang="pt-PT" dirty="0"/>
              <a:t>Iluminância</a:t>
            </a:r>
          </a:p>
        </p:txBody>
      </p:sp>
    </p:spTree>
    <p:extLst>
      <p:ext uri="{BB962C8B-B14F-4D97-AF65-F5344CB8AC3E}">
        <p14:creationId xmlns:p14="http://schemas.microsoft.com/office/powerpoint/2010/main" val="2445317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t>
            </a:r>
            <a:br>
              <a:rPr lang="en-GB" dirty="0"/>
            </a:br>
            <a:r>
              <a:rPr lang="en-GB" dirty="0"/>
              <a:t>	Luz </a:t>
            </a:r>
            <a:r>
              <a:rPr lang="en-GB" dirty="0" err="1"/>
              <a:t>Visível</a:t>
            </a:r>
            <a:endParaRPr lang="en-US" dirty="0"/>
          </a:p>
        </p:txBody>
      </p:sp>
      <p:sp>
        <p:nvSpPr>
          <p:cNvPr id="7" name="Marcador de Posição de Conteúdo 1">
            <a:extLst>
              <a:ext uri="{FF2B5EF4-FFF2-40B4-BE49-F238E27FC236}">
                <a16:creationId xmlns:a16="http://schemas.microsoft.com/office/drawing/2014/main" id="{78385004-1681-47AA-BE5B-DBE8705F76F2}"/>
              </a:ext>
            </a:extLst>
          </p:cNvPr>
          <p:cNvSpPr>
            <a:spLocks noGrp="1"/>
          </p:cNvSpPr>
          <p:nvPr>
            <p:ph idx="1"/>
          </p:nvPr>
        </p:nvSpPr>
        <p:spPr>
          <a:xfrm>
            <a:off x="457200" y="1491450"/>
            <a:ext cx="8229600" cy="1871682"/>
          </a:xfrm>
        </p:spPr>
        <p:txBody>
          <a:bodyPr>
            <a:normAutofit/>
          </a:bodyPr>
          <a:lstStyle/>
          <a:p>
            <a:pPr marL="342900" indent="-342900">
              <a:buFont typeface="Arial" panose="020B0604020202020204" pitchFamily="34" charset="0"/>
              <a:buChar char="•"/>
            </a:pPr>
            <a:r>
              <a:rPr lang="pt-PT" dirty="0"/>
              <a:t>A radiação eletromagnética cobre uma grande diversidade de tipos de radiação que variam desde ondas de rádio a raios gama. A luz é a radiação na faixa de comprimentos de onda (λ) do espectro que pode ser detetada pelo olho humano. Esta faixa é entre ultravioleta (380 </a:t>
            </a:r>
            <a:r>
              <a:rPr lang="pt-PT" dirty="0" err="1"/>
              <a:t>nm</a:t>
            </a:r>
            <a:r>
              <a:rPr lang="pt-PT" dirty="0"/>
              <a:t>) e infravermelho (760 </a:t>
            </a:r>
            <a:r>
              <a:rPr lang="pt-PT" dirty="0" err="1"/>
              <a:t>nm</a:t>
            </a:r>
            <a:r>
              <a:rPr lang="pt-PT" dirty="0"/>
              <a:t>)</a:t>
            </a:r>
            <a:r>
              <a:rPr lang="en-US" dirty="0"/>
              <a:t>.</a:t>
            </a:r>
          </a:p>
        </p:txBody>
      </p:sp>
      <p:pic>
        <p:nvPicPr>
          <p:cNvPr id="8" name="Imagem 7" descr="Uma imagem com captura de ecrã&#10;&#10;Descrição gerada com confiança muito alta">
            <a:extLst>
              <a:ext uri="{FF2B5EF4-FFF2-40B4-BE49-F238E27FC236}">
                <a16:creationId xmlns:a16="http://schemas.microsoft.com/office/drawing/2014/main" id="{1B4F854F-3821-4E8D-BBCE-13CE51D60373}"/>
              </a:ext>
            </a:extLst>
          </p:cNvPr>
          <p:cNvPicPr>
            <a:picLocks noChangeAspect="1"/>
          </p:cNvPicPr>
          <p:nvPr/>
        </p:nvPicPr>
        <p:blipFill>
          <a:blip r:embed="rId2"/>
          <a:stretch>
            <a:fillRect/>
          </a:stretch>
        </p:blipFill>
        <p:spPr>
          <a:xfrm>
            <a:off x="1711594" y="3115544"/>
            <a:ext cx="5720811" cy="3060306"/>
          </a:xfrm>
          <a:prstGeom prst="rect">
            <a:avLst/>
          </a:prstGeom>
        </p:spPr>
      </p:pic>
      <p:sp>
        <p:nvSpPr>
          <p:cNvPr id="9" name="Retângulo 8">
            <a:extLst>
              <a:ext uri="{FF2B5EF4-FFF2-40B4-BE49-F238E27FC236}">
                <a16:creationId xmlns:a16="http://schemas.microsoft.com/office/drawing/2014/main" id="{0FE56474-23A1-4427-B645-66D0A3469961}"/>
              </a:ext>
            </a:extLst>
          </p:cNvPr>
          <p:cNvSpPr/>
          <p:nvPr/>
        </p:nvSpPr>
        <p:spPr>
          <a:xfrm>
            <a:off x="2066925" y="6059270"/>
            <a:ext cx="4762500" cy="261610"/>
          </a:xfrm>
          <a:prstGeom prst="rect">
            <a:avLst/>
          </a:prstGeom>
        </p:spPr>
        <p:txBody>
          <a:bodyPr wrap="square">
            <a:spAutoFit/>
          </a:bodyPr>
          <a:lstStyle/>
          <a:p>
            <a:r>
              <a:rPr lang="en-US" sz="1050" dirty="0"/>
              <a:t>This image comes from the </a:t>
            </a:r>
            <a:r>
              <a:rPr lang="en-US" sz="1050" dirty="0">
                <a:hlinkClick r:id="rId3" tooltip="en:Image:EM spectrum.svg"/>
              </a:rPr>
              <a:t>English Wikipedia</a:t>
            </a:r>
            <a:r>
              <a:rPr lang="en-US" sz="1050" dirty="0"/>
              <a:t> (Original author : </a:t>
            </a:r>
            <a:r>
              <a:rPr lang="en-US" sz="1050" dirty="0">
                <a:hlinkClick r:id="rId4" tooltip="User:Sakurambo (page does not exist)"/>
              </a:rPr>
              <a:t>Philip Ronan</a:t>
            </a:r>
            <a:r>
              <a:rPr lang="en-US" sz="1050" dirty="0"/>
              <a:t>)</a:t>
            </a:r>
            <a:endParaRPr lang="pt-PT" sz="1050" dirty="0"/>
          </a:p>
        </p:txBody>
      </p:sp>
    </p:spTree>
    <p:extLst>
      <p:ext uri="{BB962C8B-B14F-4D97-AF65-F5344CB8AC3E}">
        <p14:creationId xmlns:p14="http://schemas.microsoft.com/office/powerpoint/2010/main" val="3127329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
        <p:nvSpPr>
          <p:cNvPr id="6" name="Marcador de Posição de Conteúdo 1">
            <a:extLst>
              <a:ext uri="{FF2B5EF4-FFF2-40B4-BE49-F238E27FC236}">
                <a16:creationId xmlns:a16="http://schemas.microsoft.com/office/drawing/2014/main" id="{D2412737-D7A1-4755-9A92-0F83B65216E7}"/>
              </a:ext>
            </a:extLst>
          </p:cNvPr>
          <p:cNvSpPr>
            <a:spLocks noGrp="1"/>
          </p:cNvSpPr>
          <p:nvPr>
            <p:ph idx="1"/>
          </p:nvPr>
        </p:nvSpPr>
        <p:spPr>
          <a:xfrm>
            <a:off x="457200" y="1491450"/>
            <a:ext cx="8229600" cy="4634714"/>
          </a:xfrm>
        </p:spPr>
        <p:txBody>
          <a:bodyPr>
            <a:normAutofit/>
          </a:bodyPr>
          <a:lstStyle/>
          <a:p>
            <a:pPr marL="342900" indent="-342900">
              <a:buFont typeface="Arial" panose="020B0604020202020204" pitchFamily="34" charset="0"/>
              <a:buChar char="•"/>
            </a:pPr>
            <a:r>
              <a:rPr lang="pt-PT" dirty="0"/>
              <a:t>Radiometria e Fotometria desenvolveram uma série de métodos e processos para medir quantidades luminosas</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Enquanto a Radiometria está ligada à radiação do espectro eletromagnético emitido por uma fonte, a Fotometria estuda apenas radiação visível (comumente referida como luz)</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A Fotometria é a ciência de medir a luz visível em unidades que são mesuráveis de acordo com a sensibilidade do olho humano</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É uma ciência quantitativa baseada num modelo estatístico da resposta visual humana à luz - isto é, da nossa perceção da luz - sob condições cuidadosamente controladas</a:t>
            </a:r>
            <a:r>
              <a:rPr lang="en-US" dirty="0"/>
              <a:t>.</a:t>
            </a:r>
          </a:p>
        </p:txBody>
      </p:sp>
    </p:spTree>
    <p:extLst>
      <p:ext uri="{BB962C8B-B14F-4D97-AF65-F5344CB8AC3E}">
        <p14:creationId xmlns:p14="http://schemas.microsoft.com/office/powerpoint/2010/main" val="1356048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
        <p:nvSpPr>
          <p:cNvPr id="6" name="Marcador de Posição de Conteúdo 1">
            <a:extLst>
              <a:ext uri="{FF2B5EF4-FFF2-40B4-BE49-F238E27FC236}">
                <a16:creationId xmlns:a16="http://schemas.microsoft.com/office/drawing/2014/main" id="{B646773D-CBA3-492B-946E-A96A69054827}"/>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pt-PT" dirty="0"/>
              <a:t>O equivalente fotométrico da “radiância” é a “iluminância” e é medida em lumens por metro quadrado (lux)</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A sensibilidade do olho humano à luz varia com o comprimento de onda. Vemos a luz de diferentes comprimentos de onda como um contínuo de cores variando através do espectro visível: 650 </a:t>
            </a:r>
            <a:r>
              <a:rPr lang="pt-PT" dirty="0" err="1"/>
              <a:t>nm</a:t>
            </a:r>
            <a:r>
              <a:rPr lang="pt-PT" dirty="0"/>
              <a:t> é vermelho, 540 </a:t>
            </a:r>
            <a:r>
              <a:rPr lang="pt-PT" dirty="0" err="1"/>
              <a:t>nm</a:t>
            </a:r>
            <a:r>
              <a:rPr lang="pt-PT" dirty="0"/>
              <a:t> é verde, 450 </a:t>
            </a:r>
            <a:r>
              <a:rPr lang="pt-PT" dirty="0" err="1"/>
              <a:t>nm</a:t>
            </a:r>
            <a:r>
              <a:rPr lang="pt-PT" dirty="0"/>
              <a:t> é azul, e assim por diante</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Uma fonte de luz com uma irradiação de 1 W/m² de luz verde, por exemplo, parece muito mais brilhante do que a mesma fonte com uma irradiação de 1 W/m² de luz vermelha ou azul</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A fotometria não mede W/m² de energia radiante. Tenta medir a impressão subjetiva produzida por estimular o sistema visual humano</a:t>
            </a:r>
            <a:r>
              <a:rPr lang="en-US" dirty="0"/>
              <a:t>.</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095778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
        <p:nvSpPr>
          <p:cNvPr id="6" name="Marcador de Posição de Conteúdo 1">
            <a:extLst>
              <a:ext uri="{FF2B5EF4-FFF2-40B4-BE49-F238E27FC236}">
                <a16:creationId xmlns:a16="http://schemas.microsoft.com/office/drawing/2014/main" id="{B81091DC-93EA-4FFC-A06C-F52B2CE30F7E}"/>
              </a:ext>
            </a:extLst>
          </p:cNvPr>
          <p:cNvSpPr>
            <a:spLocks noGrp="1"/>
          </p:cNvSpPr>
          <p:nvPr>
            <p:ph idx="1"/>
          </p:nvPr>
        </p:nvSpPr>
        <p:spPr>
          <a:xfrm>
            <a:off x="457200" y="1491450"/>
            <a:ext cx="8229600" cy="4634714"/>
          </a:xfrm>
        </p:spPr>
        <p:txBody>
          <a:bodyPr>
            <a:normAutofit/>
          </a:bodyPr>
          <a:lstStyle/>
          <a:p>
            <a:pPr marL="342900" indent="-342900">
              <a:buFont typeface="Arial" panose="020B0604020202020204" pitchFamily="34" charset="0"/>
              <a:buChar char="•"/>
            </a:pPr>
            <a:r>
              <a:rPr lang="pt-PT" dirty="0"/>
              <a:t>Esta tarefa é complicada pela resposta não-linear do olho à luz</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Varia não apenas com o comprimento de onda, mas também com a quantidade de fluxo radiante</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A impressão subjetiva de ver pode ser quantificada para condições de visão "normais"</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A Commission </a:t>
            </a:r>
            <a:r>
              <a:rPr lang="en-US" dirty="0" err="1"/>
              <a:t>Internationale</a:t>
            </a:r>
            <a:r>
              <a:rPr lang="en-US" dirty="0"/>
              <a:t> </a:t>
            </a:r>
            <a:r>
              <a:rPr lang="en-US" dirty="0" err="1"/>
              <a:t>d’Eclairage</a:t>
            </a:r>
            <a:r>
              <a:rPr lang="en-US" dirty="0"/>
              <a:t> (CIE) </a:t>
            </a:r>
            <a:r>
              <a:rPr lang="pt-PT" dirty="0"/>
              <a:t>pediu a mais de cem observadores para verificarem visualmente o "brilho" de fontes de luz monocromáticas com diferentes comprimentos de onda em condições controladas. Da média dos resultados obtidos resulta a chamada "resposta </a:t>
            </a:r>
            <a:r>
              <a:rPr lang="pt-PT" dirty="0" err="1"/>
              <a:t>fotópica</a:t>
            </a:r>
            <a:r>
              <a:rPr lang="pt-PT" dirty="0"/>
              <a:t>" do observador humano "comum"</a:t>
            </a:r>
            <a:r>
              <a:rPr lang="en-US" dirty="0"/>
              <a:t>.</a:t>
            </a:r>
          </a:p>
        </p:txBody>
      </p:sp>
    </p:spTree>
    <p:extLst>
      <p:ext uri="{BB962C8B-B14F-4D97-AF65-F5344CB8AC3E}">
        <p14:creationId xmlns:p14="http://schemas.microsoft.com/office/powerpoint/2010/main" val="329508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
        <p:nvSpPr>
          <p:cNvPr id="6" name="Marcador de Posição de Conteúdo 1">
            <a:extLst>
              <a:ext uri="{FF2B5EF4-FFF2-40B4-BE49-F238E27FC236}">
                <a16:creationId xmlns:a16="http://schemas.microsoft.com/office/drawing/2014/main" id="{238D79EE-A5CD-4627-891A-BE1C8F158434}"/>
              </a:ext>
            </a:extLst>
          </p:cNvPr>
          <p:cNvSpPr>
            <a:spLocks noGrp="1"/>
          </p:cNvSpPr>
          <p:nvPr>
            <p:ph idx="1"/>
          </p:nvPr>
        </p:nvSpPr>
        <p:spPr>
          <a:xfrm>
            <a:off x="457200" y="1491450"/>
            <a:ext cx="8229600" cy="4366909"/>
          </a:xfrm>
        </p:spPr>
        <p:txBody>
          <a:bodyPr>
            <a:normAutofit lnSpcReduction="10000"/>
          </a:bodyPr>
          <a:lstStyle/>
          <a:p>
            <a:pPr marL="342900" indent="-342900">
              <a:buFont typeface="Arial" panose="020B0604020202020204" pitchFamily="34" charset="0"/>
              <a:buChar char="•"/>
            </a:pPr>
            <a:r>
              <a:rPr lang="en-US" dirty="0" err="1"/>
              <a:t>Existem</a:t>
            </a:r>
            <a:r>
              <a:rPr lang="en-US" dirty="0"/>
              <a:t> </a:t>
            </a:r>
            <a:r>
              <a:rPr lang="en-US" dirty="0" err="1"/>
              <a:t>três</a:t>
            </a:r>
            <a:r>
              <a:rPr lang="en-US" dirty="0"/>
              <a:t> </a:t>
            </a:r>
            <a:r>
              <a:rPr lang="en-US" dirty="0" err="1"/>
              <a:t>tipos</a:t>
            </a:r>
            <a:r>
              <a:rPr lang="en-US" dirty="0"/>
              <a:t> de </a:t>
            </a:r>
            <a:r>
              <a:rPr lang="en-US" dirty="0" err="1"/>
              <a:t>visão</a:t>
            </a:r>
            <a:r>
              <a:rPr lang="en-US" dirty="0"/>
              <a:t>:</a:t>
            </a:r>
          </a:p>
          <a:p>
            <a:pPr marL="342900" indent="-342900">
              <a:buFont typeface="Arial" panose="020B0604020202020204" pitchFamily="34" charset="0"/>
              <a:buChar char="•"/>
            </a:pPr>
            <a:endParaRPr lang="en-US" dirty="0"/>
          </a:p>
          <a:p>
            <a:pPr marL="900900" lvl="1" indent="-342900">
              <a:buFont typeface="Arial" panose="020B0604020202020204" pitchFamily="34" charset="0"/>
              <a:buChar char="•"/>
            </a:pPr>
            <a:r>
              <a:rPr lang="pt-PT" b="1" dirty="0" err="1"/>
              <a:t>Fotópica</a:t>
            </a:r>
            <a:r>
              <a:rPr lang="pt-PT" b="1" dirty="0"/>
              <a:t> </a:t>
            </a:r>
            <a:r>
              <a:rPr lang="pt-PT" dirty="0"/>
              <a:t>- visão colorida dos seres humanos, em condições normais de luz do dia (&gt; 3 cd / m2). Os cones dos olhos estão ativos</a:t>
            </a:r>
            <a:r>
              <a:rPr lang="en-US" dirty="0"/>
              <a:t>;</a:t>
            </a:r>
          </a:p>
          <a:p>
            <a:pPr marL="900900" lvl="1" indent="-342900">
              <a:buFont typeface="Arial" panose="020B0604020202020204" pitchFamily="34" charset="0"/>
              <a:buChar char="•"/>
            </a:pPr>
            <a:endParaRPr lang="en-US" dirty="0"/>
          </a:p>
          <a:p>
            <a:pPr marL="900900" lvl="1" indent="-342900">
              <a:buFont typeface="Arial" panose="020B0604020202020204" pitchFamily="34" charset="0"/>
              <a:buChar char="•"/>
            </a:pPr>
            <a:r>
              <a:rPr lang="pt-PT" b="1" dirty="0"/>
              <a:t>Escotópica</a:t>
            </a:r>
            <a:r>
              <a:rPr lang="pt-PT" dirty="0"/>
              <a:t> - visão humana no escuro (&lt;0,001 cd / m2). Somente os bastonetes estão ativados</a:t>
            </a:r>
            <a:r>
              <a:rPr lang="en-US" dirty="0"/>
              <a:t>;</a:t>
            </a:r>
          </a:p>
          <a:p>
            <a:pPr marL="900900" lvl="1" indent="-342900">
              <a:buFont typeface="Arial" panose="020B0604020202020204" pitchFamily="34" charset="0"/>
              <a:buChar char="•"/>
            </a:pPr>
            <a:endParaRPr lang="en-US" dirty="0"/>
          </a:p>
          <a:p>
            <a:pPr marL="900900" lvl="1" indent="-342900">
              <a:buFont typeface="Arial" panose="020B0604020202020204" pitchFamily="34" charset="0"/>
              <a:buChar char="•"/>
            </a:pPr>
            <a:r>
              <a:rPr lang="pt-PT" b="1" dirty="0" err="1"/>
              <a:t>Mesotópica</a:t>
            </a:r>
            <a:r>
              <a:rPr lang="pt-PT" dirty="0"/>
              <a:t> - uma combinação de visão </a:t>
            </a:r>
            <a:r>
              <a:rPr lang="pt-PT" dirty="0" err="1"/>
              <a:t>fotópica</a:t>
            </a:r>
            <a:r>
              <a:rPr lang="pt-PT" dirty="0"/>
              <a:t> e escotópica em situações com luz baixa, mas não totalmente escura. Estas são as condições da iluminação pública, onde ambos os recetores estão ativos</a:t>
            </a:r>
            <a:r>
              <a:rPr lang="en-US" dirty="0"/>
              <a:t>.</a:t>
            </a:r>
          </a:p>
        </p:txBody>
      </p:sp>
    </p:spTree>
    <p:extLst>
      <p:ext uri="{BB962C8B-B14F-4D97-AF65-F5344CB8AC3E}">
        <p14:creationId xmlns:p14="http://schemas.microsoft.com/office/powerpoint/2010/main" val="2842536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76835"/>
          </a:xfrm>
        </p:spPr>
        <p:txBody>
          <a:bodyPr>
            <a:normAutofit/>
          </a:bodyPr>
          <a:lstStyle/>
          <a:p>
            <a:pPr marL="342900" indent="-342900">
              <a:buFont typeface="Arial" panose="020B0604020202020204" pitchFamily="34" charset="0"/>
              <a:buChar char="•"/>
            </a:pPr>
            <a:r>
              <a:rPr lang="pt-PT" dirty="0"/>
              <a:t>Escala dinâmica do olho humano (escala logarítmica)</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pic>
        <p:nvPicPr>
          <p:cNvPr id="5" name="Imagem 4" descr="Uma imagem com captura de ecrã&#10;&#10;Descrição gerada com confiança muito alta">
            <a:extLst>
              <a:ext uri="{FF2B5EF4-FFF2-40B4-BE49-F238E27FC236}">
                <a16:creationId xmlns:a16="http://schemas.microsoft.com/office/drawing/2014/main" id="{EF7C8DFD-004E-4296-A622-BB933989F081}"/>
              </a:ext>
            </a:extLst>
          </p:cNvPr>
          <p:cNvPicPr>
            <a:picLocks noChangeAspect="1"/>
          </p:cNvPicPr>
          <p:nvPr/>
        </p:nvPicPr>
        <p:blipFill rotWithShape="1">
          <a:blip r:embed="rId2"/>
          <a:srcRect l="10939" t="27780" r="11803" b="28526"/>
          <a:stretch/>
        </p:blipFill>
        <p:spPr>
          <a:xfrm>
            <a:off x="1177871" y="2199105"/>
            <a:ext cx="6730139" cy="2690611"/>
          </a:xfrm>
          <a:prstGeom prst="rect">
            <a:avLst/>
          </a:prstGeom>
        </p:spPr>
      </p:pic>
      <p:sp>
        <p:nvSpPr>
          <p:cNvPr id="6" name="Marcador de Posição de Conteúdo 1">
            <a:extLst>
              <a:ext uri="{FF2B5EF4-FFF2-40B4-BE49-F238E27FC236}">
                <a16:creationId xmlns:a16="http://schemas.microsoft.com/office/drawing/2014/main" id="{2E3C09C1-4597-4F9A-A5B6-BD5D88CC5650}"/>
              </a:ext>
            </a:extLst>
          </p:cNvPr>
          <p:cNvSpPr txBox="1">
            <a:spLocks/>
          </p:cNvSpPr>
          <p:nvPr/>
        </p:nvSpPr>
        <p:spPr>
          <a:xfrm>
            <a:off x="457200" y="5459105"/>
            <a:ext cx="8229600" cy="47683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pt-PT" dirty="0" err="1"/>
              <a:t>Rods</a:t>
            </a:r>
            <a:r>
              <a:rPr lang="pt-PT" dirty="0"/>
              <a:t> respondem a luz de baixa luminosidade, Cones à alta</a:t>
            </a:r>
            <a:endParaRPr lang="en-US" dirty="0"/>
          </a:p>
        </p:txBody>
      </p:sp>
    </p:spTree>
    <p:extLst>
      <p:ext uri="{BB962C8B-B14F-4D97-AF65-F5344CB8AC3E}">
        <p14:creationId xmlns:p14="http://schemas.microsoft.com/office/powerpoint/2010/main" val="3436450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76835"/>
          </a:xfrm>
        </p:spPr>
        <p:txBody>
          <a:bodyPr>
            <a:normAutofit/>
          </a:bodyPr>
          <a:lstStyle/>
          <a:p>
            <a:pPr marL="342900" indent="-342900">
              <a:buFont typeface="Arial" panose="020B0604020202020204" pitchFamily="34" charset="0"/>
              <a:buChar char="•"/>
            </a:pPr>
            <a:r>
              <a:rPr lang="pt-PT" dirty="0"/>
              <a:t>Resposta de </a:t>
            </a:r>
            <a:r>
              <a:rPr lang="pt-PT" dirty="0" err="1"/>
              <a:t>Scotchic</a:t>
            </a:r>
            <a:r>
              <a:rPr lang="pt-PT" dirty="0"/>
              <a:t> e </a:t>
            </a:r>
            <a:r>
              <a:rPr lang="pt-PT" dirty="0" err="1"/>
              <a:t>Photopic</a:t>
            </a:r>
            <a:r>
              <a:rPr lang="pt-PT" dirty="0"/>
              <a:t> (curvas de sensibilidade)</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pic>
        <p:nvPicPr>
          <p:cNvPr id="7" name="Imagem 6">
            <a:extLst>
              <a:ext uri="{FF2B5EF4-FFF2-40B4-BE49-F238E27FC236}">
                <a16:creationId xmlns:a16="http://schemas.microsoft.com/office/drawing/2014/main" id="{9457DD1F-F60D-42F9-9C5E-85D91776343C}"/>
              </a:ext>
            </a:extLst>
          </p:cNvPr>
          <p:cNvPicPr>
            <a:picLocks noChangeAspect="1"/>
          </p:cNvPicPr>
          <p:nvPr/>
        </p:nvPicPr>
        <p:blipFill>
          <a:blip r:embed="rId3"/>
          <a:stretch>
            <a:fillRect/>
          </a:stretch>
        </p:blipFill>
        <p:spPr>
          <a:xfrm>
            <a:off x="1549831" y="1897219"/>
            <a:ext cx="5842861" cy="4401622"/>
          </a:xfrm>
          <a:prstGeom prst="rect">
            <a:avLst/>
          </a:prstGeom>
        </p:spPr>
      </p:pic>
    </p:spTree>
    <p:extLst>
      <p:ext uri="{BB962C8B-B14F-4D97-AF65-F5344CB8AC3E}">
        <p14:creationId xmlns:p14="http://schemas.microsoft.com/office/powerpoint/2010/main" val="186357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506394"/>
          </a:xfrm>
        </p:spPr>
        <p:txBody>
          <a:bodyPr>
            <a:normAutofit/>
          </a:bodyPr>
          <a:lstStyle/>
          <a:p>
            <a:pPr marL="342900" indent="-342900">
              <a:buFont typeface="Arial" panose="020B0604020202020204" pitchFamily="34" charset="0"/>
              <a:buChar char="•"/>
            </a:pPr>
            <a:r>
              <a:rPr lang="pt-PT" dirty="0"/>
              <a:t>Nas áreas de intensidade média da luz, a sensibilidade espectral do olho está numa área entre a visão noturna e visão diurna;</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Isto geralmente é verdade ao anoitecer e ao amanhecer ou nas condições de iluminação das ruas ou nas nossas casa;</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O olho responde não apenas ao brilho, mas também à distribuição espectral da luz recebida ao decidir quando tem de mudar entre os estados </a:t>
            </a:r>
            <a:r>
              <a:rPr lang="pt-PT" dirty="0" err="1"/>
              <a:t>fotópico</a:t>
            </a:r>
            <a:r>
              <a:rPr lang="pt-PT" dirty="0"/>
              <a:t> e Escotópico;</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Essa visão é chamada de visão </a:t>
            </a:r>
            <a:r>
              <a:rPr lang="pt-PT" dirty="0" err="1"/>
              <a:t>mesópica</a:t>
            </a:r>
            <a:r>
              <a:rPr lang="pt-PT" dirty="0"/>
              <a:t>.</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Tree>
    <p:extLst>
      <p:ext uri="{BB962C8B-B14F-4D97-AF65-F5344CB8AC3E}">
        <p14:creationId xmlns:p14="http://schemas.microsoft.com/office/powerpoint/2010/main" val="3589100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e Conteúdo 4">
            <a:extLst>
              <a:ext uri="{FF2B5EF4-FFF2-40B4-BE49-F238E27FC236}">
                <a16:creationId xmlns:a16="http://schemas.microsoft.com/office/drawing/2014/main" id="{992C8880-8F11-45E6-B7E2-F0E73239794D}"/>
              </a:ext>
            </a:extLst>
          </p:cNvPr>
          <p:cNvSpPr>
            <a:spLocks noGrp="1"/>
          </p:cNvSpPr>
          <p:nvPr>
            <p:ph idx="1"/>
          </p:nvPr>
        </p:nvSpPr>
        <p:spPr/>
        <p:txBody>
          <a:bodyPr/>
          <a:lstStyle/>
          <a:p>
            <a:r>
              <a:rPr lang="pt-PT" dirty="0"/>
              <a:t>Conteúdo:</a:t>
            </a:r>
          </a:p>
          <a:p>
            <a:pPr marL="457200" indent="-457200">
              <a:buFont typeface="+mj-lt"/>
              <a:buAutoNum type="arabicPeriod"/>
            </a:pPr>
            <a:r>
              <a:rPr lang="pt-PT" dirty="0"/>
              <a:t>Introdução</a:t>
            </a:r>
          </a:p>
          <a:p>
            <a:pPr marL="457200" indent="-457200">
              <a:buFont typeface="+mj-lt"/>
              <a:buAutoNum type="arabicPeriod"/>
            </a:pPr>
            <a:r>
              <a:rPr lang="pt-PT" dirty="0"/>
              <a:t>Importância da iluminação interior</a:t>
            </a:r>
          </a:p>
          <a:p>
            <a:pPr marL="457200" indent="-457200">
              <a:buFont typeface="+mj-lt"/>
              <a:buAutoNum type="arabicPeriod"/>
            </a:pPr>
            <a:r>
              <a:rPr lang="pt-PT" dirty="0"/>
              <a:t>Requisitos de nível de iluminação</a:t>
            </a:r>
          </a:p>
          <a:p>
            <a:pPr marL="457200" indent="-457200">
              <a:buFont typeface="+mj-lt"/>
              <a:buAutoNum type="arabicPeriod"/>
            </a:pPr>
            <a:r>
              <a:rPr lang="pt-PT" dirty="0"/>
              <a:t>Fotometria</a:t>
            </a:r>
          </a:p>
          <a:p>
            <a:pPr marL="457200" indent="-457200">
              <a:buFont typeface="+mj-lt"/>
              <a:buAutoNum type="arabicPeriod"/>
            </a:pPr>
            <a:r>
              <a:rPr lang="pt-PT" dirty="0"/>
              <a:t>Métricas da iluminação</a:t>
            </a:r>
          </a:p>
          <a:p>
            <a:pPr marL="457200" indent="-457200">
              <a:buFont typeface="+mj-lt"/>
              <a:buAutoNum type="arabicPeriod"/>
            </a:pPr>
            <a:r>
              <a:rPr lang="pt-PT" dirty="0"/>
              <a:t>Brilho</a:t>
            </a:r>
          </a:p>
          <a:p>
            <a:pPr marL="457200" indent="-457200">
              <a:buFont typeface="+mj-lt"/>
              <a:buAutoNum type="arabicPeriod"/>
            </a:pPr>
            <a:r>
              <a:rPr lang="pt-PT" dirty="0" err="1"/>
              <a:t>Flicker</a:t>
            </a:r>
            <a:endParaRPr lang="pt-PT" dirty="0"/>
          </a:p>
          <a:p>
            <a:pPr marL="457200" indent="-457200">
              <a:buFont typeface="+mj-lt"/>
              <a:buAutoNum type="arabicPeriod"/>
            </a:pPr>
            <a:r>
              <a:rPr lang="pt-PT" dirty="0"/>
              <a:t>Depreciação </a:t>
            </a:r>
            <a:r>
              <a:rPr lang="pt-PT" dirty="0" err="1"/>
              <a:t>Lumen</a:t>
            </a:r>
            <a:endParaRPr lang="pt-PT" dirty="0"/>
          </a:p>
          <a:p>
            <a:pPr marL="457200" indent="-457200">
              <a:buFont typeface="+mj-lt"/>
              <a:buAutoNum type="arabicPeriod"/>
            </a:pPr>
            <a:r>
              <a:rPr lang="pt-PT" dirty="0"/>
              <a:t>Método </a:t>
            </a:r>
            <a:r>
              <a:rPr lang="pt-PT" dirty="0" err="1"/>
              <a:t>Lumen</a:t>
            </a:r>
            <a:endParaRPr lang="pt-PT" dirty="0"/>
          </a:p>
          <a:p>
            <a:pPr marL="457200" indent="-457200">
              <a:buFont typeface="+mj-lt"/>
              <a:buAutoNum type="arabicPeriod"/>
            </a:pPr>
            <a:r>
              <a:rPr lang="pt-PT" dirty="0"/>
              <a:t>Rendição de cor</a:t>
            </a:r>
          </a:p>
          <a:p>
            <a:pPr marL="457200" indent="-457200">
              <a:buFont typeface="+mj-lt"/>
              <a:buAutoNum type="arabicPeriod"/>
            </a:pPr>
            <a:r>
              <a:rPr lang="pt-PT" dirty="0"/>
              <a:t>Ferramentas de software</a:t>
            </a:r>
          </a:p>
          <a:p>
            <a:pPr marL="457200" indent="-457200">
              <a:buFont typeface="+mj-lt"/>
              <a:buAutoNum type="arabicPeriod"/>
            </a:pPr>
            <a:endParaRPr lang="pt-PT" dirty="0"/>
          </a:p>
          <a:p>
            <a:pPr marL="457200" indent="-457200">
              <a:buFont typeface="+mj-lt"/>
              <a:buAutoNum type="arabicPeriod"/>
            </a:pPr>
            <a:endParaRPr lang="pt-PT" dirty="0"/>
          </a:p>
          <a:p>
            <a:pPr marL="457200" indent="-457200">
              <a:buFont typeface="+mj-lt"/>
              <a:buAutoNum type="arabicPeriod"/>
            </a:pPr>
            <a:endParaRPr lang="pt-PT" dirty="0"/>
          </a:p>
          <a:p>
            <a:pPr marL="457200" indent="-457200">
              <a:buFont typeface="+mj-lt"/>
              <a:buAutoNum type="arabicPeriod"/>
            </a:pPr>
            <a:endParaRPr lang="pt-PT" dirty="0"/>
          </a:p>
        </p:txBody>
      </p:sp>
      <p:sp>
        <p:nvSpPr>
          <p:cNvPr id="4" name="Título 3">
            <a:extLst>
              <a:ext uri="{FF2B5EF4-FFF2-40B4-BE49-F238E27FC236}">
                <a16:creationId xmlns:a16="http://schemas.microsoft.com/office/drawing/2014/main" id="{DB751CCD-2CA5-4250-98A7-5C571D10610B}"/>
              </a:ext>
            </a:extLst>
          </p:cNvPr>
          <p:cNvSpPr>
            <a:spLocks noGrp="1"/>
          </p:cNvSpPr>
          <p:nvPr>
            <p:ph type="title"/>
          </p:nvPr>
        </p:nvSpPr>
        <p:spPr/>
        <p:txBody>
          <a:bodyPr/>
          <a:lstStyle/>
          <a:p>
            <a:r>
              <a:rPr lang="pt-PT" dirty="0"/>
              <a:t>Indoor </a:t>
            </a:r>
            <a:r>
              <a:rPr lang="pt-PT" dirty="0" err="1"/>
              <a:t>Lighting</a:t>
            </a:r>
            <a:r>
              <a:rPr lang="pt-PT" dirty="0"/>
              <a:t> Design Basics</a:t>
            </a:r>
          </a:p>
        </p:txBody>
      </p:sp>
    </p:spTree>
    <p:extLst>
      <p:ext uri="{BB962C8B-B14F-4D97-AF65-F5344CB8AC3E}">
        <p14:creationId xmlns:p14="http://schemas.microsoft.com/office/powerpoint/2010/main" val="4075347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76835"/>
          </a:xfrm>
        </p:spPr>
        <p:txBody>
          <a:bodyPr>
            <a:normAutofit/>
          </a:bodyPr>
          <a:lstStyle/>
          <a:p>
            <a:pPr marL="342900" indent="-342900">
              <a:buFont typeface="Arial" panose="020B0604020202020204" pitchFamily="34" charset="0"/>
              <a:buChar char="•"/>
            </a:pPr>
            <a:r>
              <a:rPr lang="pt-PT" dirty="0"/>
              <a:t>Visão </a:t>
            </a:r>
            <a:r>
              <a:rPr lang="pt-PT" dirty="0" err="1"/>
              <a:t>mesópica</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pic>
        <p:nvPicPr>
          <p:cNvPr id="5" name="Imagem 4" descr="Uma imagem com captura de ecrã&#10;&#10;Descrição gerada com confiança muito alta">
            <a:extLst>
              <a:ext uri="{FF2B5EF4-FFF2-40B4-BE49-F238E27FC236}">
                <a16:creationId xmlns:a16="http://schemas.microsoft.com/office/drawing/2014/main" id="{3471F1B4-63A5-4621-A8BB-9E86AE184C0C}"/>
              </a:ext>
            </a:extLst>
          </p:cNvPr>
          <p:cNvPicPr>
            <a:picLocks noChangeAspect="1"/>
          </p:cNvPicPr>
          <p:nvPr/>
        </p:nvPicPr>
        <p:blipFill>
          <a:blip r:embed="rId2"/>
          <a:stretch>
            <a:fillRect/>
          </a:stretch>
        </p:blipFill>
        <p:spPr>
          <a:xfrm>
            <a:off x="1766807" y="2109681"/>
            <a:ext cx="5424407" cy="4086386"/>
          </a:xfrm>
          <a:prstGeom prst="rect">
            <a:avLst/>
          </a:prstGeom>
        </p:spPr>
      </p:pic>
    </p:spTree>
    <p:extLst>
      <p:ext uri="{BB962C8B-B14F-4D97-AF65-F5344CB8AC3E}">
        <p14:creationId xmlns:p14="http://schemas.microsoft.com/office/powerpoint/2010/main" val="2262642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506394"/>
          </a:xfrm>
        </p:spPr>
        <p:txBody>
          <a:bodyPr>
            <a:normAutofit/>
          </a:bodyPr>
          <a:lstStyle/>
          <a:p>
            <a:pPr marL="342900" indent="-342900">
              <a:buFont typeface="Arial" panose="020B0604020202020204" pitchFamily="34" charset="0"/>
              <a:buChar char="•"/>
            </a:pPr>
            <a:r>
              <a:rPr lang="pt-PT" dirty="0"/>
              <a:t>Os métodos tradicionais de utilização de "Lumens </a:t>
            </a:r>
            <a:r>
              <a:rPr lang="pt-PT" dirty="0" err="1"/>
              <a:t>fotópicos</a:t>
            </a:r>
            <a:r>
              <a:rPr lang="pt-PT" dirty="0"/>
              <a:t>" para descrever a intensidade da luz em tal área subestimam grosseiramente a intensidade da luz, pois ignora totalmente a contribuição das células </a:t>
            </a:r>
            <a:r>
              <a:rPr lang="pt-PT" dirty="0" err="1"/>
              <a:t>fotorrecetoras</a:t>
            </a:r>
            <a:r>
              <a:rPr lang="pt-PT" dirty="0"/>
              <a:t> para a visão ou os "Lumens </a:t>
            </a:r>
            <a:r>
              <a:rPr lang="pt-PT" dirty="0" err="1"/>
              <a:t>Scotopicos</a:t>
            </a:r>
            <a:r>
              <a:rPr lang="pt-PT" dirty="0"/>
              <a:t>";</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Cientistas do laboratório Lawrence </a:t>
            </a:r>
            <a:r>
              <a:rPr lang="pt-PT" dirty="0" err="1"/>
              <a:t>Berkley</a:t>
            </a:r>
            <a:r>
              <a:rPr lang="pt-PT" dirty="0"/>
              <a:t>-USA desenvolveram uma relação </a:t>
            </a:r>
            <a:r>
              <a:rPr lang="pt-PT" dirty="0" err="1"/>
              <a:t>Scotopic</a:t>
            </a:r>
            <a:r>
              <a:rPr lang="pt-PT" dirty="0"/>
              <a:t>/</a:t>
            </a:r>
            <a:r>
              <a:rPr lang="pt-PT" dirty="0" err="1"/>
              <a:t>Photopic</a:t>
            </a:r>
            <a:r>
              <a:rPr lang="pt-PT" dirty="0"/>
              <a:t> [S / P]. Esta relação ajuda a converter lumens tradicionais em lumens reais recebidos pelo olho sob condições de luz </a:t>
            </a:r>
            <a:r>
              <a:rPr lang="pt-PT" dirty="0" err="1"/>
              <a:t>mesópica</a:t>
            </a:r>
            <a:r>
              <a:rPr lang="pt-PT" dirty="0"/>
              <a:t> e fornece uma estimativa mais precisa da quantidade de luz:</a:t>
            </a:r>
            <a:endParaRPr lang="en-US" dirty="0"/>
          </a:p>
          <a:p>
            <a:pPr marL="900900" lvl="1" indent="-342900">
              <a:buFont typeface="Arial" panose="020B0604020202020204" pitchFamily="34" charset="0"/>
              <a:buChar char="•"/>
            </a:pPr>
            <a:r>
              <a:rPr lang="pt-PT" b="1" dirty="0" err="1"/>
              <a:t>Photopic</a:t>
            </a:r>
            <a:r>
              <a:rPr lang="pt-PT" b="1" dirty="0"/>
              <a:t> Lumens x [S/P ratio] = </a:t>
            </a:r>
            <a:r>
              <a:rPr lang="pt-PT" b="1" dirty="0" err="1"/>
              <a:t>Pupil</a:t>
            </a:r>
            <a:r>
              <a:rPr lang="pt-PT" b="1" dirty="0"/>
              <a:t> Lumens</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Tree>
    <p:extLst>
      <p:ext uri="{BB962C8B-B14F-4D97-AF65-F5344CB8AC3E}">
        <p14:creationId xmlns:p14="http://schemas.microsoft.com/office/powerpoint/2010/main" val="2818342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49"/>
            <a:ext cx="8229600" cy="4661378"/>
          </a:xfrm>
        </p:spPr>
        <p:txBody>
          <a:bodyPr>
            <a:normAutofit/>
          </a:bodyPr>
          <a:lstStyle/>
          <a:p>
            <a:pPr marL="342900" indent="-342900">
              <a:buFont typeface="Arial" panose="020B0604020202020204" pitchFamily="34" charset="0"/>
              <a:buChar char="•"/>
            </a:pPr>
            <a:r>
              <a:rPr lang="pt-PT" dirty="0"/>
              <a:t>Esta relação determina o brilho visual aparente de uma fonte de luz;</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É por isso que um LED de baixa potência ou uma luz incandescente, que produz uma alta relação S/P, parece tão ou mais brilhante, para o olho humano, que uma lâmpada de sódio de alta pressão;</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r>
              <a:rPr lang="pt-PT" dirty="0"/>
              <a:t>Esta fonte de luz apenas não possui o espectro de luz necessário para iluminar objetos de forma adequada e obter uma ótima resposta da retina humana em condições de iluminação </a:t>
            </a:r>
            <a:r>
              <a:rPr lang="pt-PT" dirty="0" err="1"/>
              <a:t>Mesotopicas</a:t>
            </a:r>
            <a:r>
              <a:rPr lang="pt-PT" dirty="0"/>
              <a:t>.</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spTree>
    <p:extLst>
      <p:ext uri="{BB962C8B-B14F-4D97-AF65-F5344CB8AC3E}">
        <p14:creationId xmlns:p14="http://schemas.microsoft.com/office/powerpoint/2010/main" val="41851810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4. </a:t>
            </a:r>
            <a:r>
              <a:rPr lang="en-GB" dirty="0" err="1"/>
              <a:t>Fotometria</a:t>
            </a:r>
            <a:r>
              <a:rPr lang="en-GB" dirty="0"/>
              <a:t/>
            </a:r>
            <a:br>
              <a:rPr lang="en-GB" dirty="0"/>
            </a:br>
            <a:r>
              <a:rPr lang="en-GB" dirty="0"/>
              <a:t>	</a:t>
            </a:r>
            <a:r>
              <a:rPr lang="en-GB" dirty="0" err="1"/>
              <a:t>Conceitos</a:t>
            </a:r>
            <a:endParaRPr lang="en-US" dirty="0"/>
          </a:p>
        </p:txBody>
      </p:sp>
      <p:pic>
        <p:nvPicPr>
          <p:cNvPr id="7" name="Marcador de Posição de Conteúdo 6" descr="Uma imagem com captura de ecrã&#10;&#10;Descrição gerada com confiança muito alta">
            <a:extLst>
              <a:ext uri="{FF2B5EF4-FFF2-40B4-BE49-F238E27FC236}">
                <a16:creationId xmlns:a16="http://schemas.microsoft.com/office/drawing/2014/main" id="{1948E207-FFC6-4ACB-AF38-136E025B7EFF}"/>
              </a:ext>
            </a:extLst>
          </p:cNvPr>
          <p:cNvPicPr>
            <a:picLocks noGrp="1" noChangeAspect="1"/>
          </p:cNvPicPr>
          <p:nvPr>
            <p:ph idx="1"/>
          </p:nvPr>
        </p:nvPicPr>
        <p:blipFill rotWithShape="1">
          <a:blip r:embed="rId2"/>
          <a:srcRect l="5317"/>
          <a:stretch/>
        </p:blipFill>
        <p:spPr>
          <a:xfrm>
            <a:off x="325464" y="1431111"/>
            <a:ext cx="8361336" cy="3766088"/>
          </a:xfrm>
        </p:spPr>
      </p:pic>
      <p:sp>
        <p:nvSpPr>
          <p:cNvPr id="8" name="Retângulo 7">
            <a:extLst>
              <a:ext uri="{FF2B5EF4-FFF2-40B4-BE49-F238E27FC236}">
                <a16:creationId xmlns:a16="http://schemas.microsoft.com/office/drawing/2014/main" id="{71131D56-F3F5-49A0-814A-0942CDF14388}"/>
              </a:ext>
            </a:extLst>
          </p:cNvPr>
          <p:cNvSpPr/>
          <p:nvPr/>
        </p:nvSpPr>
        <p:spPr>
          <a:xfrm>
            <a:off x="534692" y="5367680"/>
            <a:ext cx="8593809" cy="646331"/>
          </a:xfrm>
          <a:prstGeom prst="rect">
            <a:avLst/>
          </a:prstGeom>
        </p:spPr>
        <p:txBody>
          <a:bodyPr wrap="square">
            <a:spAutoFit/>
          </a:bodyPr>
          <a:lstStyle/>
          <a:p>
            <a:r>
              <a:rPr lang="pt-PT" b="1" dirty="0"/>
              <a:t>60 Watt LED 140 lm/w</a:t>
            </a:r>
            <a:r>
              <a:rPr lang="pt-PT" dirty="0"/>
              <a:t> – 8,400 [</a:t>
            </a:r>
            <a:r>
              <a:rPr lang="pt-PT" dirty="0" err="1"/>
              <a:t>Photopic</a:t>
            </a:r>
            <a:r>
              <a:rPr lang="pt-PT" dirty="0"/>
              <a:t>] * 1.96 [S/P]= 16,464 [</a:t>
            </a:r>
            <a:r>
              <a:rPr lang="pt-PT" dirty="0" err="1"/>
              <a:t>Pupil</a:t>
            </a:r>
            <a:r>
              <a:rPr lang="pt-PT" dirty="0"/>
              <a:t> Lumens]</a:t>
            </a:r>
          </a:p>
          <a:p>
            <a:r>
              <a:rPr lang="pt-PT" b="1" dirty="0"/>
              <a:t>150 Watt HPS 90 lm/w</a:t>
            </a:r>
            <a:r>
              <a:rPr lang="pt-PT" dirty="0"/>
              <a:t>– 13,500 [</a:t>
            </a:r>
            <a:r>
              <a:rPr lang="pt-PT" dirty="0" err="1"/>
              <a:t>Photopic</a:t>
            </a:r>
            <a:r>
              <a:rPr lang="pt-PT" dirty="0"/>
              <a:t>] * 0.62 [S/P]= 8,370 [</a:t>
            </a:r>
            <a:r>
              <a:rPr lang="pt-PT" dirty="0" err="1"/>
              <a:t>Pupil</a:t>
            </a:r>
            <a:r>
              <a:rPr lang="pt-PT" dirty="0"/>
              <a:t> Lumens]</a:t>
            </a:r>
          </a:p>
        </p:txBody>
      </p:sp>
    </p:spTree>
    <p:extLst>
      <p:ext uri="{BB962C8B-B14F-4D97-AF65-F5344CB8AC3E}">
        <p14:creationId xmlns:p14="http://schemas.microsoft.com/office/powerpoint/2010/main" val="1468886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ultado de imagem para ceiling on bulb">
            <a:extLst>
              <a:ext uri="{FF2B5EF4-FFF2-40B4-BE49-F238E27FC236}">
                <a16:creationId xmlns:a16="http://schemas.microsoft.com/office/drawing/2014/main" id="{01336B96-5E4E-4030-8E28-F8BBA5A3E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887" y="1260630"/>
            <a:ext cx="2941675" cy="4412512"/>
          </a:xfrm>
          <a:prstGeom prst="rect">
            <a:avLst/>
          </a:prstGeom>
          <a:noFill/>
          <a:extLst>
            <a:ext uri="{909E8E84-426E-40DD-AFC4-6F175D3DCCD1}">
              <a14:hiddenFill xmlns:a14="http://schemas.microsoft.com/office/drawing/2010/main">
                <a:solidFill>
                  <a:srgbClr val="FFFFFF"/>
                </a:solidFill>
              </a14:hiddenFill>
            </a:ext>
          </a:extLst>
        </p:spPr>
      </p:pic>
      <p:sp>
        <p:nvSpPr>
          <p:cNvPr id="2" name="Marcador de Posição de Conteúdo 1">
            <a:extLst>
              <a:ext uri="{FF2B5EF4-FFF2-40B4-BE49-F238E27FC236}">
                <a16:creationId xmlns:a16="http://schemas.microsoft.com/office/drawing/2014/main" id="{31E7CCB5-87A6-4181-A391-CA85090627E8}"/>
              </a:ext>
            </a:extLst>
          </p:cNvPr>
          <p:cNvSpPr>
            <a:spLocks noGrp="1"/>
          </p:cNvSpPr>
          <p:nvPr>
            <p:ph idx="1"/>
          </p:nvPr>
        </p:nvSpPr>
        <p:spPr/>
        <p:txBody>
          <a:bodyPr/>
          <a:lstStyle/>
          <a:p>
            <a:r>
              <a:rPr lang="pt-PT" dirty="0"/>
              <a:t>Quantidades Fotométricas e as suas unidades</a:t>
            </a:r>
          </a:p>
          <a:p>
            <a:endParaRPr lang="pt-PT" dirty="0"/>
          </a:p>
          <a:p>
            <a:pPr marL="342900" indent="-342900">
              <a:buClr>
                <a:srgbClr val="FFC000"/>
              </a:buClr>
              <a:buFont typeface="Wingdings" panose="05000000000000000000" pitchFamily="2" charset="2"/>
              <a:buChar char="ü"/>
            </a:pPr>
            <a:r>
              <a:rPr lang="pt-PT" dirty="0"/>
              <a:t>Fluxo Luminoso</a:t>
            </a:r>
          </a:p>
          <a:p>
            <a:pPr marL="342900" indent="-342900">
              <a:buClr>
                <a:srgbClr val="FFC000"/>
              </a:buClr>
              <a:buFont typeface="Wingdings" panose="05000000000000000000" pitchFamily="2" charset="2"/>
              <a:buChar char="ü"/>
            </a:pPr>
            <a:r>
              <a:rPr lang="pt-PT" dirty="0"/>
              <a:t>Intensidade Luminosa</a:t>
            </a:r>
          </a:p>
          <a:p>
            <a:pPr marL="342900" indent="-342900">
              <a:buClr>
                <a:srgbClr val="FFC000"/>
              </a:buClr>
              <a:buFont typeface="Wingdings" panose="05000000000000000000" pitchFamily="2" charset="2"/>
              <a:buChar char="ü"/>
            </a:pPr>
            <a:r>
              <a:rPr lang="pt-PT" dirty="0"/>
              <a:t>Iluminância</a:t>
            </a:r>
          </a:p>
          <a:p>
            <a:pPr marL="342900" indent="-342900">
              <a:buClr>
                <a:srgbClr val="FFC000"/>
              </a:buClr>
              <a:buFont typeface="Wingdings" panose="05000000000000000000" pitchFamily="2" charset="2"/>
              <a:buChar char="ü"/>
            </a:pPr>
            <a:r>
              <a:rPr lang="pt-PT" dirty="0"/>
              <a:t>Luminância</a:t>
            </a:r>
          </a:p>
          <a:p>
            <a:pPr marL="342900" indent="-342900">
              <a:buClr>
                <a:srgbClr val="FFC000"/>
              </a:buClr>
              <a:buFont typeface="Wingdings" panose="05000000000000000000" pitchFamily="2" charset="2"/>
              <a:buChar char="ü"/>
            </a:pPr>
            <a:r>
              <a:rPr lang="pt-PT" dirty="0" err="1"/>
              <a:t>Reflectância</a:t>
            </a:r>
            <a:endParaRPr lang="pt-PT" dirty="0"/>
          </a:p>
          <a:p>
            <a:endParaRPr lang="pt-PT" dirty="0"/>
          </a:p>
        </p:txBody>
      </p:sp>
      <p:sp>
        <p:nvSpPr>
          <p:cNvPr id="3" name="Título 2">
            <a:extLst>
              <a:ext uri="{FF2B5EF4-FFF2-40B4-BE49-F238E27FC236}">
                <a16:creationId xmlns:a16="http://schemas.microsoft.com/office/drawing/2014/main" id="{6B47F9D2-A9AB-4585-A0D1-8C0E4F6D44BC}"/>
              </a:ext>
            </a:extLst>
          </p:cNvPr>
          <p:cNvSpPr>
            <a:spLocks noGrp="1"/>
          </p:cNvSpPr>
          <p:nvPr>
            <p:ph type="title"/>
          </p:nvPr>
        </p:nvSpPr>
        <p:spPr/>
        <p:txBody>
          <a:bodyPr/>
          <a:lstStyle/>
          <a:p>
            <a:r>
              <a:rPr lang="en-GB" dirty="0"/>
              <a:t>5. </a:t>
            </a:r>
            <a:r>
              <a:rPr lang="en-GB" dirty="0" err="1"/>
              <a:t>Métricas</a:t>
            </a:r>
            <a:r>
              <a:rPr lang="en-GB" dirty="0"/>
              <a:t> da </a:t>
            </a:r>
            <a:r>
              <a:rPr lang="en-GB" dirty="0" err="1"/>
              <a:t>iluminação</a:t>
            </a:r>
            <a:endParaRPr lang="pt-PT" dirty="0"/>
          </a:p>
        </p:txBody>
      </p:sp>
    </p:spTree>
    <p:extLst>
      <p:ext uri="{BB962C8B-B14F-4D97-AF65-F5344CB8AC3E}">
        <p14:creationId xmlns:p14="http://schemas.microsoft.com/office/powerpoint/2010/main" val="3093380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A41A24B0-7DE1-46A6-91AC-175236E87359}"/>
              </a:ext>
            </a:extLst>
          </p:cNvPr>
          <p:cNvSpPr>
            <a:spLocks noGrp="1"/>
          </p:cNvSpPr>
          <p:nvPr>
            <p:ph idx="1"/>
          </p:nvPr>
        </p:nvSpPr>
        <p:spPr>
          <a:xfrm>
            <a:off x="457200" y="1491450"/>
            <a:ext cx="8229600" cy="4634714"/>
          </a:xfrm>
        </p:spPr>
        <p:txBody>
          <a:bodyPr/>
          <a:lstStyle/>
          <a:p>
            <a:pPr marL="342900" indent="-342900">
              <a:buClr>
                <a:srgbClr val="FFC000"/>
              </a:buClr>
              <a:buFont typeface="Wingdings" panose="05000000000000000000" pitchFamily="2" charset="2"/>
              <a:buChar char="ü"/>
            </a:pPr>
            <a:r>
              <a:rPr lang="pt-PT" b="1" dirty="0"/>
              <a:t>Fluxo Luminoso (F)</a:t>
            </a:r>
          </a:p>
          <a:p>
            <a:pPr marL="900900" lvl="1" indent="-342900">
              <a:buClrTx/>
              <a:buFont typeface="Wingdings" panose="05000000000000000000" pitchFamily="2" charset="2"/>
              <a:buChar char="Ø"/>
            </a:pPr>
            <a:r>
              <a:rPr lang="pt-PT" dirty="0"/>
              <a:t>É a quantidade de luz irradiada em todas as direções por uma fonte de luz por segundo.</a:t>
            </a:r>
          </a:p>
          <a:p>
            <a:pPr marL="900900" lvl="1" indent="-342900">
              <a:buClrTx/>
              <a:buFont typeface="Wingdings" panose="05000000000000000000" pitchFamily="2" charset="2"/>
              <a:buChar char="Ø"/>
            </a:pPr>
            <a:r>
              <a:rPr lang="pt-PT" dirty="0"/>
              <a:t>A unidade é o </a:t>
            </a:r>
            <a:r>
              <a:rPr lang="pt-PT" b="1" dirty="0" err="1"/>
              <a:t>lumen</a:t>
            </a:r>
            <a:r>
              <a:rPr lang="pt-PT" b="1" dirty="0"/>
              <a:t> (lm) </a:t>
            </a:r>
          </a:p>
          <a:p>
            <a:pPr marL="900900" lvl="1" indent="-342900">
              <a:buClrTx/>
              <a:buFont typeface="Wingdings" panose="05000000000000000000" pitchFamily="2" charset="2"/>
              <a:buChar char="Ø"/>
            </a:pPr>
            <a:r>
              <a:rPr lang="pt-PT" dirty="0"/>
              <a:t>O símbolo </a:t>
            </a:r>
            <a:r>
              <a:rPr lang="az-Cyrl-AZ" b="1" dirty="0"/>
              <a:t>Ф</a:t>
            </a:r>
            <a:endParaRPr lang="en-GB" b="1" dirty="0"/>
          </a:p>
          <a:p>
            <a:pPr marL="900900" lvl="1" indent="-342900">
              <a:buClrTx/>
              <a:buFont typeface="Wingdings" panose="05000000000000000000" pitchFamily="2" charset="2"/>
              <a:buChar char="Ø"/>
            </a:pPr>
            <a:endParaRPr lang="pt-PT" b="1" dirty="0"/>
          </a:p>
          <a:p>
            <a:pPr marL="342900" indent="-342900">
              <a:buFont typeface="Arial" panose="020B0604020202020204" pitchFamily="34" charset="0"/>
              <a:buChar char="•"/>
            </a:pPr>
            <a:r>
              <a:rPr lang="pt-PT" dirty="0"/>
              <a:t>Esta quantidade é frequentemente incluída nas especificações da lâmpada em catálogos, folhas de dados e na embalagem de uma lâmpada.</a:t>
            </a:r>
          </a:p>
        </p:txBody>
      </p:sp>
      <p:sp>
        <p:nvSpPr>
          <p:cNvPr id="3" name="Título 2">
            <a:extLst>
              <a:ext uri="{FF2B5EF4-FFF2-40B4-BE49-F238E27FC236}">
                <a16:creationId xmlns:a16="http://schemas.microsoft.com/office/drawing/2014/main" id="{4720D5A9-635A-4808-A151-6D15CAF51A83}"/>
              </a:ext>
            </a:extLst>
          </p:cNvPr>
          <p:cNvSpPr>
            <a:spLocks noGrp="1"/>
          </p:cNvSpPr>
          <p:nvPr>
            <p:ph type="title"/>
          </p:nvPr>
        </p:nvSpPr>
        <p:spPr/>
        <p:txBody>
          <a:bodyPr>
            <a:normAutofit/>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Fluxo</a:t>
            </a:r>
            <a:r>
              <a:rPr lang="en-GB" dirty="0"/>
              <a:t> Luminoso</a:t>
            </a:r>
            <a:endParaRPr lang="pt-PT" dirty="0"/>
          </a:p>
        </p:txBody>
      </p:sp>
      <p:pic>
        <p:nvPicPr>
          <p:cNvPr id="4100" name="Picture 4" descr="Resultado de imagem para turned on lamp">
            <a:extLst>
              <a:ext uri="{FF2B5EF4-FFF2-40B4-BE49-F238E27FC236}">
                <a16:creationId xmlns:a16="http://schemas.microsoft.com/office/drawing/2014/main" id="{D6F3DB24-5170-41CC-92C3-7A4EEA5C97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8177" y="4379773"/>
            <a:ext cx="3249575" cy="1830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796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47BD585-4FE0-4C43-BD0E-403696F6D96F}"/>
              </a:ext>
            </a:extLst>
          </p:cNvPr>
          <p:cNvSpPr>
            <a:spLocks noGrp="1"/>
          </p:cNvSpPr>
          <p:nvPr>
            <p:ph type="title"/>
          </p:nvPr>
        </p:nvSpPr>
        <p:spPr/>
        <p:txBody>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Intensidade</a:t>
            </a:r>
            <a:r>
              <a:rPr lang="en-GB" dirty="0"/>
              <a:t> </a:t>
            </a:r>
            <a:r>
              <a:rPr lang="en-GB" dirty="0" err="1"/>
              <a:t>Luminosa</a:t>
            </a:r>
            <a:endParaRPr lang="pt-PT" dirty="0"/>
          </a:p>
        </p:txBody>
      </p:sp>
      <p:sp>
        <p:nvSpPr>
          <p:cNvPr id="8" name="Marcador de Posição de Conteúdo 1">
            <a:extLst>
              <a:ext uri="{FF2B5EF4-FFF2-40B4-BE49-F238E27FC236}">
                <a16:creationId xmlns:a16="http://schemas.microsoft.com/office/drawing/2014/main" id="{26F12F09-4A9A-43DC-9B8F-2B3E549368DC}"/>
              </a:ext>
            </a:extLst>
          </p:cNvPr>
          <p:cNvSpPr txBox="1">
            <a:spLocks/>
          </p:cNvSpPr>
          <p:nvPr/>
        </p:nvSpPr>
        <p:spPr>
          <a:xfrm>
            <a:off x="457200" y="1491450"/>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Clr>
                <a:srgbClr val="FFC000"/>
              </a:buClr>
              <a:buFont typeface="Wingdings" panose="05000000000000000000" pitchFamily="2" charset="2"/>
              <a:buChar char="ü"/>
            </a:pPr>
            <a:r>
              <a:rPr lang="pt-PT" b="1" dirty="0"/>
              <a:t>Intensidade Luminosa (I)</a:t>
            </a:r>
          </a:p>
          <a:p>
            <a:pPr marL="900900" lvl="1" indent="-342900">
              <a:buClrTx/>
              <a:buFont typeface="Wingdings" panose="05000000000000000000" pitchFamily="2" charset="2"/>
              <a:buChar char="Ø"/>
            </a:pPr>
            <a:r>
              <a:rPr lang="pt-PT" dirty="0"/>
              <a:t>A quantidade de luz emitida por segundo numa direção específica num ângulo específico </a:t>
            </a:r>
            <a:r>
              <a:rPr lang="el-GR" b="1" dirty="0"/>
              <a:t>Ω = (</a:t>
            </a:r>
            <a:r>
              <a:rPr lang="en-US" b="1" dirty="0"/>
              <a:t>S/r²) </a:t>
            </a:r>
          </a:p>
          <a:p>
            <a:pPr lvl="1" indent="0">
              <a:buClrTx/>
              <a:buFont typeface="Arial"/>
              <a:buNone/>
            </a:pPr>
            <a:endParaRPr lang="pt-PT" dirty="0"/>
          </a:p>
          <a:p>
            <a:pPr marL="900900" lvl="1" indent="-342900">
              <a:buClrTx/>
              <a:buFont typeface="Wingdings" panose="05000000000000000000" pitchFamily="2" charset="2"/>
              <a:buChar char="Ø"/>
            </a:pPr>
            <a:r>
              <a:rPr lang="pt-PT" dirty="0"/>
              <a:t>A unidade é </a:t>
            </a:r>
            <a:r>
              <a:rPr lang="pt-PT" b="1" dirty="0"/>
              <a:t>candela (cd)</a:t>
            </a:r>
          </a:p>
          <a:p>
            <a:endParaRPr lang="pt-PT" dirty="0"/>
          </a:p>
        </p:txBody>
      </p:sp>
      <mc:AlternateContent xmlns:mc="http://schemas.openxmlformats.org/markup-compatibility/2006" xmlns:a14="http://schemas.microsoft.com/office/drawing/2010/main">
        <mc:Choice Requires="a14">
          <p:sp>
            <p:nvSpPr>
              <p:cNvPr id="10" name="CaixaDeTexto 4">
                <a:extLst>
                  <a:ext uri="{FF2B5EF4-FFF2-40B4-BE49-F238E27FC236}">
                    <a16:creationId xmlns:a16="http://schemas.microsoft.com/office/drawing/2014/main" id="{8944533D-DF91-4FA3-A84F-0074B30F2A6C}"/>
                  </a:ext>
                </a:extLst>
              </p:cNvPr>
              <p:cNvSpPr txBox="1"/>
              <p:nvPr/>
            </p:nvSpPr>
            <p:spPr>
              <a:xfrm>
                <a:off x="6545348" y="4796466"/>
                <a:ext cx="1460846" cy="630942"/>
              </a:xfrm>
              <a:prstGeom prst="rect">
                <a:avLst/>
              </a:prstGeom>
              <a:noFill/>
            </p:spPr>
            <p:txBody>
              <a:bodyPr wrap="square" lIns="0" tIns="0" rIns="0" bIns="0" rtlCol="0">
                <a:spAutoFit/>
              </a:bodyPr>
              <a:lstStyle/>
              <a:p>
                <a14:m>
                  <m:oMath xmlns:m="http://schemas.openxmlformats.org/officeDocument/2006/math">
                    <m:r>
                      <a:rPr lang="pt-PT" sz="2800" b="0" i="1" smtClean="0">
                        <a:latin typeface="Cambria Math" panose="02040503050406030204" pitchFamily="18" charset="0"/>
                      </a:rPr>
                      <m:t>𝐼</m:t>
                    </m:r>
                    <m:r>
                      <a:rPr lang="pt-PT" sz="2800" b="0" i="1" smtClean="0">
                        <a:latin typeface="Cambria Math" panose="02040503050406030204" pitchFamily="18" charset="0"/>
                      </a:rPr>
                      <m:t>=</m:t>
                    </m:r>
                    <m:f>
                      <m:fPr>
                        <m:ctrlPr>
                          <a:rPr lang="pt-PT" sz="2800" i="1" smtClean="0">
                            <a:latin typeface="Cambria Math" panose="02040503050406030204" pitchFamily="18" charset="0"/>
                          </a:rPr>
                        </m:ctrlPr>
                      </m:fPr>
                      <m:num>
                        <m:r>
                          <m:rPr>
                            <m:nor/>
                          </m:rPr>
                          <a:rPr lang="az-Cyrl-AZ" sz="2000" dirty="0">
                            <a:solidFill>
                              <a:srgbClr val="4D4D4D">
                                <a:lumMod val="50000"/>
                              </a:srgbClr>
                            </a:solidFill>
                          </a:rPr>
                          <m:t>Ф</m:t>
                        </m:r>
                        <m:r>
                          <m:rPr>
                            <m:nor/>
                          </m:rPr>
                          <a:rPr lang="pt-PT" sz="2000" dirty="0">
                            <a:solidFill>
                              <a:srgbClr val="4D4D4D">
                                <a:lumMod val="50000"/>
                              </a:srgbClr>
                            </a:solidFill>
                          </a:rPr>
                          <m:t> </m:t>
                        </m:r>
                      </m:num>
                      <m:den>
                        <m:r>
                          <a:rPr lang="el-GR" sz="2800" i="1">
                            <a:latin typeface="Cambria Math" panose="02040503050406030204" pitchFamily="18" charset="0"/>
                          </a:rPr>
                          <m:t>𝛺</m:t>
                        </m:r>
                        <m:r>
                          <a:rPr lang="el-GR" sz="2800" i="1">
                            <a:latin typeface="Cambria Math" panose="02040503050406030204" pitchFamily="18" charset="0"/>
                          </a:rPr>
                          <m:t> </m:t>
                        </m:r>
                      </m:den>
                    </m:f>
                  </m:oMath>
                </a14:m>
                <a:r>
                  <a:rPr lang="pt-PT" sz="2800" dirty="0"/>
                  <a:t> </a:t>
                </a:r>
              </a:p>
            </p:txBody>
          </p:sp>
        </mc:Choice>
        <mc:Fallback xmlns="">
          <p:sp>
            <p:nvSpPr>
              <p:cNvPr id="10" name="CaixaDeTexto 4">
                <a:extLst>
                  <a:ext uri="{FF2B5EF4-FFF2-40B4-BE49-F238E27FC236}">
                    <a16:creationId xmlns:a16="http://schemas.microsoft.com/office/drawing/2014/main" id="{8944533D-DF91-4FA3-A84F-0074B30F2A6C}"/>
                  </a:ext>
                </a:extLst>
              </p:cNvPr>
              <p:cNvSpPr txBox="1">
                <a:spLocks noRot="1" noChangeAspect="1" noMove="1" noResize="1" noEditPoints="1" noAdjustHandles="1" noChangeArrowheads="1" noChangeShapeType="1" noTextEdit="1"/>
              </p:cNvSpPr>
              <p:nvPr/>
            </p:nvSpPr>
            <p:spPr>
              <a:xfrm>
                <a:off x="6545348" y="4796466"/>
                <a:ext cx="1460846" cy="630942"/>
              </a:xfrm>
              <a:prstGeom prst="rect">
                <a:avLst/>
              </a:prstGeom>
              <a:blipFill>
                <a:blip r:embed="rId3"/>
                <a:stretch>
                  <a:fillRect/>
                </a:stretch>
              </a:blipFill>
            </p:spPr>
            <p:txBody>
              <a:bodyPr/>
              <a:lstStyle/>
              <a:p>
                <a:r>
                  <a:rPr lang="en-US">
                    <a:noFill/>
                  </a:rPr>
                  <a:t> </a:t>
                </a:r>
              </a:p>
            </p:txBody>
          </p:sp>
        </mc:Fallback>
      </mc:AlternateContent>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0168" y="2436246"/>
            <a:ext cx="2476488" cy="2129400"/>
          </a:xfrm>
          <a:prstGeom prst="rect">
            <a:avLst/>
          </a:prstGeom>
        </p:spPr>
      </p:pic>
      <p:grpSp>
        <p:nvGrpSpPr>
          <p:cNvPr id="12" name="Group 11"/>
          <p:cNvGrpSpPr/>
          <p:nvPr/>
        </p:nvGrpSpPr>
        <p:grpSpPr>
          <a:xfrm>
            <a:off x="277344" y="3808807"/>
            <a:ext cx="5865316" cy="1869660"/>
            <a:chOff x="-1983429" y="3720257"/>
            <a:chExt cx="5865316" cy="1869660"/>
          </a:xfrm>
        </p:grpSpPr>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51922"/>
            <a:stretch/>
          </p:blipFill>
          <p:spPr>
            <a:xfrm>
              <a:off x="-1983429" y="4374797"/>
              <a:ext cx="668816" cy="1052611"/>
            </a:xfrm>
            <a:prstGeom prst="rect">
              <a:avLst/>
            </a:prstGeom>
          </p:spPr>
        </p:pic>
        <p:sp>
          <p:nvSpPr>
            <p:cNvPr id="14" name="Oval 13"/>
            <p:cNvSpPr/>
            <p:nvPr/>
          </p:nvSpPr>
          <p:spPr>
            <a:xfrm>
              <a:off x="122877" y="4267016"/>
              <a:ext cx="308934" cy="829390"/>
            </a:xfrm>
            <a:prstGeom prst="ellipse">
              <a:avLst/>
            </a:prstGeom>
            <a:noFill/>
            <a:ln w="952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2516631" y="3720257"/>
              <a:ext cx="623383" cy="1869660"/>
            </a:xfrm>
            <a:prstGeom prst="ellipse">
              <a:avLst/>
            </a:prstGeom>
            <a:noFill/>
            <a:ln w="952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flipV="1">
              <a:off x="-1399861" y="3720257"/>
              <a:ext cx="4246402" cy="86138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1399861" y="4783506"/>
              <a:ext cx="4193203" cy="8064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1399861" y="4661954"/>
              <a:ext cx="5281748" cy="3679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9" name="TextBox 18"/>
            <p:cNvSpPr txBox="1"/>
            <p:nvPr/>
          </p:nvSpPr>
          <p:spPr>
            <a:xfrm>
              <a:off x="1574415" y="4849430"/>
              <a:ext cx="284052" cy="400110"/>
            </a:xfrm>
            <a:prstGeom prst="rect">
              <a:avLst/>
            </a:prstGeom>
            <a:noFill/>
          </p:spPr>
          <p:txBody>
            <a:bodyPr wrap="none" rtlCol="0">
              <a:spAutoFit/>
            </a:bodyPr>
            <a:lstStyle/>
            <a:p>
              <a:r>
                <a:rPr lang="en-GB" sz="2000" b="1" i="1" dirty="0">
                  <a:latin typeface="Times New Roman" panose="02020603050405020304" pitchFamily="18" charset="0"/>
                  <a:cs typeface="Times New Roman" panose="02020603050405020304" pitchFamily="18" charset="0"/>
                </a:rPr>
                <a:t>I</a:t>
              </a:r>
              <a:endParaRPr lang="en-US" sz="2000" b="1" i="1"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431811" y="4198318"/>
              <a:ext cx="428322" cy="523220"/>
            </a:xfrm>
            <a:prstGeom prst="rect">
              <a:avLst/>
            </a:prstGeom>
            <a:noFill/>
          </p:spPr>
          <p:txBody>
            <a:bodyPr wrap="none" rtlCol="0">
              <a:spAutoFit/>
            </a:bodyPr>
            <a:lstStyle/>
            <a:p>
              <a:r>
                <a:rPr lang="el-GR" sz="2800" b="1" dirty="0">
                  <a:latin typeface="Calibri" panose="020F0502020204030204" pitchFamily="34" charset="0"/>
                  <a:cs typeface="Calibri" panose="020F0502020204030204" pitchFamily="34" charset="0"/>
                </a:rPr>
                <a:t>Ω</a:t>
              </a:r>
              <a:endParaRPr lang="en-US" b="1" dirty="0"/>
            </a:p>
          </p:txBody>
        </p:sp>
      </p:grpSp>
    </p:spTree>
    <p:extLst>
      <p:ext uri="{BB962C8B-B14F-4D97-AF65-F5344CB8AC3E}">
        <p14:creationId xmlns:p14="http://schemas.microsoft.com/office/powerpoint/2010/main" val="3711886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47BD585-4FE0-4C43-BD0E-403696F6D96F}"/>
              </a:ext>
            </a:extLst>
          </p:cNvPr>
          <p:cNvSpPr>
            <a:spLocks noGrp="1"/>
          </p:cNvSpPr>
          <p:nvPr>
            <p:ph type="title"/>
          </p:nvPr>
        </p:nvSpPr>
        <p:spPr/>
        <p:txBody>
          <a:bodyPr>
            <a:normAutofit/>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Intensidade</a:t>
            </a:r>
            <a:r>
              <a:rPr lang="en-GB" dirty="0"/>
              <a:t> e </a:t>
            </a:r>
            <a:r>
              <a:rPr lang="en-GB" dirty="0" err="1"/>
              <a:t>Fluxo</a:t>
            </a:r>
            <a:r>
              <a:rPr lang="en-GB" dirty="0"/>
              <a:t> </a:t>
            </a:r>
            <a:r>
              <a:rPr lang="en-GB" dirty="0" err="1"/>
              <a:t>luminoso</a:t>
            </a:r>
            <a:endParaRPr lang="pt-PT" dirty="0"/>
          </a:p>
        </p:txBody>
      </p:sp>
      <p:sp>
        <p:nvSpPr>
          <p:cNvPr id="9" name="Marcador de Posição de Conteúdo 1">
            <a:extLst>
              <a:ext uri="{FF2B5EF4-FFF2-40B4-BE49-F238E27FC236}">
                <a16:creationId xmlns:a16="http://schemas.microsoft.com/office/drawing/2014/main" id="{26F12F09-4A9A-43DC-9B8F-2B3E549368DC}"/>
              </a:ext>
            </a:extLst>
          </p:cNvPr>
          <p:cNvSpPr>
            <a:spLocks noGrp="1"/>
          </p:cNvSpPr>
          <p:nvPr>
            <p:ph idx="1"/>
          </p:nvPr>
        </p:nvSpPr>
        <p:spPr>
          <a:xfrm>
            <a:off x="457200" y="1491450"/>
            <a:ext cx="8229600" cy="4634714"/>
          </a:xfrm>
        </p:spPr>
        <p:txBody>
          <a:bodyPr/>
          <a:lstStyle/>
          <a:p>
            <a:r>
              <a:rPr lang="en-US" sz="1800" b="1" i="1" dirty="0" err="1">
                <a:solidFill>
                  <a:srgbClr val="000000"/>
                </a:solidFill>
              </a:rPr>
              <a:t>Fluxo</a:t>
            </a:r>
            <a:r>
              <a:rPr lang="en-US" sz="1800" b="1" i="1" dirty="0">
                <a:solidFill>
                  <a:srgbClr val="000000"/>
                </a:solidFill>
              </a:rPr>
              <a:t> Luminoso</a:t>
            </a:r>
            <a:r>
              <a:rPr lang="en-US" sz="1800" dirty="0">
                <a:solidFill>
                  <a:srgbClr val="000000"/>
                </a:solidFill>
              </a:rPr>
              <a:t> é a </a:t>
            </a:r>
            <a:r>
              <a:rPr lang="en-US" sz="1800" dirty="0" err="1">
                <a:solidFill>
                  <a:srgbClr val="000000"/>
                </a:solidFill>
              </a:rPr>
              <a:t>medida</a:t>
            </a:r>
            <a:r>
              <a:rPr lang="en-US" sz="1800" dirty="0">
                <a:solidFill>
                  <a:srgbClr val="000000"/>
                </a:solidFill>
              </a:rPr>
              <a:t> de </a:t>
            </a:r>
            <a:r>
              <a:rPr lang="en-US" sz="1800" dirty="0" err="1">
                <a:solidFill>
                  <a:srgbClr val="000000"/>
                </a:solidFill>
              </a:rPr>
              <a:t>potência</a:t>
            </a:r>
            <a:r>
              <a:rPr lang="en-US" sz="1800" dirty="0">
                <a:solidFill>
                  <a:srgbClr val="000000"/>
                </a:solidFill>
              </a:rPr>
              <a:t> de luz </a:t>
            </a:r>
            <a:r>
              <a:rPr lang="en-US" sz="1800" dirty="0" err="1">
                <a:solidFill>
                  <a:srgbClr val="000000"/>
                </a:solidFill>
              </a:rPr>
              <a:t>aparente</a:t>
            </a:r>
            <a:r>
              <a:rPr lang="en-US" sz="1800" dirty="0">
                <a:solidFill>
                  <a:srgbClr val="000000"/>
                </a:solidFill>
              </a:rPr>
              <a:t>, </a:t>
            </a:r>
            <a:r>
              <a:rPr lang="en-US" sz="1800" dirty="0" err="1">
                <a:solidFill>
                  <a:srgbClr val="000000"/>
                </a:solidFill>
              </a:rPr>
              <a:t>enquanto</a:t>
            </a:r>
            <a:r>
              <a:rPr lang="en-US" sz="1800" dirty="0">
                <a:solidFill>
                  <a:srgbClr val="000000"/>
                </a:solidFill>
              </a:rPr>
              <a:t> a</a:t>
            </a:r>
            <a:r>
              <a:rPr lang="en-US" sz="1800" b="1" dirty="0">
                <a:solidFill>
                  <a:srgbClr val="000000"/>
                </a:solidFill>
                <a:ea typeface="SimSun-ExtB" panose="02010609060101010101" pitchFamily="49" charset="-122"/>
              </a:rPr>
              <a:t> </a:t>
            </a:r>
            <a:r>
              <a:rPr lang="en-US" sz="1800" b="1" i="1" dirty="0" err="1">
                <a:solidFill>
                  <a:srgbClr val="000000"/>
                </a:solidFill>
                <a:ea typeface="SimSun-ExtB" panose="02010609060101010101" pitchFamily="49" charset="-122"/>
              </a:rPr>
              <a:t>intensidade</a:t>
            </a:r>
            <a:r>
              <a:rPr lang="en-US" sz="1800" b="1" i="1" dirty="0">
                <a:solidFill>
                  <a:srgbClr val="000000"/>
                </a:solidFill>
                <a:ea typeface="SimSun-ExtB" panose="02010609060101010101" pitchFamily="49" charset="-122"/>
              </a:rPr>
              <a:t> </a:t>
            </a:r>
            <a:r>
              <a:rPr lang="en-US" sz="1800" b="1" i="1" dirty="0" err="1">
                <a:solidFill>
                  <a:srgbClr val="000000"/>
                </a:solidFill>
                <a:ea typeface="SimSun-ExtB" panose="02010609060101010101" pitchFamily="49" charset="-122"/>
              </a:rPr>
              <a:t>luminosa</a:t>
            </a:r>
            <a:r>
              <a:rPr lang="en-US" sz="1800" dirty="0">
                <a:solidFill>
                  <a:srgbClr val="000000"/>
                </a:solidFill>
              </a:rPr>
              <a:t> </a:t>
            </a:r>
            <a:r>
              <a:rPr lang="pt-PT" sz="1800" dirty="0">
                <a:solidFill>
                  <a:srgbClr val="000000"/>
                </a:solidFill>
              </a:rPr>
              <a:t>é uma medida da potência de luz emitida por uma fonte de luz numa dada direção por unidade de ângulo sólido.</a:t>
            </a:r>
            <a:endParaRPr lang="pt-PT" dirty="0"/>
          </a:p>
        </p:txBody>
      </p:sp>
      <p:sp>
        <p:nvSpPr>
          <p:cNvPr id="11" name="TextBox 10"/>
          <p:cNvSpPr txBox="1"/>
          <p:nvPr/>
        </p:nvSpPr>
        <p:spPr>
          <a:xfrm>
            <a:off x="811557" y="5625548"/>
            <a:ext cx="2787943" cy="369332"/>
          </a:xfrm>
          <a:prstGeom prst="rect">
            <a:avLst/>
          </a:prstGeom>
          <a:noFill/>
        </p:spPr>
        <p:txBody>
          <a:bodyPr wrap="none" rtlCol="0">
            <a:spAutoFit/>
          </a:bodyPr>
          <a:lstStyle/>
          <a:p>
            <a:r>
              <a:rPr lang="en-GB" b="1" dirty="0" err="1"/>
              <a:t>Fluxo</a:t>
            </a:r>
            <a:r>
              <a:rPr lang="en-GB" b="1" dirty="0"/>
              <a:t> Luminoso total, F</a:t>
            </a:r>
            <a:endParaRPr lang="en-US" b="1" dirty="0"/>
          </a:p>
        </p:txBody>
      </p:sp>
      <p:sp>
        <p:nvSpPr>
          <p:cNvPr id="12" name="TextBox 11"/>
          <p:cNvSpPr txBox="1"/>
          <p:nvPr/>
        </p:nvSpPr>
        <p:spPr>
          <a:xfrm>
            <a:off x="5085711" y="5568221"/>
            <a:ext cx="2813591" cy="369332"/>
          </a:xfrm>
          <a:prstGeom prst="rect">
            <a:avLst/>
          </a:prstGeom>
          <a:noFill/>
        </p:spPr>
        <p:txBody>
          <a:bodyPr wrap="none" rtlCol="0">
            <a:spAutoFit/>
          </a:bodyPr>
          <a:lstStyle/>
          <a:p>
            <a:r>
              <a:rPr lang="en-GB" b="1" dirty="0" err="1"/>
              <a:t>Intensidade</a:t>
            </a:r>
            <a:r>
              <a:rPr lang="en-GB" b="1" dirty="0"/>
              <a:t> </a:t>
            </a:r>
            <a:r>
              <a:rPr lang="en-GB" b="1" dirty="0" err="1"/>
              <a:t>Luminosa</a:t>
            </a:r>
            <a:r>
              <a:rPr lang="en-GB" b="1" dirty="0"/>
              <a:t>, I</a:t>
            </a:r>
            <a:endParaRPr lang="en-US" b="1" dirty="0"/>
          </a:p>
        </p:txBody>
      </p:sp>
      <p:pic>
        <p:nvPicPr>
          <p:cNvPr id="13" name="Picture 12"/>
          <p:cNvPicPr>
            <a:picLocks noChangeAspect="1"/>
          </p:cNvPicPr>
          <p:nvPr/>
        </p:nvPicPr>
        <p:blipFill>
          <a:blip r:embed="rId3"/>
          <a:stretch>
            <a:fillRect/>
          </a:stretch>
        </p:blipFill>
        <p:spPr>
          <a:xfrm>
            <a:off x="1145224" y="2975058"/>
            <a:ext cx="1962424" cy="1933845"/>
          </a:xfrm>
          <a:prstGeom prst="rect">
            <a:avLst/>
          </a:prstGeom>
        </p:spPr>
      </p:pic>
      <p:grpSp>
        <p:nvGrpSpPr>
          <p:cNvPr id="14" name="Group 13"/>
          <p:cNvGrpSpPr/>
          <p:nvPr/>
        </p:nvGrpSpPr>
        <p:grpSpPr>
          <a:xfrm>
            <a:off x="4855273" y="3078459"/>
            <a:ext cx="2995653" cy="1952898"/>
            <a:chOff x="4855273" y="3078459"/>
            <a:chExt cx="2995653" cy="1952898"/>
          </a:xfrm>
        </p:grpSpPr>
        <p:grpSp>
          <p:nvGrpSpPr>
            <p:cNvPr id="15" name="Group 14"/>
            <p:cNvGrpSpPr/>
            <p:nvPr/>
          </p:nvGrpSpPr>
          <p:grpSpPr>
            <a:xfrm>
              <a:off x="5305768" y="3078459"/>
              <a:ext cx="2111101" cy="1952898"/>
              <a:chOff x="5305768" y="3078459"/>
              <a:chExt cx="2111101" cy="1952898"/>
            </a:xfrm>
          </p:grpSpPr>
          <p:pic>
            <p:nvPicPr>
              <p:cNvPr id="18" name="Picture 17"/>
              <p:cNvPicPr>
                <a:picLocks noChangeAspect="1"/>
              </p:cNvPicPr>
              <p:nvPr/>
            </p:nvPicPr>
            <p:blipFill>
              <a:blip r:embed="rId4"/>
              <a:stretch>
                <a:fillRect/>
              </a:stretch>
            </p:blipFill>
            <p:spPr>
              <a:xfrm>
                <a:off x="5347197" y="3078459"/>
                <a:ext cx="1952898" cy="1952898"/>
              </a:xfrm>
              <a:prstGeom prst="rect">
                <a:avLst/>
              </a:prstGeom>
            </p:spPr>
          </p:pic>
          <p:sp>
            <p:nvSpPr>
              <p:cNvPr id="19" name="Oval 18"/>
              <p:cNvSpPr/>
              <p:nvPr/>
            </p:nvSpPr>
            <p:spPr>
              <a:xfrm rot="21026234">
                <a:off x="6936165" y="3631710"/>
                <a:ext cx="198120" cy="345765"/>
              </a:xfrm>
              <a:prstGeom prst="ellipse">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a:stCxn id="19" idx="0"/>
              </p:cNvCxnSpPr>
              <p:nvPr/>
            </p:nvCxnSpPr>
            <p:spPr>
              <a:xfrm flipH="1">
                <a:off x="6508750" y="3634112"/>
                <a:ext cx="497754" cy="229863"/>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1" name="Straight Connector 20"/>
              <p:cNvCxnSpPr>
                <a:stCxn id="19" idx="4"/>
              </p:cNvCxnSpPr>
              <p:nvPr/>
            </p:nvCxnSpPr>
            <p:spPr>
              <a:xfrm flipH="1">
                <a:off x="6534150" y="3975073"/>
                <a:ext cx="529796" cy="16457"/>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sp>
            <p:nvSpPr>
              <p:cNvPr id="22" name="Oval 21"/>
              <p:cNvSpPr/>
              <p:nvPr/>
            </p:nvSpPr>
            <p:spPr>
              <a:xfrm rot="20423189">
                <a:off x="5558368" y="4156140"/>
                <a:ext cx="198120" cy="345765"/>
              </a:xfrm>
              <a:prstGeom prst="ellipse">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Connector 22"/>
              <p:cNvCxnSpPr>
                <a:stCxn id="22" idx="0"/>
              </p:cNvCxnSpPr>
              <p:nvPr/>
            </p:nvCxnSpPr>
            <p:spPr>
              <a:xfrm flipV="1">
                <a:off x="5599396" y="4086226"/>
                <a:ext cx="499779" cy="79945"/>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4" name="Straight Connector 23"/>
              <p:cNvCxnSpPr>
                <a:stCxn id="22" idx="4"/>
              </p:cNvCxnSpPr>
              <p:nvPr/>
            </p:nvCxnSpPr>
            <p:spPr>
              <a:xfrm flipV="1">
                <a:off x="5715460" y="4181475"/>
                <a:ext cx="444040" cy="310399"/>
              </a:xfrm>
              <a:prstGeom prst="line">
                <a:avLst/>
              </a:prstGeom>
              <a:ln w="1905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5" name="Straight Arrow Connector 24"/>
              <p:cNvCxnSpPr/>
              <p:nvPr/>
            </p:nvCxnSpPr>
            <p:spPr>
              <a:xfrm flipH="1">
                <a:off x="5305768" y="4207452"/>
                <a:ext cx="273561" cy="14094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6" name="Straight Arrow Connector 25"/>
              <p:cNvCxnSpPr/>
              <p:nvPr/>
            </p:nvCxnSpPr>
            <p:spPr>
              <a:xfrm flipH="1">
                <a:off x="5320339" y="4329022"/>
                <a:ext cx="273561" cy="14094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7" name="Straight Arrow Connector 26"/>
              <p:cNvCxnSpPr/>
              <p:nvPr/>
            </p:nvCxnSpPr>
            <p:spPr>
              <a:xfrm flipH="1">
                <a:off x="5364733" y="4225492"/>
                <a:ext cx="273561" cy="14094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8" name="Straight Arrow Connector 27"/>
              <p:cNvCxnSpPr/>
              <p:nvPr/>
            </p:nvCxnSpPr>
            <p:spPr>
              <a:xfrm flipH="1">
                <a:off x="5428470" y="4325225"/>
                <a:ext cx="273561" cy="14094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9" name="Straight Arrow Connector 28"/>
              <p:cNvCxnSpPr/>
              <p:nvPr/>
            </p:nvCxnSpPr>
            <p:spPr>
              <a:xfrm flipH="1">
                <a:off x="5455328" y="4396007"/>
                <a:ext cx="273561" cy="14094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0" name="Straight Arrow Connector 29"/>
              <p:cNvCxnSpPr/>
              <p:nvPr/>
            </p:nvCxnSpPr>
            <p:spPr>
              <a:xfrm flipV="1">
                <a:off x="7006504" y="3786462"/>
                <a:ext cx="320449" cy="10291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1" name="Straight Arrow Connector 30"/>
              <p:cNvCxnSpPr/>
              <p:nvPr/>
            </p:nvCxnSpPr>
            <p:spPr>
              <a:xfrm flipV="1">
                <a:off x="7063946" y="3823135"/>
                <a:ext cx="320449" cy="10291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V="1">
                <a:off x="7096420" y="3713626"/>
                <a:ext cx="320449" cy="10291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3" name="Straight Arrow Connector 32"/>
              <p:cNvCxnSpPr/>
              <p:nvPr/>
            </p:nvCxnSpPr>
            <p:spPr>
              <a:xfrm flipV="1">
                <a:off x="6959357" y="3696128"/>
                <a:ext cx="320449" cy="10291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34" name="Straight Arrow Connector 33"/>
              <p:cNvCxnSpPr/>
              <p:nvPr/>
            </p:nvCxnSpPr>
            <p:spPr>
              <a:xfrm flipV="1">
                <a:off x="7001405" y="3611043"/>
                <a:ext cx="320449" cy="10291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grpSp>
        <p:sp>
          <p:nvSpPr>
            <p:cNvPr id="16" name="TextBox 15"/>
            <p:cNvSpPr txBox="1"/>
            <p:nvPr/>
          </p:nvSpPr>
          <p:spPr>
            <a:xfrm>
              <a:off x="7406574" y="3437809"/>
              <a:ext cx="444352" cy="400110"/>
            </a:xfrm>
            <a:prstGeom prst="rect">
              <a:avLst/>
            </a:prstGeom>
            <a:noFill/>
          </p:spPr>
          <p:txBody>
            <a:bodyPr wrap="none" rtlCol="0">
              <a:spAutoFit/>
            </a:bodyPr>
            <a:lstStyle/>
            <a:p>
              <a:r>
                <a:rPr lang="en-GB" sz="2000" b="1" i="1" dirty="0">
                  <a:latin typeface="Times New Roman" panose="02020603050405020304" pitchFamily="18" charset="0"/>
                  <a:cs typeface="Times New Roman" panose="02020603050405020304" pitchFamily="18" charset="0"/>
                </a:rPr>
                <a:t>I</a:t>
              </a:r>
              <a:r>
                <a:rPr lang="en-GB" sz="2000" b="1" i="1" baseline="-25000" dirty="0">
                  <a:latin typeface="Times New Roman" panose="02020603050405020304" pitchFamily="18" charset="0"/>
                  <a:cs typeface="Times New Roman" panose="02020603050405020304" pitchFamily="18" charset="0"/>
                </a:rPr>
                <a:t>v1</a:t>
              </a:r>
              <a:endParaRPr lang="en-US" sz="2000" b="1" i="1" baseline="-250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4855273" y="4379160"/>
              <a:ext cx="444352" cy="400110"/>
            </a:xfrm>
            <a:prstGeom prst="rect">
              <a:avLst/>
            </a:prstGeom>
            <a:noFill/>
          </p:spPr>
          <p:txBody>
            <a:bodyPr wrap="none" rtlCol="0">
              <a:spAutoFit/>
            </a:bodyPr>
            <a:lstStyle/>
            <a:p>
              <a:r>
                <a:rPr lang="en-GB" sz="2000" b="1" i="1" dirty="0">
                  <a:latin typeface="Times New Roman" panose="02020603050405020304" pitchFamily="18" charset="0"/>
                  <a:cs typeface="Times New Roman" panose="02020603050405020304" pitchFamily="18" charset="0"/>
                </a:rPr>
                <a:t>I</a:t>
              </a:r>
              <a:r>
                <a:rPr lang="en-GB" sz="2000" b="1" i="1" baseline="-25000" dirty="0">
                  <a:latin typeface="Times New Roman" panose="02020603050405020304" pitchFamily="18" charset="0"/>
                  <a:cs typeface="Times New Roman" panose="02020603050405020304" pitchFamily="18" charset="0"/>
                </a:rPr>
                <a:t>v2</a:t>
              </a:r>
              <a:endParaRPr lang="en-US" sz="2000" b="1"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046311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6F12F09-4A9A-43DC-9B8F-2B3E549368DC}"/>
              </a:ext>
            </a:extLst>
          </p:cNvPr>
          <p:cNvSpPr>
            <a:spLocks noGrp="1"/>
          </p:cNvSpPr>
          <p:nvPr>
            <p:ph idx="1"/>
          </p:nvPr>
        </p:nvSpPr>
        <p:spPr/>
        <p:txBody>
          <a:bodyPr/>
          <a:lstStyle/>
          <a:p>
            <a:r>
              <a:rPr lang="en-US" b="1" dirty="0" err="1"/>
              <a:t>Eficácia</a:t>
            </a:r>
            <a:r>
              <a:rPr lang="en-US" b="1" dirty="0"/>
              <a:t> </a:t>
            </a:r>
            <a:r>
              <a:rPr lang="en-US" b="1" dirty="0" err="1"/>
              <a:t>Luminosa</a:t>
            </a:r>
            <a:r>
              <a:rPr lang="en-US" b="1" dirty="0"/>
              <a:t> da </a:t>
            </a:r>
            <a:r>
              <a:rPr lang="en-US" b="1" dirty="0" err="1"/>
              <a:t>lâmpada</a:t>
            </a:r>
            <a:endParaRPr lang="en-US" b="1" dirty="0"/>
          </a:p>
          <a:p>
            <a:r>
              <a:rPr lang="pt-PT" dirty="0"/>
              <a:t>A eficácia luminosa de uma lâmpada é a relação entre o fluxo luminoso produzido e a potência consumida e é expressa em lúmenes por Watt (lm / W), quanto maior, mais eficiente.</a:t>
            </a:r>
          </a:p>
          <a:p>
            <a:endParaRPr lang="pt-PT" dirty="0"/>
          </a:p>
          <a:p>
            <a:endParaRPr lang="pt-PT" dirty="0"/>
          </a:p>
        </p:txBody>
      </p:sp>
      <p:sp>
        <p:nvSpPr>
          <p:cNvPr id="3" name="Título 2">
            <a:extLst>
              <a:ext uri="{FF2B5EF4-FFF2-40B4-BE49-F238E27FC236}">
                <a16:creationId xmlns:a16="http://schemas.microsoft.com/office/drawing/2014/main" id="{F47BD585-4FE0-4C43-BD0E-403696F6D96F}"/>
              </a:ext>
            </a:extLst>
          </p:cNvPr>
          <p:cNvSpPr>
            <a:spLocks noGrp="1"/>
          </p:cNvSpPr>
          <p:nvPr>
            <p:ph type="title"/>
          </p:nvPr>
        </p:nvSpPr>
        <p:spPr/>
        <p:txBody>
          <a:bodyPr>
            <a:normAutofit/>
          </a:bodyPr>
          <a:lstStyle/>
          <a:p>
            <a:r>
              <a:rPr lang="en-GB" dirty="0"/>
              <a:t>5. </a:t>
            </a:r>
            <a:r>
              <a:rPr lang="en-GB" dirty="0" err="1"/>
              <a:t>Métricas</a:t>
            </a:r>
            <a:r>
              <a:rPr lang="en-GB" dirty="0"/>
              <a:t> da </a:t>
            </a:r>
            <a:r>
              <a:rPr lang="en-GB" dirty="0" err="1"/>
              <a:t>iluminação</a:t>
            </a:r>
            <a:endParaRPr lang="pt-PT" dirty="0"/>
          </a:p>
        </p:txBody>
      </p:sp>
      <mc:AlternateContent xmlns:mc="http://schemas.openxmlformats.org/markup-compatibility/2006" xmlns:a14="http://schemas.microsoft.com/office/drawing/2010/main">
        <mc:Choice Requires="a14">
          <p:sp>
            <p:nvSpPr>
              <p:cNvPr id="8" name="CaixaDeTexto 3">
                <a:extLst>
                  <a:ext uri="{FF2B5EF4-FFF2-40B4-BE49-F238E27FC236}">
                    <a16:creationId xmlns:a16="http://schemas.microsoft.com/office/drawing/2014/main" id="{A4081202-A10F-4ECC-A422-AC1CB5B5B78C}"/>
                  </a:ext>
                </a:extLst>
              </p:cNvPr>
              <p:cNvSpPr txBox="1"/>
              <p:nvPr/>
            </p:nvSpPr>
            <p:spPr>
              <a:xfrm>
                <a:off x="1361430" y="3494137"/>
                <a:ext cx="7146465" cy="62933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a:rPr kumimoji="0" lang="pt-PT" sz="28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𝐅𝐥𝐮𝐱𝐨</m:t>
                        </m:r>
                        <m:r>
                          <a:rPr kumimoji="0" lang="pt-PT" sz="28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pt-PT" sz="28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𝐋𝐮𝐦𝐢𝐧𝐨𝐬𝐨</m:t>
                        </m:r>
                      </m:num>
                      <m:den>
                        <m:r>
                          <a:rPr kumimoji="0" lang="pt-PT" sz="2800" b="1"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𝐏𝐨</m:t>
                        </m:r>
                        <m: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𝒕</m:t>
                        </m:r>
                        <m: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ê</m:t>
                        </m:r>
                        <m: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𝒏𝒄𝒊𝒂</m:t>
                        </m:r>
                        <m: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pt-PT" sz="28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𝒄𝒐𝒏𝒔𝒖𝒎𝒊𝒅𝒂</m:t>
                        </m:r>
                      </m:den>
                    </m:f>
                  </m:oMath>
                </a14:m>
                <a:r>
                  <a:rPr kumimoji="0" lang="pt-PT" sz="2800" b="1" i="0" u="none" strike="noStrike" kern="1200" cap="none" spc="0" normalizeH="0" baseline="0" noProof="0" dirty="0">
                    <a:ln>
                      <a:noFill/>
                    </a:ln>
                    <a:solidFill>
                      <a:prstClr val="black"/>
                    </a:solidFill>
                    <a:effectLst/>
                    <a:uLnTx/>
                    <a:uFillTx/>
                    <a:latin typeface="Arial"/>
                    <a:ea typeface="+mn-ea"/>
                    <a:cs typeface="+mn-cs"/>
                  </a:rPr>
                  <a:t> </a:t>
                </a:r>
                <a:r>
                  <a:rPr kumimoji="0" lang="pt-PT" sz="2000" b="0" i="0" u="none" strike="noStrike" kern="1200" cap="none" spc="0" normalizeH="0" baseline="0" noProof="0" dirty="0">
                    <a:ln>
                      <a:noFill/>
                    </a:ln>
                    <a:solidFill>
                      <a:prstClr val="black"/>
                    </a:solidFill>
                    <a:effectLst/>
                    <a:uLnTx/>
                    <a:uFillTx/>
                    <a:latin typeface="Arial"/>
                    <a:ea typeface="+mn-ea"/>
                    <a:cs typeface="+mn-cs"/>
                  </a:rPr>
                  <a:t>= </a:t>
                </a:r>
                <a:r>
                  <a:rPr kumimoji="0" lang="pt-PT" sz="2000" b="1" i="0" u="none" strike="noStrike" kern="1200" cap="none" spc="0" normalizeH="0" baseline="0" noProof="0" dirty="0">
                    <a:ln>
                      <a:noFill/>
                    </a:ln>
                    <a:solidFill>
                      <a:prstClr val="black"/>
                    </a:solidFill>
                    <a:effectLst/>
                    <a:uLnTx/>
                    <a:uFillTx/>
                    <a:latin typeface="Arial"/>
                    <a:ea typeface="+mn-ea"/>
                    <a:cs typeface="+mn-cs"/>
                  </a:rPr>
                  <a:t>Eficácia luminosa (lm/W)</a:t>
                </a:r>
                <a:endParaRPr kumimoji="0" lang="pt-PT" sz="1800" b="1" i="0" u="none" strike="noStrike" kern="1200" cap="none" spc="0" normalizeH="0" baseline="0" noProof="0" dirty="0">
                  <a:ln>
                    <a:noFill/>
                  </a:ln>
                  <a:solidFill>
                    <a:prstClr val="black"/>
                  </a:solidFill>
                  <a:effectLst/>
                  <a:uLnTx/>
                  <a:uFillTx/>
                  <a:latin typeface="Arial"/>
                  <a:ea typeface="+mn-ea"/>
                  <a:cs typeface="+mn-cs"/>
                </a:endParaRPr>
              </a:p>
            </p:txBody>
          </p:sp>
        </mc:Choice>
        <mc:Fallback xmlns="">
          <p:sp>
            <p:nvSpPr>
              <p:cNvPr id="8" name="CaixaDeTexto 3">
                <a:extLst>
                  <a:ext uri="{FF2B5EF4-FFF2-40B4-BE49-F238E27FC236}">
                    <a16:creationId xmlns:a16="http://schemas.microsoft.com/office/drawing/2014/main" id="{A4081202-A10F-4ECC-A422-AC1CB5B5B78C}"/>
                  </a:ext>
                </a:extLst>
              </p:cNvPr>
              <p:cNvSpPr txBox="1">
                <a:spLocks noRot="1" noChangeAspect="1" noMove="1" noResize="1" noEditPoints="1" noAdjustHandles="1" noChangeArrowheads="1" noChangeShapeType="1" noTextEdit="1"/>
              </p:cNvSpPr>
              <p:nvPr/>
            </p:nvSpPr>
            <p:spPr>
              <a:xfrm>
                <a:off x="1361430" y="3494137"/>
                <a:ext cx="7146465" cy="629339"/>
              </a:xfrm>
              <a:prstGeom prst="rect">
                <a:avLst/>
              </a:prstGeom>
              <a:blipFill>
                <a:blip r:embed="rId3"/>
                <a:stretch>
                  <a:fillRect b="-4854"/>
                </a:stretch>
              </a:blipFill>
            </p:spPr>
            <p:txBody>
              <a:bodyPr/>
              <a:lstStyle/>
              <a:p>
                <a:r>
                  <a:rPr lang="pt-PT">
                    <a:noFill/>
                  </a:rPr>
                  <a:t> </a:t>
                </a:r>
              </a:p>
            </p:txBody>
          </p:sp>
        </mc:Fallback>
      </mc:AlternateContent>
    </p:spTree>
    <p:extLst>
      <p:ext uri="{BB962C8B-B14F-4D97-AF65-F5344CB8AC3E}">
        <p14:creationId xmlns:p14="http://schemas.microsoft.com/office/powerpoint/2010/main" val="2516126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Iluminância</a:t>
            </a:r>
            <a:endParaRPr lang="pt-PT" dirty="0"/>
          </a:p>
        </p:txBody>
      </p:sp>
      <p:sp>
        <p:nvSpPr>
          <p:cNvPr id="9" name="Marcador de Posição de Conteúdo 6"/>
          <p:cNvSpPr>
            <a:spLocks noGrp="1"/>
          </p:cNvSpPr>
          <p:nvPr>
            <p:ph idx="1"/>
          </p:nvPr>
        </p:nvSpPr>
        <p:spPr>
          <a:xfrm>
            <a:off x="457200" y="1491450"/>
            <a:ext cx="8229600" cy="4634714"/>
          </a:xfrm>
        </p:spPr>
        <p:txBody>
          <a:bodyPr>
            <a:normAutofit/>
          </a:bodyPr>
          <a:lstStyle/>
          <a:p>
            <a:pPr marL="285750" indent="-285750">
              <a:buClr>
                <a:srgbClr val="FFC000"/>
              </a:buClr>
              <a:buFont typeface="Wingdings" panose="05000000000000000000" pitchFamily="2" charset="2"/>
              <a:buChar char="ü"/>
            </a:pPr>
            <a:r>
              <a:rPr lang="pt-PT" b="1" dirty="0"/>
              <a:t>Iluminância (E) </a:t>
            </a:r>
          </a:p>
          <a:p>
            <a:pPr marL="843750" lvl="1" indent="-285750">
              <a:buClr>
                <a:schemeClr val="tx1"/>
              </a:buClr>
              <a:buFont typeface="Wingdings" panose="05000000000000000000" pitchFamily="2" charset="2"/>
              <a:buChar char="Ø"/>
            </a:pPr>
            <a:r>
              <a:rPr lang="pt-PT" dirty="0"/>
              <a:t>é a quantidade de luz ou Fluxo Luminoso que incide sobre uma área unitária de uma superfície.</a:t>
            </a:r>
          </a:p>
          <a:p>
            <a:pPr marL="843750" lvl="1" indent="-285750">
              <a:buClr>
                <a:schemeClr val="tx1"/>
              </a:buClr>
              <a:buFont typeface="Wingdings" panose="05000000000000000000" pitchFamily="2" charset="2"/>
              <a:buChar char="Ø"/>
            </a:pPr>
            <a:r>
              <a:rPr lang="pt-PT" dirty="0"/>
              <a:t>A unidade de iluminância é o </a:t>
            </a:r>
            <a:r>
              <a:rPr lang="pt-PT" b="1" dirty="0"/>
              <a:t>lux (lx)</a:t>
            </a:r>
            <a:r>
              <a:rPr lang="pt-PT" dirty="0"/>
              <a:t>.</a:t>
            </a:r>
          </a:p>
          <a:p>
            <a:endParaRPr lang="pt-PT" sz="1600" b="0" i="1" dirty="0">
              <a:latin typeface="Cambria Math" panose="02040503050406030204" pitchFamily="18" charset="0"/>
            </a:endParaRPr>
          </a:p>
          <a:p>
            <a:endParaRPr lang="pt-PT" sz="1600" i="1" dirty="0">
              <a:latin typeface="Cambria Math" panose="02040503050406030204" pitchFamily="18" charset="0"/>
            </a:endParaRPr>
          </a:p>
          <a:p>
            <a:endParaRPr lang="pt-PT" sz="1600" b="0" i="1" dirty="0">
              <a:latin typeface="Cambria Math" panose="02040503050406030204" pitchFamily="18" charset="0"/>
            </a:endParaRPr>
          </a:p>
          <a:p>
            <a:endParaRPr lang="pt-PT" sz="1600" b="0" i="1" dirty="0">
              <a:latin typeface="Cambria Math" panose="02040503050406030204" pitchFamily="18" charset="0"/>
            </a:endParaRPr>
          </a:p>
          <a:p>
            <a:pPr algn="ctr"/>
            <a:endParaRPr lang="pt-PT" sz="2800" dirty="0"/>
          </a:p>
          <a:p>
            <a:endParaRPr lang="pt-PT" sz="1600" dirty="0"/>
          </a:p>
          <a:p>
            <a:endParaRPr lang="pt-PT" sz="1600" dirty="0"/>
          </a:p>
          <a:p>
            <a:endParaRPr lang="pt-PT" sz="1600" b="1" dirty="0"/>
          </a:p>
        </p:txBody>
      </p:sp>
      <p:cxnSp>
        <p:nvCxnSpPr>
          <p:cNvPr id="10" name="Conexão reta unidirecional 9"/>
          <p:cNvCxnSpPr>
            <a:cxnSpLocks/>
          </p:cNvCxnSpPr>
          <p:nvPr/>
        </p:nvCxnSpPr>
        <p:spPr>
          <a:xfrm flipH="1">
            <a:off x="2020186" y="3284462"/>
            <a:ext cx="423642" cy="215222"/>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1" name="CaixaDeTexto 10"/>
          <p:cNvSpPr txBox="1"/>
          <p:nvPr/>
        </p:nvSpPr>
        <p:spPr>
          <a:xfrm>
            <a:off x="2443828" y="3133818"/>
            <a:ext cx="21717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400" dirty="0"/>
              <a:t>Fluxo Luminoso incidente na superfície</a:t>
            </a:r>
          </a:p>
        </p:txBody>
      </p:sp>
      <p:sp>
        <p:nvSpPr>
          <p:cNvPr id="15" name="CaixaDeTexto 14"/>
          <p:cNvSpPr txBox="1"/>
          <p:nvPr/>
        </p:nvSpPr>
        <p:spPr>
          <a:xfrm>
            <a:off x="457200" y="4581211"/>
            <a:ext cx="217170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pt-PT" sz="1400" dirty="0"/>
              <a:t>Superfície atingida pelo Fluxo Luminoso</a:t>
            </a:r>
          </a:p>
        </p:txBody>
      </p:sp>
      <p:cxnSp>
        <p:nvCxnSpPr>
          <p:cNvPr id="13" name="Conexão reta unidirecional 12"/>
          <p:cNvCxnSpPr>
            <a:cxnSpLocks/>
          </p:cNvCxnSpPr>
          <p:nvPr/>
        </p:nvCxnSpPr>
        <p:spPr>
          <a:xfrm flipV="1">
            <a:off x="1093271" y="4178673"/>
            <a:ext cx="544143" cy="40253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6" name="CaixaDeTexto 5">
                <a:extLst>
                  <a:ext uri="{FF2B5EF4-FFF2-40B4-BE49-F238E27FC236}">
                    <a16:creationId xmlns:a16="http://schemas.microsoft.com/office/drawing/2014/main" id="{3944EF98-779D-41EA-B996-A9EFBAFD5678}"/>
                  </a:ext>
                </a:extLst>
              </p:cNvPr>
              <p:cNvSpPr txBox="1"/>
              <p:nvPr/>
            </p:nvSpPr>
            <p:spPr>
              <a:xfrm>
                <a:off x="723014" y="3499684"/>
                <a:ext cx="1828800" cy="618246"/>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pt-PT" i="1">
                          <a:latin typeface="Cambria Math" panose="02040503050406030204" pitchFamily="18" charset="0"/>
                        </a:rPr>
                        <m:t>𝐸</m:t>
                      </m:r>
                      <m:r>
                        <a:rPr lang="pt-PT" i="1">
                          <a:latin typeface="Cambria Math" panose="02040503050406030204" pitchFamily="18" charset="0"/>
                          <a:ea typeface="Cambria Math" panose="02040503050406030204" pitchFamily="18" charset="0"/>
                        </a:rPr>
                        <m:t>=</m:t>
                      </m:r>
                      <m:f>
                        <m:fPr>
                          <m:ctrlPr>
                            <a:rPr lang="pt-PT" i="1">
                              <a:latin typeface="Cambria Math" panose="02040503050406030204" pitchFamily="18" charset="0"/>
                              <a:ea typeface="Cambria Math" panose="02040503050406030204" pitchFamily="18" charset="0"/>
                            </a:rPr>
                          </m:ctrlPr>
                        </m:fPr>
                        <m:num>
                          <m:r>
                            <a:rPr lang="az-Cyrl-AZ" i="1">
                              <a:latin typeface="Cambria Math" panose="02040503050406030204" pitchFamily="18" charset="0"/>
                              <a:ea typeface="Cambria Math" panose="02040503050406030204" pitchFamily="18" charset="0"/>
                            </a:rPr>
                            <m:t>Ф</m:t>
                          </m:r>
                        </m:num>
                        <m:den>
                          <m:r>
                            <a:rPr lang="pt-PT" i="1">
                              <a:latin typeface="Cambria Math" panose="02040503050406030204" pitchFamily="18" charset="0"/>
                              <a:ea typeface="Cambria Math" panose="02040503050406030204" pitchFamily="18" charset="0"/>
                            </a:rPr>
                            <m:t>𝐴</m:t>
                          </m:r>
                        </m:den>
                      </m:f>
                    </m:oMath>
                  </m:oMathPara>
                </a14:m>
                <a:endParaRPr lang="pt-PT" dirty="0"/>
              </a:p>
            </p:txBody>
          </p:sp>
        </mc:Choice>
        <mc:Fallback xmlns="">
          <p:sp>
            <p:nvSpPr>
              <p:cNvPr id="6" name="CaixaDeTexto 5">
                <a:extLst>
                  <a:ext uri="{FF2B5EF4-FFF2-40B4-BE49-F238E27FC236}">
                    <a16:creationId xmlns:a16="http://schemas.microsoft.com/office/drawing/2014/main" id="{3944EF98-779D-41EA-B996-A9EFBAFD5678}"/>
                  </a:ext>
                </a:extLst>
              </p:cNvPr>
              <p:cNvSpPr txBox="1">
                <a:spLocks noRot="1" noChangeAspect="1" noMove="1" noResize="1" noEditPoints="1" noAdjustHandles="1" noChangeArrowheads="1" noChangeShapeType="1" noTextEdit="1"/>
              </p:cNvSpPr>
              <p:nvPr/>
            </p:nvSpPr>
            <p:spPr>
              <a:xfrm>
                <a:off x="723014" y="3499684"/>
                <a:ext cx="1828800" cy="618246"/>
              </a:xfrm>
              <a:prstGeom prst="rect">
                <a:avLst/>
              </a:prstGeom>
              <a:blipFill>
                <a:blip r:embed="rId4"/>
                <a:stretch>
                  <a:fillRect/>
                </a:stretch>
              </a:blipFill>
            </p:spPr>
            <p:txBody>
              <a:bodyPr/>
              <a:lstStyle/>
              <a:p>
                <a:r>
                  <a:rPr lang="en-US">
                    <a:noFill/>
                  </a:rPr>
                  <a:t> </a:t>
                </a:r>
              </a:p>
            </p:txBody>
          </p:sp>
        </mc:Fallback>
      </mc:AlternateContent>
      <p:graphicFrame>
        <p:nvGraphicFramePr>
          <p:cNvPr id="2" name="Table 1"/>
          <p:cNvGraphicFramePr>
            <a:graphicFrameLocks noGrp="1"/>
          </p:cNvGraphicFramePr>
          <p:nvPr>
            <p:extLst>
              <p:ext uri="{D42A27DB-BD31-4B8C-83A1-F6EECF244321}">
                <p14:modId xmlns:p14="http://schemas.microsoft.com/office/powerpoint/2010/main" val="1059588147"/>
              </p:ext>
            </p:extLst>
          </p:nvPr>
        </p:nvGraphicFramePr>
        <p:xfrm>
          <a:off x="3187885" y="4007151"/>
          <a:ext cx="5841056" cy="2194560"/>
        </p:xfrm>
        <a:graphic>
          <a:graphicData uri="http://schemas.openxmlformats.org/drawingml/2006/table">
            <a:tbl>
              <a:tblPr firstRow="1" bandRow="1">
                <a:tableStyleId>{5C22544A-7EE6-4342-B048-85BDC9FD1C3A}</a:tableStyleId>
              </a:tblPr>
              <a:tblGrid>
                <a:gridCol w="2920528">
                  <a:extLst>
                    <a:ext uri="{9D8B030D-6E8A-4147-A177-3AD203B41FA5}">
                      <a16:colId xmlns:a16="http://schemas.microsoft.com/office/drawing/2014/main" val="1791175565"/>
                    </a:ext>
                  </a:extLst>
                </a:gridCol>
                <a:gridCol w="2920528">
                  <a:extLst>
                    <a:ext uri="{9D8B030D-6E8A-4147-A177-3AD203B41FA5}">
                      <a16:colId xmlns:a16="http://schemas.microsoft.com/office/drawing/2014/main" val="2735389364"/>
                    </a:ext>
                  </a:extLst>
                </a:gridCol>
              </a:tblGrid>
              <a:tr h="334706">
                <a:tc gridSpan="2">
                  <a:txBody>
                    <a:bodyPr/>
                    <a:lstStyle/>
                    <a:p>
                      <a:r>
                        <a:rPr lang="en-GB" b="1" dirty="0" err="1">
                          <a:solidFill>
                            <a:schemeClr val="tx1"/>
                          </a:solidFill>
                        </a:rPr>
                        <a:t>Iluminância</a:t>
                      </a:r>
                      <a:r>
                        <a:rPr lang="en-GB" b="1" baseline="0" dirty="0">
                          <a:solidFill>
                            <a:schemeClr val="tx1"/>
                          </a:solidFill>
                        </a:rPr>
                        <a:t> (lux) typical values</a:t>
                      </a:r>
                      <a:endParaRPr lang="en-US" b="1" dirty="0">
                        <a:solidFill>
                          <a:schemeClr val="tx1"/>
                        </a:solidFill>
                      </a:endParaRPr>
                    </a:p>
                  </a:txBody>
                  <a:tcPr/>
                </a:tc>
                <a:tc hMerge="1">
                  <a:txBody>
                    <a:bodyPr/>
                    <a:lstStyle/>
                    <a:p>
                      <a:endParaRPr lang="en-US" dirty="0"/>
                    </a:p>
                  </a:txBody>
                  <a:tcPr/>
                </a:tc>
                <a:extLst>
                  <a:ext uri="{0D108BD9-81ED-4DB2-BD59-A6C34878D82A}">
                    <a16:rowId xmlns:a16="http://schemas.microsoft.com/office/drawing/2014/main" val="229039476"/>
                  </a:ext>
                </a:extLst>
              </a:tr>
              <a:tr h="334706">
                <a:tc>
                  <a:txBody>
                    <a:bodyPr/>
                    <a:lstStyle/>
                    <a:p>
                      <a:r>
                        <a:rPr lang="en-GB" dirty="0" err="1"/>
                        <a:t>Dia</a:t>
                      </a:r>
                      <a:r>
                        <a:rPr lang="en-GB" dirty="0"/>
                        <a:t> </a:t>
                      </a:r>
                      <a:r>
                        <a:rPr lang="en-GB" dirty="0" err="1"/>
                        <a:t>sem</a:t>
                      </a:r>
                      <a:r>
                        <a:rPr lang="en-GB" dirty="0"/>
                        <a:t> </a:t>
                      </a:r>
                      <a:r>
                        <a:rPr lang="en-GB" dirty="0" err="1"/>
                        <a:t>núvens</a:t>
                      </a:r>
                      <a:endParaRPr lang="en-US" dirty="0"/>
                    </a:p>
                  </a:txBody>
                  <a:tcPr/>
                </a:tc>
                <a:tc>
                  <a:txBody>
                    <a:bodyPr/>
                    <a:lstStyle/>
                    <a:p>
                      <a:r>
                        <a:rPr lang="en-GB" dirty="0"/>
                        <a:t>100 000</a:t>
                      </a:r>
                      <a:r>
                        <a:rPr lang="en-GB" baseline="0" dirty="0"/>
                        <a:t> lux</a:t>
                      </a:r>
                      <a:endParaRPr lang="en-US" dirty="0"/>
                    </a:p>
                  </a:txBody>
                  <a:tcPr/>
                </a:tc>
                <a:extLst>
                  <a:ext uri="{0D108BD9-81ED-4DB2-BD59-A6C34878D82A}">
                    <a16:rowId xmlns:a16="http://schemas.microsoft.com/office/drawing/2014/main" val="1506654210"/>
                  </a:ext>
                </a:extLst>
              </a:tr>
              <a:tr h="334706">
                <a:tc>
                  <a:txBody>
                    <a:bodyPr/>
                    <a:lstStyle/>
                    <a:p>
                      <a:r>
                        <a:rPr lang="en-GB" dirty="0" err="1"/>
                        <a:t>Céu</a:t>
                      </a:r>
                      <a:r>
                        <a:rPr lang="en-GB" dirty="0"/>
                        <a:t> </a:t>
                      </a:r>
                      <a:r>
                        <a:rPr lang="en-GB" dirty="0" err="1"/>
                        <a:t>nublado</a:t>
                      </a:r>
                      <a:endParaRPr lang="en-US" dirty="0"/>
                    </a:p>
                  </a:txBody>
                  <a:tcPr/>
                </a:tc>
                <a:tc>
                  <a:txBody>
                    <a:bodyPr/>
                    <a:lstStyle/>
                    <a:p>
                      <a:r>
                        <a:rPr lang="en-GB" dirty="0"/>
                        <a:t>5 000 lux</a:t>
                      </a:r>
                      <a:endParaRPr lang="en-US" dirty="0"/>
                    </a:p>
                  </a:txBody>
                  <a:tcPr/>
                </a:tc>
                <a:extLst>
                  <a:ext uri="{0D108BD9-81ED-4DB2-BD59-A6C34878D82A}">
                    <a16:rowId xmlns:a16="http://schemas.microsoft.com/office/drawing/2014/main" val="2295145903"/>
                  </a:ext>
                </a:extLst>
              </a:tr>
              <a:tr h="334706">
                <a:tc>
                  <a:txBody>
                    <a:bodyPr/>
                    <a:lstStyle/>
                    <a:p>
                      <a:r>
                        <a:rPr lang="en-GB" dirty="0" err="1"/>
                        <a:t>Escritório</a:t>
                      </a:r>
                      <a:r>
                        <a:rPr lang="en-GB" dirty="0"/>
                        <a:t>, </a:t>
                      </a:r>
                      <a:r>
                        <a:rPr lang="en-GB" dirty="0" err="1"/>
                        <a:t>iluminado</a:t>
                      </a:r>
                      <a:endParaRPr lang="en-US" dirty="0"/>
                    </a:p>
                  </a:txBody>
                  <a:tcPr/>
                </a:tc>
                <a:tc>
                  <a:txBody>
                    <a:bodyPr/>
                    <a:lstStyle/>
                    <a:p>
                      <a:r>
                        <a:rPr lang="en-GB" dirty="0"/>
                        <a:t>500 lux</a:t>
                      </a:r>
                      <a:endParaRPr lang="en-US" dirty="0"/>
                    </a:p>
                  </a:txBody>
                  <a:tcPr/>
                </a:tc>
                <a:extLst>
                  <a:ext uri="{0D108BD9-81ED-4DB2-BD59-A6C34878D82A}">
                    <a16:rowId xmlns:a16="http://schemas.microsoft.com/office/drawing/2014/main" val="1226048668"/>
                  </a:ext>
                </a:extLst>
              </a:tr>
              <a:tr h="334706">
                <a:tc>
                  <a:txBody>
                    <a:bodyPr/>
                    <a:lstStyle/>
                    <a:p>
                      <a:pPr algn="l"/>
                      <a:r>
                        <a:rPr lang="pt-PT" dirty="0"/>
                        <a:t>Sala de estar ou hotel</a:t>
                      </a:r>
                      <a:endParaRPr lang="en-US" dirty="0"/>
                    </a:p>
                  </a:txBody>
                  <a:tcPr/>
                </a:tc>
                <a:tc>
                  <a:txBody>
                    <a:bodyPr/>
                    <a:lstStyle/>
                    <a:p>
                      <a:r>
                        <a:rPr lang="en-GB" dirty="0"/>
                        <a:t>100 lux</a:t>
                      </a:r>
                      <a:endParaRPr lang="en-US" dirty="0"/>
                    </a:p>
                  </a:txBody>
                  <a:tcPr/>
                </a:tc>
                <a:extLst>
                  <a:ext uri="{0D108BD9-81ED-4DB2-BD59-A6C34878D82A}">
                    <a16:rowId xmlns:a16="http://schemas.microsoft.com/office/drawing/2014/main" val="1207940425"/>
                  </a:ext>
                </a:extLst>
              </a:tr>
              <a:tr h="334706">
                <a:tc>
                  <a:txBody>
                    <a:bodyPr/>
                    <a:lstStyle/>
                    <a:p>
                      <a:r>
                        <a:rPr lang="pt-PT" dirty="0"/>
                        <a:t>Luz do luar - céu claro</a:t>
                      </a:r>
                      <a:endParaRPr lang="en-US" dirty="0"/>
                    </a:p>
                  </a:txBody>
                  <a:tcPr/>
                </a:tc>
                <a:tc>
                  <a:txBody>
                    <a:bodyPr/>
                    <a:lstStyle/>
                    <a:p>
                      <a:r>
                        <a:rPr lang="en-GB" dirty="0"/>
                        <a:t>0,25 lux</a:t>
                      </a:r>
                      <a:endParaRPr lang="en-US" dirty="0"/>
                    </a:p>
                  </a:txBody>
                  <a:tcPr/>
                </a:tc>
                <a:extLst>
                  <a:ext uri="{0D108BD9-81ED-4DB2-BD59-A6C34878D82A}">
                    <a16:rowId xmlns:a16="http://schemas.microsoft.com/office/drawing/2014/main" val="2489619796"/>
                  </a:ext>
                </a:extLst>
              </a:tr>
            </a:tbl>
          </a:graphicData>
        </a:graphic>
      </p:graphicFrame>
      <p:grpSp>
        <p:nvGrpSpPr>
          <p:cNvPr id="8" name="Group 7"/>
          <p:cNvGrpSpPr/>
          <p:nvPr/>
        </p:nvGrpSpPr>
        <p:grpSpPr>
          <a:xfrm>
            <a:off x="6003839" y="2543175"/>
            <a:ext cx="2263861" cy="1321850"/>
            <a:chOff x="-319875" y="-1972139"/>
            <a:chExt cx="2948775" cy="1783496"/>
          </a:xfrm>
        </p:grpSpPr>
        <p:pic>
          <p:nvPicPr>
            <p:cNvPr id="1026" name="Picture 2" descr="Resultado de imagem para book drawing"/>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63814" y="-1268322"/>
              <a:ext cx="2465086" cy="1079679"/>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a:off x="0" y="-1810082"/>
              <a:ext cx="723014" cy="832406"/>
            </a:xfrm>
            <a:prstGeom prst="straightConnector1">
              <a:avLst/>
            </a:prstGeom>
            <a:ln>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14" name="Straight Arrow Connector 13"/>
            <p:cNvCxnSpPr/>
            <p:nvPr/>
          </p:nvCxnSpPr>
          <p:spPr>
            <a:xfrm>
              <a:off x="-319875" y="-1546997"/>
              <a:ext cx="723014" cy="832406"/>
            </a:xfrm>
            <a:prstGeom prst="straightConnector1">
              <a:avLst/>
            </a:prstGeom>
            <a:ln>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16" name="Straight Arrow Connector 15"/>
            <p:cNvCxnSpPr/>
            <p:nvPr/>
          </p:nvCxnSpPr>
          <p:spPr>
            <a:xfrm>
              <a:off x="1029143" y="-1912797"/>
              <a:ext cx="723014" cy="832406"/>
            </a:xfrm>
            <a:prstGeom prst="straightConnector1">
              <a:avLst/>
            </a:prstGeom>
            <a:ln>
              <a:solidFill>
                <a:schemeClr val="tx1"/>
              </a:solidFill>
              <a:tailEnd type="triangle"/>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a:off x="502493" y="-1972139"/>
              <a:ext cx="723014" cy="832406"/>
            </a:xfrm>
            <a:prstGeom prst="straightConnector1">
              <a:avLst/>
            </a:prstGeom>
            <a:ln>
              <a:solidFill>
                <a:schemeClr val="tx1"/>
              </a:solidFill>
              <a:tailEnd type="triangle"/>
            </a:ln>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3105628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EDE20747-2674-46CE-9555-D353FFBB7C91}"/>
              </a:ext>
            </a:extLst>
          </p:cNvPr>
          <p:cNvSpPr>
            <a:spLocks noGrp="1"/>
          </p:cNvSpPr>
          <p:nvPr>
            <p:ph idx="1"/>
          </p:nvPr>
        </p:nvSpPr>
        <p:spPr/>
        <p:txBody>
          <a:bodyPr/>
          <a:lstStyle/>
          <a:p>
            <a:r>
              <a:rPr lang="pt-PT" dirty="0"/>
              <a:t>Porquê o Design de iluminação?</a:t>
            </a:r>
          </a:p>
          <a:p>
            <a:endParaRPr lang="pt-PT" dirty="0"/>
          </a:p>
          <a:p>
            <a:pPr marL="342900" indent="-342900">
              <a:buFont typeface="Arial" panose="020B0604020202020204" pitchFamily="34" charset="0"/>
              <a:buChar char="•"/>
            </a:pPr>
            <a:r>
              <a:rPr lang="pt-PT" sz="1600" dirty="0"/>
              <a:t>Design de iluminação serve para fornecer condições visuais adequadas para os ocupantes do edifício.</a:t>
            </a:r>
          </a:p>
          <a:p>
            <a:pPr marL="342900" indent="-342900">
              <a:buFont typeface="Arial" panose="020B0604020202020204" pitchFamily="34" charset="0"/>
              <a:buChar char="•"/>
            </a:pPr>
            <a:r>
              <a:rPr lang="pt-PT" sz="1600" dirty="0"/>
              <a:t>O objetivo é fornecer a "luz certa no momento certo no lugar certo" para obter :</a:t>
            </a:r>
          </a:p>
          <a:p>
            <a:pPr marL="900900" lvl="1" indent="-342900">
              <a:buFont typeface="Arial" panose="020B0604020202020204" pitchFamily="34" charset="0"/>
              <a:buChar char="•"/>
            </a:pPr>
            <a:r>
              <a:rPr lang="pt-PT" sz="1600" dirty="0"/>
              <a:t>Desempenho visual para executar as tarefas visuais mesmo em circunstâncias difíceis e durante períodos mais longos</a:t>
            </a:r>
          </a:p>
          <a:p>
            <a:pPr marL="900900" lvl="1" indent="-342900">
              <a:buFont typeface="Arial" panose="020B0604020202020204" pitchFamily="34" charset="0"/>
              <a:buChar char="•"/>
            </a:pPr>
            <a:r>
              <a:rPr lang="pt-PT" sz="1600" dirty="0"/>
              <a:t>O conforto visual proporciona uma sensação de bem-estar e contribui para um melhor desempenho</a:t>
            </a:r>
          </a:p>
          <a:p>
            <a:pPr marL="342900" indent="-342900">
              <a:buFont typeface="Arial" panose="020B0604020202020204" pitchFamily="34" charset="0"/>
              <a:buChar char="•"/>
            </a:pPr>
            <a:r>
              <a:rPr lang="pt-PT" sz="1600" dirty="0"/>
              <a:t>Iluminar um objeto torna os detalhes mais fáceis de ver, mas a quantidade de luz em termos de iluminância, luminância e uniformidade necessária para uma visibilidade adequada não é a mesma para todos os objetos.</a:t>
            </a:r>
          </a:p>
          <a:p>
            <a:pPr marL="342900" indent="-342900">
              <a:buFont typeface="Arial" panose="020B0604020202020204" pitchFamily="34" charset="0"/>
              <a:buChar char="•"/>
            </a:pPr>
            <a:r>
              <a:rPr lang="pt-PT" sz="1600" dirty="0"/>
              <a:t>Alguns recursos de design e técnicas apresentadas neste módulo, tais como: Requisitos de nível de iluminação, Fotometria, Métricas de iluminação, Rendição de cor, Ferramentas de software, </a:t>
            </a:r>
            <a:r>
              <a:rPr lang="pt-PT" sz="1600" dirty="0" err="1"/>
              <a:t>etc</a:t>
            </a:r>
            <a:r>
              <a:rPr lang="pt-PT" sz="1600" dirty="0"/>
              <a:t>, são essenciais para fornecer uma boa qualidade de luz.</a:t>
            </a:r>
          </a:p>
        </p:txBody>
      </p:sp>
      <p:sp>
        <p:nvSpPr>
          <p:cNvPr id="3" name="Título 2">
            <a:extLst>
              <a:ext uri="{FF2B5EF4-FFF2-40B4-BE49-F238E27FC236}">
                <a16:creationId xmlns:a16="http://schemas.microsoft.com/office/drawing/2014/main" id="{0AFD60F3-0B6A-42F1-9307-6BF14C97BDB6}"/>
              </a:ext>
            </a:extLst>
          </p:cNvPr>
          <p:cNvSpPr>
            <a:spLocks noGrp="1"/>
          </p:cNvSpPr>
          <p:nvPr>
            <p:ph type="title"/>
          </p:nvPr>
        </p:nvSpPr>
        <p:spPr/>
        <p:txBody>
          <a:bodyPr/>
          <a:lstStyle/>
          <a:p>
            <a:r>
              <a:rPr lang="pt-PT" dirty="0"/>
              <a:t>1. Introdução</a:t>
            </a:r>
          </a:p>
        </p:txBody>
      </p:sp>
    </p:spTree>
    <p:extLst>
      <p:ext uri="{BB962C8B-B14F-4D97-AF65-F5344CB8AC3E}">
        <p14:creationId xmlns:p14="http://schemas.microsoft.com/office/powerpoint/2010/main" val="947118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p:txBody>
              <a:bodyPr>
                <a:normAutofit fontScale="85000" lnSpcReduction="10000"/>
              </a:bodyPr>
              <a:lstStyle/>
              <a:p>
                <a:pPr marL="342900" indent="-342900">
                  <a:buFont typeface="Arial" panose="020B0604020202020204" pitchFamily="34" charset="0"/>
                  <a:buChar char="•"/>
                </a:pPr>
                <a:r>
                  <a:rPr lang="en-US" dirty="0" err="1"/>
                  <a:t>Luminância</a:t>
                </a:r>
                <a:r>
                  <a:rPr lang="en-US" dirty="0"/>
                  <a:t> </a:t>
                </a:r>
                <a:r>
                  <a:rPr lang="pt-PT" dirty="0"/>
                  <a:t>é uma medida da densidade da intensidade da luz refletida numa determinada direção, que descreve a quantidade de luz que passa ou é emitida por uma superfície, de acordo com um ângulo específico </a:t>
                </a:r>
                <a:r>
                  <a:rPr lang="en-US" dirty="0"/>
                  <a:t>(∂Ω).</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pt-PT" dirty="0"/>
                  <a:t>A Luminância indica a quantidade de  potência luminosa detetada por um olho, olhando a superfície a partir de um determinado ângulo de visão</a:t>
                </a:r>
                <a:r>
                  <a:rPr lang="en-US" dirty="0"/>
                  <a:t>.</a:t>
                </a:r>
              </a:p>
              <a:p>
                <a:pPr marL="342900" lvl="1" indent="-342900">
                  <a:buClrTx/>
                  <a:buFont typeface="Arial" panose="020B0604020202020204" pitchFamily="34" charset="0"/>
                  <a:buChar char="•"/>
                </a:pPr>
                <a:r>
                  <a:rPr lang="pt-PT" dirty="0"/>
                  <a:t>A unidade é </a:t>
                </a:r>
                <a:r>
                  <a:rPr lang="pt-PT" b="1" dirty="0"/>
                  <a:t>candela por metro quadrado </a:t>
                </a:r>
                <a:r>
                  <a:rPr lang="pt-PT" dirty="0"/>
                  <a:t>(</a:t>
                </a:r>
                <a:r>
                  <a:rPr lang="pt-PT" b="1" dirty="0"/>
                  <a:t>cd/</a:t>
                </a:r>
                <a14:m>
                  <m:oMath xmlns:m="http://schemas.openxmlformats.org/officeDocument/2006/math">
                    <m:sSup>
                      <m:sSupPr>
                        <m:ctrlPr>
                          <a:rPr lang="pt-PT" b="1" i="1">
                            <a:latin typeface="Cambria Math" panose="02040503050406030204" pitchFamily="18" charset="0"/>
                          </a:rPr>
                        </m:ctrlPr>
                      </m:sSupPr>
                      <m:e>
                        <m:r>
                          <a:rPr lang="pt-PT" b="1">
                            <a:latin typeface="Cambria Math" panose="02040503050406030204" pitchFamily="18" charset="0"/>
                          </a:rPr>
                          <m:t>𝐦</m:t>
                        </m:r>
                      </m:e>
                      <m:sup>
                        <m:r>
                          <a:rPr lang="pt-PT" b="1" i="1">
                            <a:latin typeface="Cambria Math" panose="02040503050406030204" pitchFamily="18" charset="0"/>
                          </a:rPr>
                          <m:t>𝟐</m:t>
                        </m:r>
                      </m:sup>
                    </m:sSup>
                  </m:oMath>
                </a14:m>
                <a:r>
                  <a:rPr lang="pt-PT" dirty="0"/>
                  <a:t>).</a:t>
                </a:r>
                <a:endParaRPr lang="pt-PT" dirty="0">
                  <a:solidFill>
                    <a:schemeClr val="tx1"/>
                  </a:solidFill>
                </a:endParaRPr>
              </a:p>
              <a:p>
                <a:pPr marL="342900" indent="-342900">
                  <a:buFont typeface="Arial" panose="020B0604020202020204" pitchFamily="34" charset="0"/>
                  <a:buChar char="•"/>
                </a:pPr>
                <a:endParaRPr lang="en-US" dirty="0"/>
              </a:p>
            </p:txBody>
          </p:sp>
        </mc:Choice>
        <mc:Fallback xmlns="">
          <p:sp>
            <p:nvSpPr>
              <p:cNvPr id="2" name="Marcador de Posição de Conteúdo 1">
                <a:extLst>
                  <a:ext uri="{FF2B5EF4-FFF2-40B4-BE49-F238E27FC236}">
                    <a16:creationId xmlns:a16="http://schemas.microsoft.com/office/drawing/2014/main" id="{671E6251-6CEC-4A93-857A-BE97BA274591}"/>
                  </a:ext>
                </a:extLst>
              </p:cNvPr>
              <p:cNvSpPr>
                <a:spLocks noGrp="1" noRot="1" noChangeAspect="1" noMove="1" noResize="1" noEditPoints="1" noAdjustHandles="1" noChangeArrowheads="1" noChangeShapeType="1" noTextEdit="1"/>
              </p:cNvSpPr>
              <p:nvPr>
                <p:ph idx="1"/>
              </p:nvPr>
            </p:nvSpPr>
            <p:spPr>
              <a:blipFill>
                <a:blip r:embed="rId2"/>
                <a:stretch>
                  <a:fillRect l="-370" t="-1053" r="-444"/>
                </a:stretch>
              </a:blipFill>
            </p:spPr>
            <p:txBody>
              <a:bodyPr/>
              <a:lstStyle/>
              <a:p>
                <a:r>
                  <a:rPr lang="pt-PT">
                    <a:noFill/>
                  </a:rPr>
                  <a:t> </a:t>
                </a:r>
              </a:p>
            </p:txBody>
          </p:sp>
        </mc:Fallback>
      </mc:AlternateContent>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Luminância</a:t>
            </a:r>
            <a:endParaRPr lang="en-US" dirty="0"/>
          </a:p>
        </p:txBody>
      </p:sp>
      <mc:AlternateContent xmlns:mc="http://schemas.openxmlformats.org/markup-compatibility/2006" xmlns:a14="http://schemas.microsoft.com/office/drawing/2010/main">
        <mc:Choice Requires="a14">
          <p:sp>
            <p:nvSpPr>
              <p:cNvPr id="4" name="Retângulo 3">
                <a:extLst>
                  <a:ext uri="{FF2B5EF4-FFF2-40B4-BE49-F238E27FC236}">
                    <a16:creationId xmlns:a16="http://schemas.microsoft.com/office/drawing/2014/main" id="{CC18F668-7721-4658-8D3D-D6DA7A11BEFE}"/>
                  </a:ext>
                </a:extLst>
              </p:cNvPr>
              <p:cNvSpPr/>
              <p:nvPr/>
            </p:nvSpPr>
            <p:spPr>
              <a:xfrm>
                <a:off x="5587181" y="3460877"/>
                <a:ext cx="2735364"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pt-PT" i="1" smtClean="0">
                              <a:latin typeface="Cambria Math" panose="02040503050406030204" pitchFamily="18" charset="0"/>
                            </a:rPr>
                          </m:ctrlPr>
                        </m:dPr>
                        <m:e>
                          <m:r>
                            <a:rPr lang="pt-PT" i="1">
                              <a:latin typeface="Cambria Math" panose="02040503050406030204" pitchFamily="18" charset="0"/>
                            </a:rPr>
                            <m:t>𝐿</m:t>
                          </m:r>
                          <m:r>
                            <a:rPr lang="pt-PT" i="0">
                              <a:latin typeface="Cambria Math" panose="02040503050406030204" pitchFamily="18" charset="0"/>
                            </a:rPr>
                            <m:t>=</m:t>
                          </m:r>
                          <m:f>
                            <m:fPr>
                              <m:ctrlPr>
                                <a:rPr lang="pt-PT" i="1">
                                  <a:latin typeface="Cambria Math" panose="02040503050406030204" pitchFamily="18" charset="0"/>
                                </a:rPr>
                              </m:ctrlPr>
                            </m:fPr>
                            <m:num>
                              <m:r>
                                <a:rPr lang="pt-PT" i="1">
                                  <a:latin typeface="Cambria Math" panose="02040503050406030204" pitchFamily="18" charset="0"/>
                                </a:rPr>
                                <m:t>𝐼</m:t>
                              </m:r>
                            </m:num>
                            <m:den>
                              <m:d>
                                <m:dPr>
                                  <m:begChr m:val=""/>
                                  <m:ctrlPr>
                                    <a:rPr lang="pt-PT" i="1">
                                      <a:latin typeface="Cambria Math" panose="02040503050406030204" pitchFamily="18" charset="0"/>
                                    </a:rPr>
                                  </m:ctrlPr>
                                </m:dPr>
                                <m:e>
                                  <m:r>
                                    <a:rPr lang="pt-PT" i="1">
                                      <a:latin typeface="Cambria Math" panose="02040503050406030204" pitchFamily="18" charset="0"/>
                                    </a:rPr>
                                    <m:t>𝐴</m:t>
                                  </m:r>
                                  <m:r>
                                    <a:rPr lang="pt-PT" i="0">
                                      <a:latin typeface="Cambria Math" panose="02040503050406030204" pitchFamily="18" charset="0"/>
                                    </a:rPr>
                                    <m:t>.</m:t>
                                  </m:r>
                                  <m:r>
                                    <m:rPr>
                                      <m:sty m:val="p"/>
                                    </m:rPr>
                                    <a:rPr lang="pt-PT" i="0">
                                      <a:latin typeface="Cambria Math" panose="02040503050406030204" pitchFamily="18" charset="0"/>
                                    </a:rPr>
                                    <m:t>co</m:t>
                                  </m:r>
                                  <m:func>
                                    <m:funcPr>
                                      <m:ctrlPr>
                                        <a:rPr lang="pt-PT" i="1">
                                          <a:latin typeface="Cambria Math" panose="02040503050406030204" pitchFamily="18" charset="0"/>
                                        </a:rPr>
                                      </m:ctrlPr>
                                    </m:funcPr>
                                    <m:fName>
                                      <m:r>
                                        <m:rPr>
                                          <m:sty m:val="p"/>
                                        </m:rPr>
                                        <a:rPr lang="pt-PT" i="0">
                                          <a:latin typeface="Cambria Math" panose="02040503050406030204" pitchFamily="18" charset="0"/>
                                        </a:rPr>
                                        <m:t>s</m:t>
                                      </m:r>
                                    </m:fName>
                                    <m:e>
                                      <m:r>
                                        <a:rPr lang="pt-PT" i="0">
                                          <a:latin typeface="Cambria Math" panose="02040503050406030204" pitchFamily="18" charset="0"/>
                                        </a:rPr>
                                        <m:t>(</m:t>
                                      </m:r>
                                    </m:e>
                                  </m:func>
                                  <m:r>
                                    <a:rPr lang="pt-PT" i="1">
                                      <a:latin typeface="Cambria Math" panose="02040503050406030204" pitchFamily="18" charset="0"/>
                                    </a:rPr>
                                    <m:t>𝜃</m:t>
                                  </m:r>
                                </m:e>
                              </m:d>
                            </m:den>
                          </m:f>
                          <m:r>
                            <a:rPr lang="pt-PT" i="0">
                              <a:latin typeface="Cambria Math" panose="02040503050406030204" pitchFamily="18" charset="0"/>
                            </a:rPr>
                            <m:t>  (</m:t>
                          </m:r>
                          <m:r>
                            <a:rPr lang="pt-PT" i="1">
                              <a:latin typeface="Cambria Math" panose="02040503050406030204" pitchFamily="18" charset="0"/>
                            </a:rPr>
                            <m:t>𝑐</m:t>
                          </m:r>
                          <m:f>
                            <m:fPr>
                              <m:type m:val="lin"/>
                              <m:ctrlPr>
                                <a:rPr lang="pt-PT" i="1">
                                  <a:latin typeface="Cambria Math" panose="02040503050406030204" pitchFamily="18" charset="0"/>
                                </a:rPr>
                              </m:ctrlPr>
                            </m:fPr>
                            <m:num>
                              <m:r>
                                <a:rPr lang="pt-PT" i="1">
                                  <a:latin typeface="Cambria Math" panose="02040503050406030204" pitchFamily="18" charset="0"/>
                                </a:rPr>
                                <m:t>𝑑</m:t>
                              </m:r>
                            </m:num>
                            <m:den>
                              <m:sSup>
                                <m:sSupPr>
                                  <m:ctrlPr>
                                    <a:rPr lang="pt-PT" i="1">
                                      <a:latin typeface="Cambria Math" panose="02040503050406030204" pitchFamily="18" charset="0"/>
                                    </a:rPr>
                                  </m:ctrlPr>
                                </m:sSupPr>
                                <m:e>
                                  <m:r>
                                    <a:rPr lang="pt-PT" i="1">
                                      <a:latin typeface="Cambria Math" panose="02040503050406030204" pitchFamily="18" charset="0"/>
                                    </a:rPr>
                                    <m:t>𝑚</m:t>
                                  </m:r>
                                </m:e>
                                <m:sup>
                                  <m:r>
                                    <a:rPr lang="pt-PT" i="0">
                                      <a:latin typeface="Cambria Math" panose="02040503050406030204" pitchFamily="18" charset="0"/>
                                    </a:rPr>
                                    <m:t>2</m:t>
                                  </m:r>
                                </m:sup>
                              </m:sSup>
                            </m:den>
                          </m:f>
                        </m:e>
                      </m:d>
                    </m:oMath>
                  </m:oMathPara>
                </a14:m>
                <a:endParaRPr lang="pt-PT" dirty="0"/>
              </a:p>
            </p:txBody>
          </p:sp>
        </mc:Choice>
        <mc:Fallback xmlns="">
          <p:sp>
            <p:nvSpPr>
              <p:cNvPr id="4" name="Retângulo 3">
                <a:extLst>
                  <a:ext uri="{FF2B5EF4-FFF2-40B4-BE49-F238E27FC236}">
                    <a16:creationId xmlns:a16="http://schemas.microsoft.com/office/drawing/2014/main" id="{CC18F668-7721-4658-8D3D-D6DA7A11BEFE}"/>
                  </a:ext>
                </a:extLst>
              </p:cNvPr>
              <p:cNvSpPr>
                <a:spLocks noRot="1" noChangeAspect="1" noMove="1" noResize="1" noEditPoints="1" noAdjustHandles="1" noChangeArrowheads="1" noChangeShapeType="1" noTextEdit="1"/>
              </p:cNvSpPr>
              <p:nvPr/>
            </p:nvSpPr>
            <p:spPr>
              <a:xfrm>
                <a:off x="5587181" y="3460877"/>
                <a:ext cx="2735364" cy="714683"/>
              </a:xfrm>
              <a:prstGeom prst="rect">
                <a:avLst/>
              </a:prstGeom>
              <a:blipFill>
                <a:blip r:embed="rId3"/>
                <a:stretch>
                  <a:fillRect/>
                </a:stretch>
              </a:blipFill>
            </p:spPr>
            <p:txBody>
              <a:bodyPr/>
              <a:lstStyle/>
              <a:p>
                <a:r>
                  <a:rPr lang="pt-PT">
                    <a:noFill/>
                  </a:rPr>
                  <a:t> </a:t>
                </a:r>
              </a:p>
            </p:txBody>
          </p:sp>
        </mc:Fallback>
      </mc:AlternateContent>
      <p:pic>
        <p:nvPicPr>
          <p:cNvPr id="5" name="Picture 598">
            <a:extLst>
              <a:ext uri="{FF2B5EF4-FFF2-40B4-BE49-F238E27FC236}">
                <a16:creationId xmlns:a16="http://schemas.microsoft.com/office/drawing/2014/main" id="{EC60C396-314B-4091-B59D-DE02C4F84EA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341340" y="2431629"/>
            <a:ext cx="2990077" cy="2396079"/>
          </a:xfrm>
          <a:prstGeom prst="rect">
            <a:avLst/>
          </a:prstGeom>
          <a:noFill/>
        </p:spPr>
      </p:pic>
    </p:spTree>
    <p:extLst>
      <p:ext uri="{BB962C8B-B14F-4D97-AF65-F5344CB8AC3E}">
        <p14:creationId xmlns:p14="http://schemas.microsoft.com/office/powerpoint/2010/main" val="4033547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Contraste</a:t>
            </a:r>
            <a:endParaRPr lang="pt-PT" dirty="0">
              <a:solidFill>
                <a:schemeClr val="tx1"/>
              </a:solidFill>
            </a:endParaRPr>
          </a:p>
        </p:txBody>
      </p:sp>
      <p:sp>
        <p:nvSpPr>
          <p:cNvPr id="4" name="Marcador de Posição de Conteúdo 6"/>
          <p:cNvSpPr>
            <a:spLocks noGrp="1"/>
          </p:cNvSpPr>
          <p:nvPr>
            <p:ph idx="1"/>
          </p:nvPr>
        </p:nvSpPr>
        <p:spPr>
          <a:xfrm>
            <a:off x="457200" y="1491450"/>
            <a:ext cx="8229600" cy="1351141"/>
          </a:xfrm>
        </p:spPr>
        <p:txBody>
          <a:bodyPr>
            <a:normAutofit/>
          </a:bodyPr>
          <a:lstStyle/>
          <a:p>
            <a:pPr marL="285750" indent="-285750">
              <a:buClr>
                <a:srgbClr val="FFC000"/>
              </a:buClr>
              <a:buFont typeface="Wingdings" panose="05000000000000000000" pitchFamily="2" charset="2"/>
              <a:buChar char="ü"/>
            </a:pPr>
            <a:r>
              <a:rPr lang="en-US" b="1" dirty="0" err="1"/>
              <a:t>Contraste</a:t>
            </a:r>
            <a:r>
              <a:rPr lang="en-US" b="1" dirty="0"/>
              <a:t> </a:t>
            </a:r>
            <a:r>
              <a:rPr lang="en-US" dirty="0"/>
              <a:t> </a:t>
            </a:r>
            <a:r>
              <a:rPr lang="pt-PT" dirty="0"/>
              <a:t>é a relação entre a Luminância de uma área de interesse mais brilhante e a de um adjacente mais escuro.</a:t>
            </a:r>
            <a:endParaRPr lang="en-GB" dirty="0">
              <a:solidFill>
                <a:schemeClr val="tx1"/>
              </a:solidFill>
            </a:endParaRPr>
          </a:p>
          <a:p>
            <a:pPr marL="900900" lvl="1" indent="-342900">
              <a:buClr>
                <a:schemeClr val="tx1"/>
              </a:buClr>
              <a:buFont typeface="Wingdings" panose="05000000000000000000" pitchFamily="2" charset="2"/>
              <a:buChar char="Ø"/>
            </a:pPr>
            <a:endParaRPr lang="en-GB" dirty="0">
              <a:solidFill>
                <a:schemeClr val="tx1"/>
              </a:solidFill>
            </a:endParaRPr>
          </a:p>
        </p:txBody>
      </p:sp>
      <p:pic>
        <p:nvPicPr>
          <p:cNvPr id="2052" name="Picture 4" descr="Resultado de imagem para pelli-robs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4159" y="2703442"/>
            <a:ext cx="2801073" cy="36498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6225" y="3151937"/>
            <a:ext cx="4174435" cy="2031325"/>
          </a:xfrm>
          <a:prstGeom prst="rect">
            <a:avLst/>
          </a:prstGeom>
          <a:noFill/>
        </p:spPr>
        <p:txBody>
          <a:bodyPr wrap="square" rtlCol="0">
            <a:spAutoFit/>
          </a:bodyPr>
          <a:lstStyle/>
          <a:p>
            <a:pPr lvl="0" defTabSz="914400">
              <a:defRPr/>
            </a:pPr>
            <a:r>
              <a:rPr lang="pt-PT" dirty="0">
                <a:solidFill>
                  <a:prstClr val="black"/>
                </a:solidFill>
              </a:rPr>
              <a:t>Cada detalhe crítico de uma tarefa de visualização deve diferir em brilho ou cor de fundo circundante para ser visto. A visibilidade é máxima quando o Contraste da Luminância (e o contraste de cor se presente) dos detalhes com o fundo é maior.</a:t>
            </a: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872090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n-GB" dirty="0"/>
              <a:t>5. </a:t>
            </a:r>
            <a:r>
              <a:rPr lang="en-GB" dirty="0" err="1"/>
              <a:t>Métricas</a:t>
            </a:r>
            <a:r>
              <a:rPr lang="en-GB" dirty="0"/>
              <a:t> da </a:t>
            </a:r>
            <a:r>
              <a:rPr lang="en-GB" dirty="0" err="1"/>
              <a:t>iluminação</a:t>
            </a:r>
            <a:r>
              <a:rPr lang="en-GB" dirty="0"/>
              <a:t/>
            </a:r>
            <a:br>
              <a:rPr lang="en-GB" dirty="0"/>
            </a:br>
            <a:r>
              <a:rPr lang="en-GB" dirty="0"/>
              <a:t>	</a:t>
            </a:r>
            <a:r>
              <a:rPr lang="en-GB" dirty="0" err="1"/>
              <a:t>Resumo</a:t>
            </a:r>
            <a:endParaRPr lang="pt-PT" dirty="0"/>
          </a:p>
        </p:txBody>
      </p:sp>
      <p:sp>
        <p:nvSpPr>
          <p:cNvPr id="8" name="CaixaDeTexto 7"/>
          <p:cNvSpPr txBox="1"/>
          <p:nvPr/>
        </p:nvSpPr>
        <p:spPr>
          <a:xfrm>
            <a:off x="457200" y="1499191"/>
            <a:ext cx="80488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a:ln>
                  <a:noFill/>
                </a:ln>
                <a:solidFill>
                  <a:prstClr val="black"/>
                </a:solidFill>
                <a:effectLst/>
                <a:uLnTx/>
                <a:uFillTx/>
                <a:latin typeface="Arial"/>
                <a:ea typeface="+mn-ea"/>
                <a:cs typeface="+mn-cs"/>
              </a:rPr>
              <a:t>Terminologia e variáveis da iluminação</a:t>
            </a:r>
          </a:p>
        </p:txBody>
      </p:sp>
      <mc:AlternateContent xmlns:mc="http://schemas.openxmlformats.org/markup-compatibility/2006" xmlns:a14="http://schemas.microsoft.com/office/drawing/2010/main">
        <mc:Choice Requires="a14">
          <p:graphicFrame>
            <p:nvGraphicFramePr>
              <p:cNvPr id="2" name="Tabela 1">
                <a:extLst>
                  <a:ext uri="{FF2B5EF4-FFF2-40B4-BE49-F238E27FC236}">
                    <a16:creationId xmlns:a16="http://schemas.microsoft.com/office/drawing/2014/main" id="{F9600A66-90F0-4E2C-885C-36CE024D4A02}"/>
                  </a:ext>
                </a:extLst>
              </p:cNvPr>
              <p:cNvGraphicFramePr>
                <a:graphicFrameLocks noGrp="1"/>
              </p:cNvGraphicFramePr>
              <p:nvPr>
                <p:extLst>
                  <p:ext uri="{D42A27DB-BD31-4B8C-83A1-F6EECF244321}">
                    <p14:modId xmlns:p14="http://schemas.microsoft.com/office/powerpoint/2010/main" val="1643054418"/>
                  </p:ext>
                </p:extLst>
              </p:nvPr>
            </p:nvGraphicFramePr>
            <p:xfrm>
              <a:off x="546099" y="2107085"/>
              <a:ext cx="7959948" cy="3984814"/>
            </p:xfrm>
            <a:graphic>
              <a:graphicData uri="http://schemas.openxmlformats.org/drawingml/2006/table">
                <a:tbl>
                  <a:tblPr firstRow="1" bandRow="1">
                    <a:tableStyleId>{073A0DAA-6AF3-43AB-8588-CEC1D06C72B9}</a:tableStyleId>
                  </a:tblPr>
                  <a:tblGrid>
                    <a:gridCol w="1989987">
                      <a:extLst>
                        <a:ext uri="{9D8B030D-6E8A-4147-A177-3AD203B41FA5}">
                          <a16:colId xmlns:a16="http://schemas.microsoft.com/office/drawing/2014/main" val="2992668491"/>
                        </a:ext>
                      </a:extLst>
                    </a:gridCol>
                    <a:gridCol w="1989987">
                      <a:extLst>
                        <a:ext uri="{9D8B030D-6E8A-4147-A177-3AD203B41FA5}">
                          <a16:colId xmlns:a16="http://schemas.microsoft.com/office/drawing/2014/main" val="3008206576"/>
                        </a:ext>
                      </a:extLst>
                    </a:gridCol>
                    <a:gridCol w="1493727">
                      <a:extLst>
                        <a:ext uri="{9D8B030D-6E8A-4147-A177-3AD203B41FA5}">
                          <a16:colId xmlns:a16="http://schemas.microsoft.com/office/drawing/2014/main" val="1357465058"/>
                        </a:ext>
                      </a:extLst>
                    </a:gridCol>
                    <a:gridCol w="2486247">
                      <a:extLst>
                        <a:ext uri="{9D8B030D-6E8A-4147-A177-3AD203B41FA5}">
                          <a16:colId xmlns:a16="http://schemas.microsoft.com/office/drawing/2014/main" val="3594068023"/>
                        </a:ext>
                      </a:extLst>
                    </a:gridCol>
                  </a:tblGrid>
                  <a:tr h="353344">
                    <a:tc>
                      <a:txBody>
                        <a:bodyPr/>
                        <a:lstStyle/>
                        <a:p>
                          <a:pPr algn="ctr"/>
                          <a:r>
                            <a:rPr lang="pt-PT" sz="1400" dirty="0"/>
                            <a:t>Quantidade e símbolo</a:t>
                          </a:r>
                        </a:p>
                      </a:txBody>
                      <a:tcPr anchor="ctr"/>
                    </a:tc>
                    <a:tc>
                      <a:txBody>
                        <a:bodyPr/>
                        <a:lstStyle/>
                        <a:p>
                          <a:pPr algn="ctr"/>
                          <a:r>
                            <a:rPr lang="pt-PT" sz="1400" dirty="0"/>
                            <a:t>Unidade</a:t>
                          </a:r>
                        </a:p>
                      </a:txBody>
                      <a:tcPr anchor="ctr"/>
                    </a:tc>
                    <a:tc>
                      <a:txBody>
                        <a:bodyPr/>
                        <a:lstStyle/>
                        <a:p>
                          <a:pPr algn="ctr"/>
                          <a:r>
                            <a:rPr lang="pt-PT" sz="1400" dirty="0"/>
                            <a:t>Símbolo da unidade</a:t>
                          </a:r>
                        </a:p>
                      </a:txBody>
                      <a:tcPr anchor="ctr"/>
                    </a:tc>
                    <a:tc>
                      <a:txBody>
                        <a:bodyPr/>
                        <a:lstStyle/>
                        <a:p>
                          <a:pPr algn="ctr"/>
                          <a:r>
                            <a:rPr lang="pt-PT" sz="1400" dirty="0"/>
                            <a:t>Explicação</a:t>
                          </a:r>
                        </a:p>
                      </a:txBody>
                      <a:tcPr anchor="ctr"/>
                    </a:tc>
                    <a:extLst>
                      <a:ext uri="{0D108BD9-81ED-4DB2-BD59-A6C34878D82A}">
                        <a16:rowId xmlns:a16="http://schemas.microsoft.com/office/drawing/2014/main" val="870401135"/>
                      </a:ext>
                    </a:extLst>
                  </a:tr>
                  <a:tr h="493714">
                    <a:tc>
                      <a:txBody>
                        <a:bodyPr/>
                        <a:lstStyle/>
                        <a:p>
                          <a:pPr algn="ctr"/>
                          <a:r>
                            <a:rPr lang="pt-PT" sz="1400" dirty="0"/>
                            <a:t>Fluxo Luminoso (F)</a:t>
                          </a:r>
                        </a:p>
                      </a:txBody>
                      <a:tcPr anchor="ctr"/>
                    </a:tc>
                    <a:tc>
                      <a:txBody>
                        <a:bodyPr/>
                        <a:lstStyle/>
                        <a:p>
                          <a:pPr algn="ctr"/>
                          <a:r>
                            <a:rPr lang="pt-PT" sz="1400" dirty="0" err="1"/>
                            <a:t>Lumen</a:t>
                          </a:r>
                          <a:endParaRPr lang="pt-PT" sz="1400" dirty="0"/>
                        </a:p>
                      </a:txBody>
                      <a:tcPr anchor="ctr"/>
                    </a:tc>
                    <a:tc>
                      <a:txBody>
                        <a:bodyPr/>
                        <a:lstStyle/>
                        <a:p>
                          <a:pPr algn="ctr"/>
                          <a:r>
                            <a:rPr lang="pt-PT" sz="1400" dirty="0"/>
                            <a:t>lm</a:t>
                          </a:r>
                        </a:p>
                      </a:txBody>
                      <a:tcPr anchor="ctr"/>
                    </a:tc>
                    <a:tc>
                      <a:txBody>
                        <a:bodyPr/>
                        <a:lstStyle/>
                        <a:p>
                          <a:pPr algn="ctr"/>
                          <a:r>
                            <a:rPr lang="pt-PT" sz="1400" dirty="0"/>
                            <a:t>Proporção de luz emitida por uma lâmpada</a:t>
                          </a:r>
                        </a:p>
                      </a:txBody>
                      <a:tcPr anchor="ctr"/>
                    </a:tc>
                    <a:extLst>
                      <a:ext uri="{0D108BD9-81ED-4DB2-BD59-A6C34878D82A}">
                        <a16:rowId xmlns:a16="http://schemas.microsoft.com/office/drawing/2014/main" val="2816877146"/>
                      </a:ext>
                    </a:extLst>
                  </a:tr>
                  <a:tr h="493714">
                    <a:tc>
                      <a:txBody>
                        <a:bodyPr/>
                        <a:lstStyle/>
                        <a:p>
                          <a:pPr algn="ctr"/>
                          <a:r>
                            <a:rPr lang="pt-PT" sz="1400" dirty="0"/>
                            <a:t>Intensidade Luminosa (I)</a:t>
                          </a:r>
                        </a:p>
                      </a:txBody>
                      <a:tcPr anchor="ctr"/>
                    </a:tc>
                    <a:tc>
                      <a:txBody>
                        <a:bodyPr/>
                        <a:lstStyle/>
                        <a:p>
                          <a:pPr algn="ctr"/>
                          <a:r>
                            <a:rPr lang="pt-PT" sz="1400" dirty="0"/>
                            <a:t>Candela</a:t>
                          </a:r>
                        </a:p>
                      </a:txBody>
                      <a:tcPr anchor="ctr"/>
                    </a:tc>
                    <a:tc>
                      <a:txBody>
                        <a:bodyPr/>
                        <a:lstStyle/>
                        <a:p>
                          <a:pPr algn="ctr"/>
                          <a:r>
                            <a:rPr lang="pt-PT" sz="1400" dirty="0"/>
                            <a:t>cd</a:t>
                          </a:r>
                        </a:p>
                      </a:txBody>
                      <a:tcPr anchor="ctr"/>
                    </a:tc>
                    <a:tc>
                      <a:txBody>
                        <a:bodyPr/>
                        <a:lstStyle/>
                        <a:p>
                          <a:pPr algn="ctr"/>
                          <a:r>
                            <a:rPr lang="pt-PT" sz="1400" dirty="0"/>
                            <a:t>Fluxo Luminoso numa direção</a:t>
                          </a:r>
                        </a:p>
                      </a:txBody>
                      <a:tcPr anchor="ctr"/>
                    </a:tc>
                    <a:extLst>
                      <a:ext uri="{0D108BD9-81ED-4DB2-BD59-A6C34878D82A}">
                        <a16:rowId xmlns:a16="http://schemas.microsoft.com/office/drawing/2014/main" val="3429398840"/>
                      </a:ext>
                    </a:extLst>
                  </a:tr>
                  <a:tr h="493714">
                    <a:tc>
                      <a:txBody>
                        <a:bodyPr/>
                        <a:lstStyle/>
                        <a:p>
                          <a:pPr algn="ctr"/>
                          <a:r>
                            <a:rPr lang="pt-PT" sz="1400" dirty="0"/>
                            <a:t>Eficácia Luminosa</a:t>
                          </a:r>
                        </a:p>
                      </a:txBody>
                      <a:tcPr anchor="ctr"/>
                    </a:tc>
                    <a:tc>
                      <a:txBody>
                        <a:bodyPr/>
                        <a:lstStyle/>
                        <a:p>
                          <a:pPr algn="ctr"/>
                          <a:r>
                            <a:rPr lang="pt-PT" sz="1400" dirty="0" err="1"/>
                            <a:t>Lumen</a:t>
                          </a:r>
                          <a:r>
                            <a:rPr lang="pt-PT" sz="1400" dirty="0"/>
                            <a:t> por Watt</a:t>
                          </a:r>
                        </a:p>
                      </a:txBody>
                      <a:tcPr anchor="ctr"/>
                    </a:tc>
                    <a:tc>
                      <a:txBody>
                        <a:bodyPr/>
                        <a:lstStyle/>
                        <a:p>
                          <a:pPr algn="ctr"/>
                          <a:r>
                            <a:rPr lang="pt-PT" sz="1400" b="0" dirty="0"/>
                            <a:t>lm/W</a:t>
                          </a:r>
                        </a:p>
                      </a:txBody>
                      <a:tcPr anchor="ctr"/>
                    </a:tc>
                    <a:tc>
                      <a:txBody>
                        <a:bodyPr/>
                        <a:lstStyle/>
                        <a:p>
                          <a:pPr algn="ctr"/>
                          <a:r>
                            <a:rPr lang="pt-PT" sz="1400" dirty="0"/>
                            <a:t>Eficiência energética: Fluxo Luminoso por watt</a:t>
                          </a:r>
                        </a:p>
                      </a:txBody>
                      <a:tcPr anchor="ctr"/>
                    </a:tc>
                    <a:extLst>
                      <a:ext uri="{0D108BD9-81ED-4DB2-BD59-A6C34878D82A}">
                        <a16:rowId xmlns:a16="http://schemas.microsoft.com/office/drawing/2014/main" val="3330396163"/>
                      </a:ext>
                    </a:extLst>
                  </a:tr>
                  <a:tr h="493714">
                    <a:tc>
                      <a:txBody>
                        <a:bodyPr/>
                        <a:lstStyle/>
                        <a:p>
                          <a:pPr algn="ctr"/>
                          <a:r>
                            <a:rPr lang="pt-PT" sz="1400" dirty="0"/>
                            <a:t>Iluminância (E)</a:t>
                          </a:r>
                        </a:p>
                      </a:txBody>
                      <a:tcPr anchor="ctr"/>
                    </a:tc>
                    <a:tc>
                      <a:txBody>
                        <a:bodyPr/>
                        <a:lstStyle/>
                        <a:p>
                          <a:pPr algn="ctr"/>
                          <a:r>
                            <a:rPr lang="pt-PT" sz="1400" dirty="0"/>
                            <a:t>Lux</a:t>
                          </a:r>
                        </a:p>
                      </a:txBody>
                      <a:tcPr anchor="ctr"/>
                    </a:tc>
                    <a:tc>
                      <a:txBody>
                        <a:bodyPr/>
                        <a:lstStyle/>
                        <a:p>
                          <a:pPr algn="ctr"/>
                          <a:r>
                            <a:rPr lang="pt-PT" sz="1400" dirty="0"/>
                            <a:t>lx</a:t>
                          </a:r>
                        </a:p>
                      </a:txBody>
                      <a:tcPr anchor="ctr"/>
                    </a:tc>
                    <a:tc>
                      <a:txBody>
                        <a:bodyPr/>
                        <a:lstStyle/>
                        <a:p>
                          <a:pPr algn="ctr"/>
                          <a:r>
                            <a:rPr lang="pt-PT" sz="1400" dirty="0"/>
                            <a:t>Fluxo Luminoso em uma determinada superfície</a:t>
                          </a:r>
                        </a:p>
                      </a:txBody>
                      <a:tcPr anchor="ctr"/>
                    </a:tc>
                    <a:extLst>
                      <a:ext uri="{0D108BD9-81ED-4DB2-BD59-A6C34878D82A}">
                        <a16:rowId xmlns:a16="http://schemas.microsoft.com/office/drawing/2014/main" val="4003006634"/>
                      </a:ext>
                    </a:extLst>
                  </a:tr>
                  <a:tr h="697007">
                    <a:tc>
                      <a:txBody>
                        <a:bodyPr/>
                        <a:lstStyle/>
                        <a:p>
                          <a:pPr algn="ctr"/>
                          <a:r>
                            <a:rPr lang="pt-PT" sz="1400" dirty="0"/>
                            <a:t>Luminância (L)</a:t>
                          </a:r>
                        </a:p>
                      </a:txBody>
                      <a:tcPr anchor="ctr"/>
                    </a:tc>
                    <a:tc>
                      <a:txBody>
                        <a:bodyPr/>
                        <a:lstStyle/>
                        <a:p>
                          <a:pPr algn="ctr"/>
                          <a:r>
                            <a:rPr lang="pt-PT" sz="1400" dirty="0"/>
                            <a:t>Candela por metro quadrado</a:t>
                          </a:r>
                        </a:p>
                      </a:txBody>
                      <a:tcPr anchor="ctr"/>
                    </a:tc>
                    <a:tc>
                      <a:txBody>
                        <a:bodyPr/>
                        <a:lstStyle/>
                        <a:p>
                          <a:pPr algn="ctr"/>
                          <a:r>
                            <a:rPr lang="pt-PT" sz="1400" b="0" dirty="0"/>
                            <a:t>cd/</a:t>
                          </a:r>
                          <a14:m>
                            <m:oMath xmlns:m="http://schemas.openxmlformats.org/officeDocument/2006/math">
                              <m:sSup>
                                <m:sSupPr>
                                  <m:ctrlPr>
                                    <a:rPr lang="pt-PT" sz="1400" b="0" i="1">
                                      <a:latin typeface="Cambria Math" panose="02040503050406030204" pitchFamily="18" charset="0"/>
                                    </a:rPr>
                                  </m:ctrlPr>
                                </m:sSupPr>
                                <m:e>
                                  <m:r>
                                    <a:rPr lang="pt-PT" sz="1400" b="0" i="1">
                                      <a:latin typeface="Cambria Math" panose="02040503050406030204" pitchFamily="18" charset="0"/>
                                    </a:rPr>
                                    <m:t>𝑚</m:t>
                                  </m:r>
                                </m:e>
                                <m:sup>
                                  <m:r>
                                    <a:rPr lang="pt-PT" sz="1400" b="0" i="1">
                                      <a:latin typeface="Cambria Math" panose="02040503050406030204" pitchFamily="18" charset="0"/>
                                    </a:rPr>
                                    <m:t>2</m:t>
                                  </m:r>
                                </m:sup>
                              </m:sSup>
                            </m:oMath>
                          </a14:m>
                          <a:endParaRPr lang="pt-PT" sz="1400" b="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pt-PT" sz="1400" dirty="0"/>
                            <a:t>Brilho aparente de uma superfície</a:t>
                          </a:r>
                        </a:p>
                      </a:txBody>
                      <a:tcPr anchor="ctr"/>
                    </a:tc>
                    <a:extLst>
                      <a:ext uri="{0D108BD9-81ED-4DB2-BD59-A6C34878D82A}">
                        <a16:rowId xmlns:a16="http://schemas.microsoft.com/office/drawing/2014/main" val="2403849259"/>
                      </a:ext>
                    </a:extLst>
                  </a:tr>
                  <a:tr h="697007">
                    <a:tc>
                      <a:txBody>
                        <a:bodyPr/>
                        <a:lstStyle/>
                        <a:p>
                          <a:pPr algn="ctr"/>
                          <a:r>
                            <a:rPr lang="pt-PT" sz="1400" dirty="0" err="1"/>
                            <a:t>Reflectância</a:t>
                          </a:r>
                          <a:endParaRPr lang="pt-PT" sz="140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pt-PT" sz="1400" b="0" dirty="0"/>
                            <a:t>Percentagem %</a:t>
                          </a:r>
                        </a:p>
                      </a:txBody>
                      <a:tcPr anchor="ctr"/>
                    </a:tc>
                    <a:tc>
                      <a:txBody>
                        <a:bodyPr/>
                        <a:lstStyle/>
                        <a:p>
                          <a:pPr algn="ctr"/>
                          <a:r>
                            <a:rPr lang="el-GR" sz="1400" b="0" dirty="0"/>
                            <a:t>ρ</a:t>
                          </a:r>
                          <a:endParaRPr lang="pt-PT" sz="1400" b="0" dirty="0"/>
                        </a:p>
                      </a:txBody>
                      <a:tcPr anchor="ctr"/>
                    </a:tc>
                    <a:tc>
                      <a:txBody>
                        <a:bodyPr/>
                        <a:lstStyle/>
                        <a:p>
                          <a:pPr algn="ctr"/>
                          <a:r>
                            <a:rPr lang="pt-PT" sz="1400" dirty="0"/>
                            <a:t>Proporção da luz refletida para a luz incidente</a:t>
                          </a:r>
                        </a:p>
                      </a:txBody>
                      <a:tcPr anchor="ctr"/>
                    </a:tc>
                    <a:extLst>
                      <a:ext uri="{0D108BD9-81ED-4DB2-BD59-A6C34878D82A}">
                        <a16:rowId xmlns:a16="http://schemas.microsoft.com/office/drawing/2014/main" val="255460949"/>
                      </a:ext>
                    </a:extLst>
                  </a:tr>
                </a:tbl>
              </a:graphicData>
            </a:graphic>
          </p:graphicFrame>
        </mc:Choice>
        <mc:Fallback xmlns="">
          <p:graphicFrame>
            <p:nvGraphicFramePr>
              <p:cNvPr id="2" name="Tabela 1">
                <a:extLst>
                  <a:ext uri="{FF2B5EF4-FFF2-40B4-BE49-F238E27FC236}">
                    <a16:creationId xmlns:a16="http://schemas.microsoft.com/office/drawing/2014/main" id="{F9600A66-90F0-4E2C-885C-36CE024D4A02}"/>
                  </a:ext>
                </a:extLst>
              </p:cNvPr>
              <p:cNvGraphicFramePr>
                <a:graphicFrameLocks noGrp="1"/>
              </p:cNvGraphicFramePr>
              <p:nvPr>
                <p:extLst>
                  <p:ext uri="{D42A27DB-BD31-4B8C-83A1-F6EECF244321}">
                    <p14:modId xmlns:p14="http://schemas.microsoft.com/office/powerpoint/2010/main" val="1643054418"/>
                  </p:ext>
                </p:extLst>
              </p:nvPr>
            </p:nvGraphicFramePr>
            <p:xfrm>
              <a:off x="546099" y="2107085"/>
              <a:ext cx="7959948" cy="3984814"/>
            </p:xfrm>
            <a:graphic>
              <a:graphicData uri="http://schemas.openxmlformats.org/drawingml/2006/table">
                <a:tbl>
                  <a:tblPr firstRow="1" bandRow="1">
                    <a:tableStyleId>{073A0DAA-6AF3-43AB-8588-CEC1D06C72B9}</a:tableStyleId>
                  </a:tblPr>
                  <a:tblGrid>
                    <a:gridCol w="1989987">
                      <a:extLst>
                        <a:ext uri="{9D8B030D-6E8A-4147-A177-3AD203B41FA5}">
                          <a16:colId xmlns:a16="http://schemas.microsoft.com/office/drawing/2014/main" val="2992668491"/>
                        </a:ext>
                      </a:extLst>
                    </a:gridCol>
                    <a:gridCol w="1989987">
                      <a:extLst>
                        <a:ext uri="{9D8B030D-6E8A-4147-A177-3AD203B41FA5}">
                          <a16:colId xmlns:a16="http://schemas.microsoft.com/office/drawing/2014/main" val="3008206576"/>
                        </a:ext>
                      </a:extLst>
                    </a:gridCol>
                    <a:gridCol w="1493727">
                      <a:extLst>
                        <a:ext uri="{9D8B030D-6E8A-4147-A177-3AD203B41FA5}">
                          <a16:colId xmlns:a16="http://schemas.microsoft.com/office/drawing/2014/main" val="1357465058"/>
                        </a:ext>
                      </a:extLst>
                    </a:gridCol>
                    <a:gridCol w="2486247">
                      <a:extLst>
                        <a:ext uri="{9D8B030D-6E8A-4147-A177-3AD203B41FA5}">
                          <a16:colId xmlns:a16="http://schemas.microsoft.com/office/drawing/2014/main" val="3594068023"/>
                        </a:ext>
                      </a:extLst>
                    </a:gridCol>
                  </a:tblGrid>
                  <a:tr h="518160">
                    <a:tc>
                      <a:txBody>
                        <a:bodyPr/>
                        <a:lstStyle/>
                        <a:p>
                          <a:pPr algn="ctr"/>
                          <a:r>
                            <a:rPr lang="pt-PT" sz="1400" dirty="0"/>
                            <a:t>Quantidade e símbolo</a:t>
                          </a:r>
                        </a:p>
                      </a:txBody>
                      <a:tcPr anchor="ctr"/>
                    </a:tc>
                    <a:tc>
                      <a:txBody>
                        <a:bodyPr/>
                        <a:lstStyle/>
                        <a:p>
                          <a:pPr algn="ctr"/>
                          <a:r>
                            <a:rPr lang="pt-PT" sz="1400" dirty="0"/>
                            <a:t>Unidade</a:t>
                          </a:r>
                        </a:p>
                      </a:txBody>
                      <a:tcPr anchor="ctr"/>
                    </a:tc>
                    <a:tc>
                      <a:txBody>
                        <a:bodyPr/>
                        <a:lstStyle/>
                        <a:p>
                          <a:pPr algn="ctr"/>
                          <a:r>
                            <a:rPr lang="pt-PT" sz="1400" dirty="0"/>
                            <a:t>Símbolo da unidade</a:t>
                          </a:r>
                        </a:p>
                      </a:txBody>
                      <a:tcPr anchor="ctr"/>
                    </a:tc>
                    <a:tc>
                      <a:txBody>
                        <a:bodyPr/>
                        <a:lstStyle/>
                        <a:p>
                          <a:pPr algn="ctr"/>
                          <a:r>
                            <a:rPr lang="pt-PT" sz="1400" dirty="0"/>
                            <a:t>Explicação</a:t>
                          </a:r>
                        </a:p>
                      </a:txBody>
                      <a:tcPr anchor="ctr"/>
                    </a:tc>
                    <a:extLst>
                      <a:ext uri="{0D108BD9-81ED-4DB2-BD59-A6C34878D82A}">
                        <a16:rowId xmlns:a16="http://schemas.microsoft.com/office/drawing/2014/main" val="870401135"/>
                      </a:ext>
                    </a:extLst>
                  </a:tr>
                  <a:tr h="518160">
                    <a:tc>
                      <a:txBody>
                        <a:bodyPr/>
                        <a:lstStyle/>
                        <a:p>
                          <a:pPr algn="ctr"/>
                          <a:r>
                            <a:rPr lang="pt-PT" sz="1400" dirty="0"/>
                            <a:t>Fluxo Luminoso (F)</a:t>
                          </a:r>
                        </a:p>
                      </a:txBody>
                      <a:tcPr anchor="ctr"/>
                    </a:tc>
                    <a:tc>
                      <a:txBody>
                        <a:bodyPr/>
                        <a:lstStyle/>
                        <a:p>
                          <a:pPr algn="ctr"/>
                          <a:r>
                            <a:rPr lang="pt-PT" sz="1400" dirty="0" err="1"/>
                            <a:t>Lumen</a:t>
                          </a:r>
                          <a:endParaRPr lang="pt-PT" sz="1400" dirty="0"/>
                        </a:p>
                      </a:txBody>
                      <a:tcPr anchor="ctr"/>
                    </a:tc>
                    <a:tc>
                      <a:txBody>
                        <a:bodyPr/>
                        <a:lstStyle/>
                        <a:p>
                          <a:pPr algn="ctr"/>
                          <a:r>
                            <a:rPr lang="pt-PT" sz="1400" dirty="0"/>
                            <a:t>lm</a:t>
                          </a:r>
                        </a:p>
                      </a:txBody>
                      <a:tcPr anchor="ctr"/>
                    </a:tc>
                    <a:tc>
                      <a:txBody>
                        <a:bodyPr/>
                        <a:lstStyle/>
                        <a:p>
                          <a:pPr algn="ctr"/>
                          <a:r>
                            <a:rPr lang="pt-PT" sz="1400" dirty="0"/>
                            <a:t>Proporção de luz emitida por uma lâmpada</a:t>
                          </a:r>
                        </a:p>
                      </a:txBody>
                      <a:tcPr anchor="ctr"/>
                    </a:tc>
                    <a:extLst>
                      <a:ext uri="{0D108BD9-81ED-4DB2-BD59-A6C34878D82A}">
                        <a16:rowId xmlns:a16="http://schemas.microsoft.com/office/drawing/2014/main" val="2816877146"/>
                      </a:ext>
                    </a:extLst>
                  </a:tr>
                  <a:tr h="518160">
                    <a:tc>
                      <a:txBody>
                        <a:bodyPr/>
                        <a:lstStyle/>
                        <a:p>
                          <a:pPr algn="ctr"/>
                          <a:r>
                            <a:rPr lang="pt-PT" sz="1400" dirty="0"/>
                            <a:t>Intensidade Luminosa (I)</a:t>
                          </a:r>
                        </a:p>
                      </a:txBody>
                      <a:tcPr anchor="ctr"/>
                    </a:tc>
                    <a:tc>
                      <a:txBody>
                        <a:bodyPr/>
                        <a:lstStyle/>
                        <a:p>
                          <a:pPr algn="ctr"/>
                          <a:r>
                            <a:rPr lang="pt-PT" sz="1400" dirty="0"/>
                            <a:t>Candela</a:t>
                          </a:r>
                        </a:p>
                      </a:txBody>
                      <a:tcPr anchor="ctr"/>
                    </a:tc>
                    <a:tc>
                      <a:txBody>
                        <a:bodyPr/>
                        <a:lstStyle/>
                        <a:p>
                          <a:pPr algn="ctr"/>
                          <a:r>
                            <a:rPr lang="pt-PT" sz="1400" dirty="0"/>
                            <a:t>cd</a:t>
                          </a:r>
                        </a:p>
                      </a:txBody>
                      <a:tcPr anchor="ctr"/>
                    </a:tc>
                    <a:tc>
                      <a:txBody>
                        <a:bodyPr/>
                        <a:lstStyle/>
                        <a:p>
                          <a:pPr algn="ctr"/>
                          <a:r>
                            <a:rPr lang="pt-PT" sz="1400" dirty="0"/>
                            <a:t>Fluxo Luminoso numa direção</a:t>
                          </a:r>
                        </a:p>
                      </a:txBody>
                      <a:tcPr anchor="ctr"/>
                    </a:tc>
                    <a:extLst>
                      <a:ext uri="{0D108BD9-81ED-4DB2-BD59-A6C34878D82A}">
                        <a16:rowId xmlns:a16="http://schemas.microsoft.com/office/drawing/2014/main" val="3429398840"/>
                      </a:ext>
                    </a:extLst>
                  </a:tr>
                  <a:tr h="518160">
                    <a:tc>
                      <a:txBody>
                        <a:bodyPr/>
                        <a:lstStyle/>
                        <a:p>
                          <a:pPr algn="ctr"/>
                          <a:r>
                            <a:rPr lang="pt-PT" sz="1400" dirty="0"/>
                            <a:t>Eficácia Luminosa</a:t>
                          </a:r>
                        </a:p>
                      </a:txBody>
                      <a:tcPr anchor="ctr"/>
                    </a:tc>
                    <a:tc>
                      <a:txBody>
                        <a:bodyPr/>
                        <a:lstStyle/>
                        <a:p>
                          <a:pPr algn="ctr"/>
                          <a:r>
                            <a:rPr lang="pt-PT" sz="1400" dirty="0" err="1"/>
                            <a:t>Lumen</a:t>
                          </a:r>
                          <a:r>
                            <a:rPr lang="pt-PT" sz="1400" dirty="0"/>
                            <a:t> por Watt</a:t>
                          </a:r>
                        </a:p>
                      </a:txBody>
                      <a:tcPr anchor="ctr"/>
                    </a:tc>
                    <a:tc>
                      <a:txBody>
                        <a:bodyPr/>
                        <a:lstStyle/>
                        <a:p>
                          <a:pPr algn="ctr"/>
                          <a:r>
                            <a:rPr lang="pt-PT" sz="1400" b="0" dirty="0"/>
                            <a:t>lm/W</a:t>
                          </a:r>
                        </a:p>
                      </a:txBody>
                      <a:tcPr anchor="ctr"/>
                    </a:tc>
                    <a:tc>
                      <a:txBody>
                        <a:bodyPr/>
                        <a:lstStyle/>
                        <a:p>
                          <a:pPr algn="ctr"/>
                          <a:r>
                            <a:rPr lang="pt-PT" sz="1400" dirty="0"/>
                            <a:t>Eficiência energética: Fluxo Luminoso por watt</a:t>
                          </a:r>
                        </a:p>
                      </a:txBody>
                      <a:tcPr anchor="ctr"/>
                    </a:tc>
                    <a:extLst>
                      <a:ext uri="{0D108BD9-81ED-4DB2-BD59-A6C34878D82A}">
                        <a16:rowId xmlns:a16="http://schemas.microsoft.com/office/drawing/2014/main" val="3330396163"/>
                      </a:ext>
                    </a:extLst>
                  </a:tr>
                  <a:tr h="518160">
                    <a:tc>
                      <a:txBody>
                        <a:bodyPr/>
                        <a:lstStyle/>
                        <a:p>
                          <a:pPr algn="ctr"/>
                          <a:r>
                            <a:rPr lang="pt-PT" sz="1400" dirty="0"/>
                            <a:t>Iluminância (E)</a:t>
                          </a:r>
                        </a:p>
                      </a:txBody>
                      <a:tcPr anchor="ctr"/>
                    </a:tc>
                    <a:tc>
                      <a:txBody>
                        <a:bodyPr/>
                        <a:lstStyle/>
                        <a:p>
                          <a:pPr algn="ctr"/>
                          <a:r>
                            <a:rPr lang="pt-PT" sz="1400" dirty="0"/>
                            <a:t>Lux</a:t>
                          </a:r>
                        </a:p>
                      </a:txBody>
                      <a:tcPr anchor="ctr"/>
                    </a:tc>
                    <a:tc>
                      <a:txBody>
                        <a:bodyPr/>
                        <a:lstStyle/>
                        <a:p>
                          <a:pPr algn="ctr"/>
                          <a:r>
                            <a:rPr lang="pt-PT" sz="1400" dirty="0"/>
                            <a:t>lx</a:t>
                          </a:r>
                        </a:p>
                      </a:txBody>
                      <a:tcPr anchor="ctr"/>
                    </a:tc>
                    <a:tc>
                      <a:txBody>
                        <a:bodyPr/>
                        <a:lstStyle/>
                        <a:p>
                          <a:pPr algn="ctr"/>
                          <a:r>
                            <a:rPr lang="pt-PT" sz="1400" dirty="0"/>
                            <a:t>Fluxo Luminoso em uma determinada superfície</a:t>
                          </a:r>
                        </a:p>
                      </a:txBody>
                      <a:tcPr anchor="ctr"/>
                    </a:tc>
                    <a:extLst>
                      <a:ext uri="{0D108BD9-81ED-4DB2-BD59-A6C34878D82A}">
                        <a16:rowId xmlns:a16="http://schemas.microsoft.com/office/drawing/2014/main" val="4003006634"/>
                      </a:ext>
                    </a:extLst>
                  </a:tr>
                  <a:tr h="697007">
                    <a:tc>
                      <a:txBody>
                        <a:bodyPr/>
                        <a:lstStyle/>
                        <a:p>
                          <a:pPr algn="ctr"/>
                          <a:r>
                            <a:rPr lang="pt-PT" sz="1400" dirty="0"/>
                            <a:t>Luminância (L)</a:t>
                          </a:r>
                        </a:p>
                      </a:txBody>
                      <a:tcPr anchor="ctr"/>
                    </a:tc>
                    <a:tc>
                      <a:txBody>
                        <a:bodyPr/>
                        <a:lstStyle/>
                        <a:p>
                          <a:pPr algn="ctr"/>
                          <a:r>
                            <a:rPr lang="pt-PT" sz="1400" dirty="0"/>
                            <a:t>Candela por metro quadrado</a:t>
                          </a:r>
                        </a:p>
                      </a:txBody>
                      <a:tcPr anchor="ctr"/>
                    </a:tc>
                    <a:tc>
                      <a:txBody>
                        <a:bodyPr/>
                        <a:lstStyle/>
                        <a:p>
                          <a:endParaRPr lang="pt-PT"/>
                        </a:p>
                      </a:txBody>
                      <a:tcPr anchor="ctr">
                        <a:blipFill>
                          <a:blip r:embed="rId3"/>
                          <a:stretch>
                            <a:fillRect l="-267347" t="-374561" r="-168163" b="-102632"/>
                          </a:stretch>
                        </a:blip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pt-PT" sz="1400" dirty="0"/>
                            <a:t>Brilho aparente de uma superfície</a:t>
                          </a:r>
                        </a:p>
                      </a:txBody>
                      <a:tcPr anchor="ctr"/>
                    </a:tc>
                    <a:extLst>
                      <a:ext uri="{0D108BD9-81ED-4DB2-BD59-A6C34878D82A}">
                        <a16:rowId xmlns:a16="http://schemas.microsoft.com/office/drawing/2014/main" val="2403849259"/>
                      </a:ext>
                    </a:extLst>
                  </a:tr>
                  <a:tr h="697007">
                    <a:tc>
                      <a:txBody>
                        <a:bodyPr/>
                        <a:lstStyle/>
                        <a:p>
                          <a:pPr algn="ctr"/>
                          <a:r>
                            <a:rPr lang="pt-PT" sz="1400" dirty="0" err="1"/>
                            <a:t>Reflectância</a:t>
                          </a:r>
                          <a:endParaRPr lang="pt-PT" sz="140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pt-PT" sz="1400" b="0" dirty="0"/>
                            <a:t>Percentagem %</a:t>
                          </a:r>
                        </a:p>
                      </a:txBody>
                      <a:tcPr anchor="ctr"/>
                    </a:tc>
                    <a:tc>
                      <a:txBody>
                        <a:bodyPr/>
                        <a:lstStyle/>
                        <a:p>
                          <a:pPr algn="ctr"/>
                          <a:r>
                            <a:rPr lang="el-GR" sz="1400" b="0" dirty="0"/>
                            <a:t>ρ</a:t>
                          </a:r>
                          <a:endParaRPr lang="pt-PT" sz="1400" b="0" dirty="0"/>
                        </a:p>
                      </a:txBody>
                      <a:tcPr anchor="ctr"/>
                    </a:tc>
                    <a:tc>
                      <a:txBody>
                        <a:bodyPr/>
                        <a:lstStyle/>
                        <a:p>
                          <a:pPr algn="ctr"/>
                          <a:r>
                            <a:rPr lang="pt-PT" sz="1400" dirty="0"/>
                            <a:t>Proporção da luz refletida para a luz incidente</a:t>
                          </a:r>
                        </a:p>
                      </a:txBody>
                      <a:tcPr anchor="ctr"/>
                    </a:tc>
                    <a:extLst>
                      <a:ext uri="{0D108BD9-81ED-4DB2-BD59-A6C34878D82A}">
                        <a16:rowId xmlns:a16="http://schemas.microsoft.com/office/drawing/2014/main" val="255460949"/>
                      </a:ext>
                    </a:extLst>
                  </a:tr>
                </a:tbl>
              </a:graphicData>
            </a:graphic>
          </p:graphicFrame>
        </mc:Fallback>
      </mc:AlternateContent>
    </p:spTree>
    <p:extLst>
      <p:ext uri="{BB962C8B-B14F-4D97-AF65-F5344CB8AC3E}">
        <p14:creationId xmlns:p14="http://schemas.microsoft.com/office/powerpoint/2010/main" val="22286246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normAutofit/>
          </a:bodyPr>
          <a:lstStyle/>
          <a:p>
            <a:r>
              <a:rPr lang="pt-PT" sz="1800" b="1" dirty="0"/>
              <a:t>Brilho</a:t>
            </a:r>
            <a:r>
              <a:rPr lang="pt-PT" sz="1800" dirty="0"/>
              <a:t>: Sensação produzida por áreas brilhantes no campo visual, como superfícies iluminadas, partes das luminárias, janelas e / ou luzes do telhado.</a:t>
            </a:r>
          </a:p>
          <a:p>
            <a:endParaRPr lang="en-US" sz="1800" dirty="0"/>
          </a:p>
          <a:p>
            <a:pPr marL="285750" indent="-285750">
              <a:buFont typeface="Arial" panose="020B0604020202020204" pitchFamily="34" charset="0"/>
              <a:buChar char="•"/>
            </a:pPr>
            <a:r>
              <a:rPr lang="pt-PT" sz="1800" dirty="0"/>
              <a:t>O Brilho deve ser limitado para evitar erros, fadiga e acidentes.</a:t>
            </a:r>
            <a:r>
              <a:rPr lang="en-US" sz="1800" dirty="0"/>
              <a:t>. </a:t>
            </a:r>
          </a:p>
          <a:p>
            <a:pPr marL="285750" indent="-285750">
              <a:buFont typeface="Arial" panose="020B0604020202020204" pitchFamily="34" charset="0"/>
              <a:buChar char="•"/>
            </a:pPr>
            <a:r>
              <a:rPr lang="pt-PT" sz="1800" dirty="0"/>
              <a:t>Normalmente, o olho adapta-se a qualquer tipo de situação de iluminação, mas se a iluminação do objeto ou o fundo estiver muito brilhante ou o Contraste é muito grande, a visão sofre por </a:t>
            </a:r>
            <a:r>
              <a:rPr lang="en-US" sz="1800" dirty="0"/>
              <a:t>: </a:t>
            </a:r>
          </a:p>
          <a:p>
            <a:pPr marL="843750" lvl="1" indent="-285750">
              <a:buFont typeface="Arial" panose="020B0604020202020204" pitchFamily="34" charset="0"/>
              <a:buChar char="•"/>
            </a:pPr>
            <a:r>
              <a:rPr lang="en-US" sz="1800" b="1" dirty="0" err="1"/>
              <a:t>Desconforto</a:t>
            </a:r>
            <a:r>
              <a:rPr lang="en-US" sz="1800" b="1" dirty="0"/>
              <a:t> </a:t>
            </a:r>
            <a:r>
              <a:rPr lang="en-US" sz="1800" b="1" dirty="0" err="1"/>
              <a:t>devido</a:t>
            </a:r>
            <a:r>
              <a:rPr lang="en-US" sz="1800" b="1" dirty="0"/>
              <a:t> </a:t>
            </a:r>
            <a:r>
              <a:rPr lang="en-US" sz="1800" b="1" dirty="0" err="1"/>
              <a:t>ao</a:t>
            </a:r>
            <a:r>
              <a:rPr lang="en-US" sz="1800" b="1" dirty="0"/>
              <a:t> </a:t>
            </a:r>
            <a:r>
              <a:rPr lang="en-US" sz="1800" b="1" dirty="0" err="1"/>
              <a:t>Brilho</a:t>
            </a:r>
            <a:r>
              <a:rPr lang="en-US" sz="1800" b="1" dirty="0"/>
              <a:t> : </a:t>
            </a:r>
            <a:r>
              <a:rPr lang="pt-PT" sz="1800" dirty="0"/>
              <a:t>quando a visão é desconfortável, por exemplo, quando a luz “</a:t>
            </a:r>
            <a:r>
              <a:rPr lang="pt-PT" sz="1800" dirty="0" err="1"/>
              <a:t>incandeia</a:t>
            </a:r>
            <a:r>
              <a:rPr lang="pt-PT" sz="1800" dirty="0"/>
              <a:t>" nos olhos. Isso pode causar fadiga e dor de cabeça</a:t>
            </a:r>
            <a:r>
              <a:rPr lang="en-US" sz="1800" dirty="0"/>
              <a:t>.</a:t>
            </a:r>
          </a:p>
          <a:p>
            <a:pPr marL="843750" lvl="1" indent="-285750">
              <a:buFont typeface="Arial" panose="020B0604020202020204" pitchFamily="34" charset="0"/>
              <a:buChar char="•"/>
            </a:pPr>
            <a:r>
              <a:rPr lang="en-US" sz="1800" b="1" dirty="0" err="1"/>
              <a:t>Incapacidade</a:t>
            </a:r>
            <a:r>
              <a:rPr lang="en-US" sz="1800" b="1" dirty="0"/>
              <a:t> </a:t>
            </a:r>
            <a:r>
              <a:rPr lang="en-US" sz="1800" b="1" dirty="0" err="1"/>
              <a:t>devido</a:t>
            </a:r>
            <a:r>
              <a:rPr lang="en-US" sz="1800" b="1" dirty="0"/>
              <a:t> </a:t>
            </a:r>
            <a:r>
              <a:rPr lang="en-US" sz="1800" b="1" dirty="0" err="1"/>
              <a:t>ao</a:t>
            </a:r>
            <a:r>
              <a:rPr lang="en-US" sz="1800" b="1" dirty="0"/>
              <a:t> </a:t>
            </a:r>
            <a:r>
              <a:rPr lang="en-US" sz="1800" b="1" dirty="0" err="1"/>
              <a:t>brilho</a:t>
            </a:r>
            <a:r>
              <a:rPr lang="en-US" sz="1800" b="1" dirty="0"/>
              <a:t>: </a:t>
            </a:r>
            <a:r>
              <a:rPr lang="pt-PT" sz="1800" dirty="0"/>
              <a:t>quando o objeto é difícil de ver, por exemplo, ler uma folha branca quando o sol incide sobre ela</a:t>
            </a:r>
            <a:endParaRPr lang="en-US" sz="1800" b="1" dirty="0"/>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6. Brilho</a:t>
            </a:r>
          </a:p>
        </p:txBody>
      </p:sp>
    </p:spTree>
    <p:extLst>
      <p:ext uri="{BB962C8B-B14F-4D97-AF65-F5344CB8AC3E}">
        <p14:creationId xmlns:p14="http://schemas.microsoft.com/office/powerpoint/2010/main" val="1715002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normAutofit/>
          </a:bodyPr>
          <a:lstStyle/>
          <a:p>
            <a:r>
              <a:rPr lang="pt-PT" sz="1800" b="1" dirty="0"/>
              <a:t>Desconforto devido ao brilho</a:t>
            </a:r>
          </a:p>
          <a:p>
            <a:endParaRPr lang="pt-PT" sz="1800" b="1" dirty="0"/>
          </a:p>
          <a:p>
            <a:r>
              <a:rPr lang="pt-PT" sz="1800" dirty="0"/>
              <a:t>A estimativa de desconforto causado diretamente pelo brilho das luminárias de uma instalação de iluminação interior deve ser determinada usando o método tabular CIE </a:t>
            </a:r>
            <a:r>
              <a:rPr lang="pt-PT" sz="1800" dirty="0" err="1"/>
              <a:t>Unified</a:t>
            </a:r>
            <a:r>
              <a:rPr lang="pt-PT" sz="1800" dirty="0"/>
              <a:t> Brilho Rating (UGR), com base na fórmula :</a:t>
            </a:r>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6. Brilho</a:t>
            </a:r>
          </a:p>
        </p:txBody>
      </p:sp>
      <mc:AlternateContent xmlns:mc="http://schemas.openxmlformats.org/markup-compatibility/2006" xmlns:a14="http://schemas.microsoft.com/office/drawing/2010/main">
        <mc:Choice Requires="a14">
          <p:sp>
            <p:nvSpPr>
              <p:cNvPr id="5" name="CaixaDeTexto 4">
                <a:extLst>
                  <a:ext uri="{FF2B5EF4-FFF2-40B4-BE49-F238E27FC236}">
                    <a16:creationId xmlns:a16="http://schemas.microsoft.com/office/drawing/2014/main" id="{2555BFDF-F944-45E2-B5DB-14F6FA76BEEC}"/>
                  </a:ext>
                </a:extLst>
              </p:cNvPr>
              <p:cNvSpPr txBox="1"/>
              <p:nvPr/>
            </p:nvSpPr>
            <p:spPr>
              <a:xfrm>
                <a:off x="2438400" y="4273011"/>
                <a:ext cx="3454400" cy="110440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pt-PT" i="1" smtClean="0">
                          <a:latin typeface="Cambria Math" panose="02040503050406030204" pitchFamily="18" charset="0"/>
                        </a:rPr>
                        <m:t>𝑈𝐺𝑅</m:t>
                      </m:r>
                      <m:r>
                        <a:rPr lang="pt-PT" i="1" smtClean="0">
                          <a:latin typeface="Cambria Math" panose="02040503050406030204" pitchFamily="18" charset="0"/>
                        </a:rPr>
                        <m:t>=8</m:t>
                      </m:r>
                      <m:func>
                        <m:funcPr>
                          <m:ctrlPr>
                            <a:rPr lang="pt-PT" i="1">
                              <a:latin typeface="Cambria Math" panose="02040503050406030204" pitchFamily="18" charset="0"/>
                            </a:rPr>
                          </m:ctrlPr>
                        </m:funcPr>
                        <m:fName>
                          <m:sSub>
                            <m:sSubPr>
                              <m:ctrlPr>
                                <a:rPr lang="pt-PT" i="1">
                                  <a:latin typeface="Cambria Math" panose="02040503050406030204" pitchFamily="18" charset="0"/>
                                </a:rPr>
                              </m:ctrlPr>
                            </m:sSubPr>
                            <m:e>
                              <m:r>
                                <m:rPr>
                                  <m:sty m:val="p"/>
                                </m:rPr>
                                <a:rPr lang="pt-PT">
                                  <a:latin typeface="Cambria Math" panose="02040503050406030204" pitchFamily="18" charset="0"/>
                                </a:rPr>
                                <m:t>log</m:t>
                              </m:r>
                            </m:e>
                            <m:sub>
                              <m:r>
                                <a:rPr lang="pt-PT" i="1">
                                  <a:latin typeface="Cambria Math" panose="02040503050406030204" pitchFamily="18" charset="0"/>
                                </a:rPr>
                                <m:t>10</m:t>
                              </m:r>
                            </m:sub>
                          </m:sSub>
                        </m:fName>
                        <m:e>
                          <m:d>
                            <m:dPr>
                              <m:ctrlPr>
                                <a:rPr lang="pt-PT" i="1">
                                  <a:latin typeface="Cambria Math" panose="02040503050406030204" pitchFamily="18" charset="0"/>
                                </a:rPr>
                              </m:ctrlPr>
                            </m:dPr>
                            <m:e>
                              <m:f>
                                <m:fPr>
                                  <m:ctrlPr>
                                    <a:rPr lang="pt-PT" i="1">
                                      <a:latin typeface="Cambria Math" panose="02040503050406030204" pitchFamily="18" charset="0"/>
                                    </a:rPr>
                                  </m:ctrlPr>
                                </m:fPr>
                                <m:num>
                                  <m:r>
                                    <a:rPr lang="pt-PT" i="1">
                                      <a:latin typeface="Cambria Math" panose="02040503050406030204" pitchFamily="18" charset="0"/>
                                    </a:rPr>
                                    <m:t>0,25</m:t>
                                  </m:r>
                                </m:num>
                                <m:den>
                                  <m:sSub>
                                    <m:sSubPr>
                                      <m:ctrlPr>
                                        <a:rPr lang="pt-PT" i="1">
                                          <a:latin typeface="Cambria Math" panose="02040503050406030204" pitchFamily="18" charset="0"/>
                                        </a:rPr>
                                      </m:ctrlPr>
                                    </m:sSubPr>
                                    <m:e>
                                      <m:r>
                                        <a:rPr lang="pt-PT" i="1">
                                          <a:latin typeface="Cambria Math" panose="02040503050406030204" pitchFamily="18" charset="0"/>
                                        </a:rPr>
                                        <m:t>𝐿</m:t>
                                      </m:r>
                                    </m:e>
                                    <m:sub>
                                      <m:r>
                                        <a:rPr lang="pt-PT" i="1">
                                          <a:latin typeface="Cambria Math" panose="02040503050406030204" pitchFamily="18" charset="0"/>
                                        </a:rPr>
                                        <m:t>𝐵</m:t>
                                      </m:r>
                                    </m:sub>
                                  </m:sSub>
                                </m:den>
                              </m:f>
                              <m:r>
                                <a:rPr lang="pt-PT" i="1">
                                  <a:latin typeface="Cambria Math" panose="02040503050406030204" pitchFamily="18" charset="0"/>
                                </a:rPr>
                                <m:t> </m:t>
                              </m:r>
                              <m:nary>
                                <m:naryPr>
                                  <m:chr m:val="∑"/>
                                  <m:subHide m:val="on"/>
                                  <m:supHide m:val="on"/>
                                  <m:ctrlPr>
                                    <a:rPr lang="pt-PT" i="1">
                                      <a:latin typeface="Cambria Math" panose="02040503050406030204" pitchFamily="18" charset="0"/>
                                    </a:rPr>
                                  </m:ctrlPr>
                                </m:naryPr>
                                <m:sub/>
                                <m:sup/>
                                <m:e>
                                  <m:f>
                                    <m:fPr>
                                      <m:ctrlPr>
                                        <a:rPr lang="pt-PT" i="1">
                                          <a:latin typeface="Cambria Math" panose="02040503050406030204" pitchFamily="18" charset="0"/>
                                        </a:rPr>
                                      </m:ctrlPr>
                                    </m:fPr>
                                    <m:num>
                                      <m:sSup>
                                        <m:sSupPr>
                                          <m:ctrlPr>
                                            <a:rPr lang="pt-PT" i="1">
                                              <a:latin typeface="Cambria Math" panose="02040503050406030204" pitchFamily="18" charset="0"/>
                                            </a:rPr>
                                          </m:ctrlPr>
                                        </m:sSupPr>
                                        <m:e>
                                          <m:r>
                                            <a:rPr lang="pt-PT" i="1">
                                              <a:latin typeface="Cambria Math" panose="02040503050406030204" pitchFamily="18" charset="0"/>
                                            </a:rPr>
                                            <m:t>𝐿</m:t>
                                          </m:r>
                                        </m:e>
                                        <m:sup>
                                          <m:r>
                                            <a:rPr lang="pt-PT" i="1">
                                              <a:latin typeface="Cambria Math" panose="02040503050406030204" pitchFamily="18" charset="0"/>
                                            </a:rPr>
                                            <m:t>2</m:t>
                                          </m:r>
                                        </m:sup>
                                      </m:sSup>
                                      <m:r>
                                        <m:rPr>
                                          <m:nor/>
                                        </m:rPr>
                                        <a:rPr lang="en-US"/>
                                        <m:t>Ω</m:t>
                                      </m:r>
                                    </m:num>
                                    <m:den>
                                      <m:sSup>
                                        <m:sSupPr>
                                          <m:ctrlPr>
                                            <a:rPr lang="pt-PT" i="1">
                                              <a:latin typeface="Cambria Math" panose="02040503050406030204" pitchFamily="18" charset="0"/>
                                            </a:rPr>
                                          </m:ctrlPr>
                                        </m:sSupPr>
                                        <m:e>
                                          <m:r>
                                            <a:rPr lang="pt-PT" i="1">
                                              <a:latin typeface="Cambria Math" panose="02040503050406030204" pitchFamily="18" charset="0"/>
                                            </a:rPr>
                                            <m:t>𝑝</m:t>
                                          </m:r>
                                        </m:e>
                                        <m:sup>
                                          <m:r>
                                            <a:rPr lang="pt-PT" i="1">
                                              <a:latin typeface="Cambria Math" panose="02040503050406030204" pitchFamily="18" charset="0"/>
                                            </a:rPr>
                                            <m:t>2</m:t>
                                          </m:r>
                                        </m:sup>
                                      </m:sSup>
                                    </m:den>
                                  </m:f>
                                </m:e>
                              </m:nary>
                            </m:e>
                          </m:d>
                        </m:e>
                      </m:func>
                    </m:oMath>
                  </m:oMathPara>
                </a14:m>
                <a:endParaRPr lang="en-US" dirty="0"/>
              </a:p>
              <a:p>
                <a:endParaRPr lang="pt-PT" dirty="0"/>
              </a:p>
            </p:txBody>
          </p:sp>
        </mc:Choice>
        <mc:Fallback xmlns="">
          <p:sp>
            <p:nvSpPr>
              <p:cNvPr id="5" name="CaixaDeTexto 4">
                <a:extLst>
                  <a:ext uri="{FF2B5EF4-FFF2-40B4-BE49-F238E27FC236}">
                    <a16:creationId xmlns:a16="http://schemas.microsoft.com/office/drawing/2014/main" xmlns:a14="http://schemas.microsoft.com/office/drawing/2010/main" xmlns="" id="{2555BFDF-F944-45E2-B5DB-14F6FA76BEEC}"/>
                  </a:ext>
                </a:extLst>
              </p:cNvPr>
              <p:cNvSpPr txBox="1">
                <a:spLocks noRot="1" noChangeAspect="1" noMove="1" noResize="1" noEditPoints="1" noAdjustHandles="1" noChangeArrowheads="1" noChangeShapeType="1" noTextEdit="1"/>
              </p:cNvSpPr>
              <p:nvPr/>
            </p:nvSpPr>
            <p:spPr>
              <a:xfrm>
                <a:off x="2438400" y="4273011"/>
                <a:ext cx="3454400" cy="1104405"/>
              </a:xfrm>
              <a:prstGeom prst="rect">
                <a:avLst/>
              </a:prstGeom>
              <a:blipFill rotWithShape="1">
                <a:blip r:embed="rId3"/>
                <a:stretch>
                  <a:fillRect/>
                </a:stretch>
              </a:blipFill>
            </p:spPr>
            <p:txBody>
              <a:bodyPr/>
              <a:lstStyle/>
              <a:p>
                <a:r>
                  <a:rPr lang="pt-PT">
                    <a:noFill/>
                  </a:rPr>
                  <a:t> </a:t>
                </a:r>
              </a:p>
            </p:txBody>
          </p:sp>
        </mc:Fallback>
      </mc:AlternateContent>
      <p:sp>
        <p:nvSpPr>
          <p:cNvPr id="6" name="CaixaDeTexto 5">
            <a:extLst>
              <a:ext uri="{FF2B5EF4-FFF2-40B4-BE49-F238E27FC236}">
                <a16:creationId xmlns:a16="http://schemas.microsoft.com/office/drawing/2014/main" id="{EE368B03-4CA7-48CC-A54E-A3E74AC2F541}"/>
              </a:ext>
            </a:extLst>
          </p:cNvPr>
          <p:cNvSpPr txBox="1"/>
          <p:nvPr/>
        </p:nvSpPr>
        <p:spPr>
          <a:xfrm>
            <a:off x="790222" y="3203588"/>
            <a:ext cx="2065866" cy="830997"/>
          </a:xfrm>
          <a:prstGeom prst="rect">
            <a:avLst/>
          </a:prstGeom>
          <a:noFill/>
        </p:spPr>
        <p:txBody>
          <a:bodyPr wrap="square" rtlCol="0">
            <a:spAutoFit/>
          </a:bodyPr>
          <a:lstStyle/>
          <a:p>
            <a:pPr algn="ctr"/>
            <a:r>
              <a:rPr lang="pt-PT" sz="1200" dirty="0"/>
              <a:t>“8” Dá números UGR que ficam perfeitamente em uma faixa de cerca de 5 a 40</a:t>
            </a:r>
          </a:p>
        </p:txBody>
      </p:sp>
      <p:sp>
        <p:nvSpPr>
          <p:cNvPr id="7" name="CaixaDeTexto 6">
            <a:extLst>
              <a:ext uri="{FF2B5EF4-FFF2-40B4-BE49-F238E27FC236}">
                <a16:creationId xmlns:a16="http://schemas.microsoft.com/office/drawing/2014/main" id="{BCC9FBFB-2FD6-4F4E-82F6-2AFE700D642B}"/>
              </a:ext>
            </a:extLst>
          </p:cNvPr>
          <p:cNvSpPr txBox="1"/>
          <p:nvPr/>
        </p:nvSpPr>
        <p:spPr>
          <a:xfrm>
            <a:off x="1007531" y="4825213"/>
            <a:ext cx="1382888" cy="830997"/>
          </a:xfrm>
          <a:prstGeom prst="rect">
            <a:avLst/>
          </a:prstGeom>
          <a:noFill/>
        </p:spPr>
        <p:txBody>
          <a:bodyPr wrap="square" rtlCol="0">
            <a:spAutoFit/>
          </a:bodyPr>
          <a:lstStyle/>
          <a:p>
            <a:pPr algn="ctr"/>
            <a:r>
              <a:rPr lang="pt-PT" sz="1200" dirty="0"/>
              <a:t>Nossos olhos respondem </a:t>
            </a:r>
            <a:r>
              <a:rPr lang="pt-PT" sz="1200" dirty="0" err="1"/>
              <a:t>logarítmicamente</a:t>
            </a:r>
            <a:r>
              <a:rPr lang="pt-PT" sz="1200" dirty="0"/>
              <a:t> à luz</a:t>
            </a:r>
          </a:p>
        </p:txBody>
      </p:sp>
      <p:sp>
        <p:nvSpPr>
          <p:cNvPr id="8" name="CaixaDeTexto 7">
            <a:extLst>
              <a:ext uri="{FF2B5EF4-FFF2-40B4-BE49-F238E27FC236}">
                <a16:creationId xmlns:a16="http://schemas.microsoft.com/office/drawing/2014/main" id="{A694E614-32E3-4163-84D9-0CEC0618092E}"/>
              </a:ext>
            </a:extLst>
          </p:cNvPr>
          <p:cNvSpPr txBox="1"/>
          <p:nvPr/>
        </p:nvSpPr>
        <p:spPr>
          <a:xfrm>
            <a:off x="2940755" y="5479827"/>
            <a:ext cx="2065866" cy="646331"/>
          </a:xfrm>
          <a:prstGeom prst="rect">
            <a:avLst/>
          </a:prstGeom>
          <a:noFill/>
        </p:spPr>
        <p:txBody>
          <a:bodyPr wrap="square" rtlCol="0">
            <a:spAutoFit/>
          </a:bodyPr>
          <a:lstStyle/>
          <a:p>
            <a:pPr algn="ctr"/>
            <a:r>
              <a:rPr lang="pt-PT" sz="1200" dirty="0"/>
              <a:t>Dividindo pela Luminância de fundo tem o efeito de reduzir o valor UGR</a:t>
            </a:r>
          </a:p>
        </p:txBody>
      </p:sp>
      <p:sp>
        <p:nvSpPr>
          <p:cNvPr id="9" name="CaixaDeTexto 8">
            <a:extLst>
              <a:ext uri="{FF2B5EF4-FFF2-40B4-BE49-F238E27FC236}">
                <a16:creationId xmlns:a16="http://schemas.microsoft.com/office/drawing/2014/main" id="{8617CB2A-2C2F-4FFA-8CC9-3AB74412421D}"/>
              </a:ext>
            </a:extLst>
          </p:cNvPr>
          <p:cNvSpPr txBox="1"/>
          <p:nvPr/>
        </p:nvSpPr>
        <p:spPr>
          <a:xfrm>
            <a:off x="3189110" y="3188105"/>
            <a:ext cx="1800577" cy="830997"/>
          </a:xfrm>
          <a:prstGeom prst="rect">
            <a:avLst/>
          </a:prstGeom>
          <a:noFill/>
        </p:spPr>
        <p:txBody>
          <a:bodyPr wrap="square" rtlCol="0">
            <a:spAutoFit/>
          </a:bodyPr>
          <a:lstStyle/>
          <a:p>
            <a:pPr algn="ctr"/>
            <a:r>
              <a:rPr lang="pt-PT" sz="1200" dirty="0"/>
              <a:t>Esta soma significa simplesmente, levar em consideração todas as luminárias da sala</a:t>
            </a:r>
          </a:p>
        </p:txBody>
      </p:sp>
      <p:sp>
        <p:nvSpPr>
          <p:cNvPr id="10" name="CaixaDeTexto 9">
            <a:extLst>
              <a:ext uri="{FF2B5EF4-FFF2-40B4-BE49-F238E27FC236}">
                <a16:creationId xmlns:a16="http://schemas.microsoft.com/office/drawing/2014/main" id="{85379BEE-7234-4A12-AD80-89A567D0EB25}"/>
              </a:ext>
            </a:extLst>
          </p:cNvPr>
          <p:cNvSpPr txBox="1"/>
          <p:nvPr/>
        </p:nvSpPr>
        <p:spPr>
          <a:xfrm>
            <a:off x="5480756" y="3151680"/>
            <a:ext cx="1298223" cy="646331"/>
          </a:xfrm>
          <a:prstGeom prst="rect">
            <a:avLst/>
          </a:prstGeom>
          <a:noFill/>
        </p:spPr>
        <p:txBody>
          <a:bodyPr wrap="square" rtlCol="0">
            <a:spAutoFit/>
          </a:bodyPr>
          <a:lstStyle/>
          <a:p>
            <a:pPr algn="ctr"/>
            <a:r>
              <a:rPr lang="pt-PT" sz="1200" dirty="0"/>
              <a:t>Luminância de uma luminária ao quadrado</a:t>
            </a:r>
          </a:p>
        </p:txBody>
      </p:sp>
      <p:sp>
        <p:nvSpPr>
          <p:cNvPr id="11" name="CaixaDeTexto 10">
            <a:extLst>
              <a:ext uri="{FF2B5EF4-FFF2-40B4-BE49-F238E27FC236}">
                <a16:creationId xmlns:a16="http://schemas.microsoft.com/office/drawing/2014/main" id="{1F3A931E-5AD4-413D-BCF4-0929ED6FAF93}"/>
              </a:ext>
            </a:extLst>
          </p:cNvPr>
          <p:cNvSpPr txBox="1"/>
          <p:nvPr/>
        </p:nvSpPr>
        <p:spPr>
          <a:xfrm>
            <a:off x="5746046" y="5387500"/>
            <a:ext cx="2065866" cy="276999"/>
          </a:xfrm>
          <a:prstGeom prst="rect">
            <a:avLst/>
          </a:prstGeom>
          <a:noFill/>
        </p:spPr>
        <p:txBody>
          <a:bodyPr wrap="square" rtlCol="0">
            <a:spAutoFit/>
          </a:bodyPr>
          <a:lstStyle/>
          <a:p>
            <a:pPr algn="ctr"/>
            <a:r>
              <a:rPr lang="pt-PT" sz="1200" dirty="0"/>
              <a:t>O índice de </a:t>
            </a:r>
            <a:r>
              <a:rPr lang="pt-PT" sz="1200" dirty="0" err="1"/>
              <a:t>Guth</a:t>
            </a:r>
            <a:endParaRPr lang="pt-PT" sz="1200" dirty="0"/>
          </a:p>
        </p:txBody>
      </p:sp>
      <p:sp>
        <p:nvSpPr>
          <p:cNvPr id="12" name="CaixaDeTexto 11">
            <a:extLst>
              <a:ext uri="{FF2B5EF4-FFF2-40B4-BE49-F238E27FC236}">
                <a16:creationId xmlns:a16="http://schemas.microsoft.com/office/drawing/2014/main" id="{DE8F7A82-554A-4B68-9709-1289B3692FBD}"/>
              </a:ext>
            </a:extLst>
          </p:cNvPr>
          <p:cNvSpPr txBox="1"/>
          <p:nvPr/>
        </p:nvSpPr>
        <p:spPr>
          <a:xfrm>
            <a:off x="6445957" y="4168912"/>
            <a:ext cx="2065866" cy="461665"/>
          </a:xfrm>
          <a:prstGeom prst="rect">
            <a:avLst/>
          </a:prstGeom>
          <a:noFill/>
        </p:spPr>
        <p:txBody>
          <a:bodyPr wrap="square" rtlCol="0">
            <a:spAutoFit/>
          </a:bodyPr>
          <a:lstStyle/>
          <a:p>
            <a:pPr algn="ctr"/>
            <a:r>
              <a:rPr lang="pt-PT" sz="1200" dirty="0"/>
              <a:t>O ângulo da luminária da posição do espectador</a:t>
            </a:r>
          </a:p>
        </p:txBody>
      </p:sp>
      <p:cxnSp>
        <p:nvCxnSpPr>
          <p:cNvPr id="14" name="Conexão reta unidirecional 13">
            <a:extLst>
              <a:ext uri="{FF2B5EF4-FFF2-40B4-BE49-F238E27FC236}">
                <a16:creationId xmlns:a16="http://schemas.microsoft.com/office/drawing/2014/main" id="{19C62E32-5366-4F3A-9646-A0F3C19FCB88}"/>
              </a:ext>
            </a:extLst>
          </p:cNvPr>
          <p:cNvCxnSpPr>
            <a:cxnSpLocks/>
            <a:stCxn id="6" idx="2"/>
          </p:cNvCxnSpPr>
          <p:nvPr/>
        </p:nvCxnSpPr>
        <p:spPr>
          <a:xfrm>
            <a:off x="1823155" y="4034585"/>
            <a:ext cx="1507067" cy="53741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7" name="Conexão reta unidirecional 16">
            <a:extLst>
              <a:ext uri="{FF2B5EF4-FFF2-40B4-BE49-F238E27FC236}">
                <a16:creationId xmlns:a16="http://schemas.microsoft.com/office/drawing/2014/main" id="{B3409B92-CA69-493E-86EB-533B6BA486B2}"/>
              </a:ext>
            </a:extLst>
          </p:cNvPr>
          <p:cNvCxnSpPr>
            <a:stCxn id="7" idx="3"/>
          </p:cNvCxnSpPr>
          <p:nvPr/>
        </p:nvCxnSpPr>
        <p:spPr>
          <a:xfrm flipV="1">
            <a:off x="2390419" y="4825213"/>
            <a:ext cx="1182516" cy="415499"/>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8" name="Conexão reta unidirecional 17">
            <a:extLst>
              <a:ext uri="{FF2B5EF4-FFF2-40B4-BE49-F238E27FC236}">
                <a16:creationId xmlns:a16="http://schemas.microsoft.com/office/drawing/2014/main" id="{814E984E-2A0C-4A8B-B499-AB1CA84FDF33}"/>
              </a:ext>
            </a:extLst>
          </p:cNvPr>
          <p:cNvCxnSpPr>
            <a:cxnSpLocks/>
            <a:stCxn id="8" idx="0"/>
          </p:cNvCxnSpPr>
          <p:nvPr/>
        </p:nvCxnSpPr>
        <p:spPr>
          <a:xfrm flipV="1">
            <a:off x="3973688" y="4995459"/>
            <a:ext cx="441677" cy="48436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0" name="Conexão reta unidirecional 19">
            <a:extLst>
              <a:ext uri="{FF2B5EF4-FFF2-40B4-BE49-F238E27FC236}">
                <a16:creationId xmlns:a16="http://schemas.microsoft.com/office/drawing/2014/main" id="{87475044-FAAB-4169-AFEF-2FB9E9A55D72}"/>
              </a:ext>
            </a:extLst>
          </p:cNvPr>
          <p:cNvCxnSpPr>
            <a:cxnSpLocks/>
            <a:stCxn id="9" idx="2"/>
          </p:cNvCxnSpPr>
          <p:nvPr/>
        </p:nvCxnSpPr>
        <p:spPr>
          <a:xfrm>
            <a:off x="4089399" y="4019102"/>
            <a:ext cx="736597" cy="35201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3" name="Conexão reta unidirecional 22">
            <a:extLst>
              <a:ext uri="{FF2B5EF4-FFF2-40B4-BE49-F238E27FC236}">
                <a16:creationId xmlns:a16="http://schemas.microsoft.com/office/drawing/2014/main" id="{F047FA0C-4A67-4100-A67C-6C9FF0600A75}"/>
              </a:ext>
            </a:extLst>
          </p:cNvPr>
          <p:cNvCxnSpPr>
            <a:cxnSpLocks/>
            <a:stCxn id="10" idx="2"/>
          </p:cNvCxnSpPr>
          <p:nvPr/>
        </p:nvCxnSpPr>
        <p:spPr>
          <a:xfrm flipH="1">
            <a:off x="5322709" y="3798011"/>
            <a:ext cx="807159" cy="572257"/>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6" name="Conexão reta unidirecional 25">
            <a:extLst>
              <a:ext uri="{FF2B5EF4-FFF2-40B4-BE49-F238E27FC236}">
                <a16:creationId xmlns:a16="http://schemas.microsoft.com/office/drawing/2014/main" id="{AE44827F-9DDA-4D08-B0E3-6644B2266CF2}"/>
              </a:ext>
            </a:extLst>
          </p:cNvPr>
          <p:cNvCxnSpPr>
            <a:cxnSpLocks/>
            <a:stCxn id="12" idx="1"/>
          </p:cNvCxnSpPr>
          <p:nvPr/>
        </p:nvCxnSpPr>
        <p:spPr>
          <a:xfrm flipH="1">
            <a:off x="5700883" y="4399745"/>
            <a:ext cx="745074" cy="11060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28" name="Conexão reta unidirecional 27">
            <a:extLst>
              <a:ext uri="{FF2B5EF4-FFF2-40B4-BE49-F238E27FC236}">
                <a16:creationId xmlns:a16="http://schemas.microsoft.com/office/drawing/2014/main" id="{A52BF86B-6004-473F-91DC-AD555DB796D2}"/>
              </a:ext>
            </a:extLst>
          </p:cNvPr>
          <p:cNvCxnSpPr>
            <a:cxnSpLocks/>
            <a:stCxn id="11" idx="0"/>
          </p:cNvCxnSpPr>
          <p:nvPr/>
        </p:nvCxnSpPr>
        <p:spPr>
          <a:xfrm flipH="1" flipV="1">
            <a:off x="5257795" y="5033232"/>
            <a:ext cx="1521184" cy="35426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846412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71973107-4167-4C2D-9712-8EB52AB9B538}"/>
              </a:ext>
            </a:extLst>
          </p:cNvPr>
          <p:cNvSpPr>
            <a:spLocks noGrp="1"/>
          </p:cNvSpPr>
          <p:nvPr>
            <p:ph idx="1"/>
          </p:nvPr>
        </p:nvSpPr>
        <p:spPr>
          <a:xfrm>
            <a:off x="457200" y="1491450"/>
            <a:ext cx="8229600" cy="4634714"/>
          </a:xfrm>
        </p:spPr>
        <p:txBody>
          <a:bodyPr>
            <a:normAutofit/>
          </a:bodyPr>
          <a:lstStyle/>
          <a:p>
            <a:r>
              <a:rPr lang="pt-PT" b="1" dirty="0" err="1"/>
              <a:t>Protecção</a:t>
            </a:r>
            <a:r>
              <a:rPr lang="pt-PT" b="1" dirty="0"/>
              <a:t> contra o </a:t>
            </a:r>
            <a:r>
              <a:rPr lang="pt-PT" b="1" dirty="0" err="1"/>
              <a:t>brilhoBrilho</a:t>
            </a:r>
            <a:endParaRPr lang="pt-PT" sz="2400" dirty="0">
              <a:solidFill>
                <a:srgbClr val="000000"/>
              </a:solidFill>
              <a:latin typeface="Symbol" panose="05050102010706020507" pitchFamily="18" charset="2"/>
            </a:endParaRPr>
          </a:p>
          <a:p>
            <a:pPr marL="285750" indent="-285750">
              <a:buFont typeface="Arial" panose="020B0604020202020204" pitchFamily="34" charset="0"/>
              <a:buChar char="•"/>
            </a:pPr>
            <a:endParaRPr lang="en-US" sz="1700" dirty="0">
              <a:solidFill>
                <a:srgbClr val="000000"/>
              </a:solidFill>
              <a:latin typeface="Times New Roman" panose="02020603050405020304" pitchFamily="18" charset="0"/>
            </a:endParaRPr>
          </a:p>
          <a:p>
            <a:pPr marL="285750" indent="-285750">
              <a:buFont typeface="Arial" panose="020B0604020202020204" pitchFamily="34" charset="0"/>
              <a:buChar char="•"/>
            </a:pPr>
            <a:r>
              <a:rPr lang="pt-PT" sz="1700" dirty="0">
                <a:solidFill>
                  <a:srgbClr val="000000"/>
                </a:solidFill>
              </a:rPr>
              <a:t>Fontes brilhantes de luz podem causar Brilho e podem prejudicar a visão de objetos. Deve ser evitado, por exemplo, por </a:t>
            </a:r>
            <a:r>
              <a:rPr lang="pt-PT" sz="1700" dirty="0" err="1">
                <a:solidFill>
                  <a:srgbClr val="000000"/>
                </a:solidFill>
              </a:rPr>
              <a:t>protecção</a:t>
            </a:r>
            <a:r>
              <a:rPr lang="pt-PT" sz="1700" dirty="0">
                <a:solidFill>
                  <a:srgbClr val="000000"/>
                </a:solidFill>
              </a:rPr>
              <a:t> adequada de lâmpadas e luzes do telhado, ou sombreamento adequado da luz do dia através das janelas.</a:t>
            </a:r>
            <a:endParaRPr lang="pt-PT" b="1" dirty="0"/>
          </a:p>
        </p:txBody>
      </p:sp>
      <p:sp>
        <p:nvSpPr>
          <p:cNvPr id="3" name="Título 2">
            <a:extLst>
              <a:ext uri="{FF2B5EF4-FFF2-40B4-BE49-F238E27FC236}">
                <a16:creationId xmlns:a16="http://schemas.microsoft.com/office/drawing/2014/main" id="{F1DEC0C9-07F3-490F-9176-DD8D4F4EC799}"/>
              </a:ext>
            </a:extLst>
          </p:cNvPr>
          <p:cNvSpPr>
            <a:spLocks noGrp="1"/>
          </p:cNvSpPr>
          <p:nvPr>
            <p:ph type="title"/>
          </p:nvPr>
        </p:nvSpPr>
        <p:spPr/>
        <p:txBody>
          <a:bodyPr/>
          <a:lstStyle/>
          <a:p>
            <a:r>
              <a:rPr lang="pt-PT" dirty="0"/>
              <a:t>6. Brilho</a:t>
            </a:r>
          </a:p>
        </p:txBody>
      </p:sp>
      <mc:AlternateContent xmlns:mc="http://schemas.openxmlformats.org/markup-compatibility/2006" xmlns:a14="http://schemas.microsoft.com/office/drawing/2010/main">
        <mc:Choice Requires="a14">
          <p:graphicFrame>
            <p:nvGraphicFramePr>
              <p:cNvPr id="4" name="Tabela 3">
                <a:extLst>
                  <a:ext uri="{FF2B5EF4-FFF2-40B4-BE49-F238E27FC236}">
                    <a16:creationId xmlns:a16="http://schemas.microsoft.com/office/drawing/2014/main" id="{4BE29FCC-6AD4-4DC4-8F62-BE4A4F853127}"/>
                  </a:ext>
                </a:extLst>
              </p:cNvPr>
              <p:cNvGraphicFramePr>
                <a:graphicFrameLocks noGrp="1"/>
              </p:cNvGraphicFramePr>
              <p:nvPr>
                <p:extLst>
                  <p:ext uri="{D42A27DB-BD31-4B8C-83A1-F6EECF244321}">
                    <p14:modId xmlns:p14="http://schemas.microsoft.com/office/powerpoint/2010/main" val="3254065003"/>
                  </p:ext>
                </p:extLst>
              </p:nvPr>
            </p:nvGraphicFramePr>
            <p:xfrm>
              <a:off x="812801" y="3263053"/>
              <a:ext cx="4572000" cy="2026920"/>
            </p:xfrm>
            <a:graphic>
              <a:graphicData uri="http://schemas.openxmlformats.org/drawingml/2006/table">
                <a:tbl>
                  <a:tblPr firstRow="1" bandRow="1">
                    <a:tableStyleId>{93296810-A885-4BE3-A3E7-6D5BEEA58F35}</a:tableStyleId>
                  </a:tblPr>
                  <a:tblGrid>
                    <a:gridCol w="2286000">
                      <a:extLst>
                        <a:ext uri="{9D8B030D-6E8A-4147-A177-3AD203B41FA5}">
                          <a16:colId xmlns:a16="http://schemas.microsoft.com/office/drawing/2014/main" val="3213509551"/>
                        </a:ext>
                      </a:extLst>
                    </a:gridCol>
                    <a:gridCol w="2286000">
                      <a:extLst>
                        <a:ext uri="{9D8B030D-6E8A-4147-A177-3AD203B41FA5}">
                          <a16:colId xmlns:a16="http://schemas.microsoft.com/office/drawing/2014/main" val="4273042141"/>
                        </a:ext>
                      </a:extLst>
                    </a:gridCol>
                  </a:tblGrid>
                  <a:tr h="370840">
                    <a:tc>
                      <a:txBody>
                        <a:bodyPr/>
                        <a:lstStyle/>
                        <a:p>
                          <a:pPr algn="ctr"/>
                          <a:r>
                            <a:rPr lang="pt-PT" dirty="0"/>
                            <a:t>Luminância das lâmpadas</a:t>
                          </a:r>
                        </a:p>
                        <a:p>
                          <a:pPr algn="ctr"/>
                          <a14:m>
                            <m:oMathPara xmlns:m="http://schemas.openxmlformats.org/officeDocument/2006/math">
                              <m:oMathParaPr>
                                <m:jc m:val="centerGroup"/>
                              </m:oMathParaPr>
                              <m:oMath xmlns:m="http://schemas.openxmlformats.org/officeDocument/2006/math">
                                <m:r>
                                  <m:rPr>
                                    <m:sty m:val="p"/>
                                  </m:rPr>
                                  <a:rPr lang="pt-PT" smtClean="0">
                                    <a:latin typeface="Cambria Math" panose="02040503050406030204" pitchFamily="18" charset="0"/>
                                  </a:rPr>
                                  <m:t>kcd</m:t>
                                </m:r>
                                <m:r>
                                  <a:rPr lang="pt-PT" b="1" i="1" smtClean="0">
                                    <a:latin typeface="Cambria Math"/>
                                  </a:rPr>
                                  <m:t>/</m:t>
                                </m:r>
                                <m:sSup>
                                  <m:sSupPr>
                                    <m:ctrlPr>
                                      <a:rPr lang="pt-PT" i="1" smtClean="0">
                                        <a:latin typeface="Cambria Math" panose="02040503050406030204" pitchFamily="18" charset="0"/>
                                      </a:rPr>
                                    </m:ctrlPr>
                                  </m:sSupPr>
                                  <m:e>
                                    <m:r>
                                      <m:rPr>
                                        <m:sty m:val="p"/>
                                      </m:rPr>
                                      <a:rPr lang="pt-PT" smtClean="0">
                                        <a:latin typeface="Cambria Math" panose="02040503050406030204" pitchFamily="18" charset="0"/>
                                      </a:rPr>
                                      <m:t>m</m:t>
                                    </m:r>
                                  </m:e>
                                  <m:sup>
                                    <m:r>
                                      <a:rPr lang="pt-PT" smtClean="0">
                                        <a:latin typeface="Cambria Math" panose="02040503050406030204" pitchFamily="18" charset="0"/>
                                      </a:rPr>
                                      <m:t>−2</m:t>
                                    </m:r>
                                  </m:sup>
                                </m:sSup>
                              </m:oMath>
                            </m:oMathPara>
                          </a14:m>
                          <a:endParaRPr lang="pt-PT" b="0" i="0" dirty="0"/>
                        </a:p>
                      </a:txBody>
                      <a:tcPr anchor="ctr"/>
                    </a:tc>
                    <a:tc>
                      <a:txBody>
                        <a:bodyPr/>
                        <a:lstStyle/>
                        <a:p>
                          <a:pPr algn="ctr"/>
                          <a:r>
                            <a:rPr lang="pt-PT" dirty="0"/>
                            <a:t>Ângulo mínimo de </a:t>
                          </a:r>
                          <a:r>
                            <a:rPr lang="pt-PT" dirty="0" err="1"/>
                            <a:t>protecção</a:t>
                          </a:r>
                          <a:endParaRPr lang="pt-PT" dirty="0"/>
                        </a:p>
                        <a:p>
                          <a:pPr algn="ctr"/>
                          <a:r>
                            <a:rPr lang="pt-PT" dirty="0"/>
                            <a:t>α</a:t>
                          </a:r>
                        </a:p>
                      </a:txBody>
                      <a:tcPr anchor="ctr"/>
                    </a:tc>
                    <a:extLst>
                      <a:ext uri="{0D108BD9-81ED-4DB2-BD59-A6C34878D82A}">
                        <a16:rowId xmlns:a16="http://schemas.microsoft.com/office/drawing/2014/main" val="4113503789"/>
                      </a:ext>
                    </a:extLst>
                  </a:tr>
                  <a:tr h="370840">
                    <a:tc>
                      <a:txBody>
                        <a:bodyPr/>
                        <a:lstStyle/>
                        <a:p>
                          <a:pPr algn="ctr"/>
                          <a:r>
                            <a:rPr lang="pt-PT" dirty="0"/>
                            <a:t>20 to &lt; 50</a:t>
                          </a:r>
                        </a:p>
                      </a:txBody>
                      <a:tcPr anchor="ctr"/>
                    </a:tc>
                    <a:tc>
                      <a:txBody>
                        <a:bodyPr/>
                        <a:lstStyle/>
                        <a:p>
                          <a:pPr algn="ctr"/>
                          <a:r>
                            <a:rPr lang="pt-PT" dirty="0"/>
                            <a:t>15°</a:t>
                          </a:r>
                        </a:p>
                      </a:txBody>
                      <a:tcPr anchor="ctr"/>
                    </a:tc>
                    <a:extLst>
                      <a:ext uri="{0D108BD9-81ED-4DB2-BD59-A6C34878D82A}">
                        <a16:rowId xmlns:a16="http://schemas.microsoft.com/office/drawing/2014/main" val="4231073830"/>
                      </a:ext>
                    </a:extLst>
                  </a:tr>
                  <a:tr h="370840">
                    <a:tc>
                      <a:txBody>
                        <a:bodyPr/>
                        <a:lstStyle/>
                        <a:p>
                          <a:pPr algn="ctr"/>
                          <a:r>
                            <a:rPr lang="pt-PT" dirty="0"/>
                            <a:t>50 to &lt; 500</a:t>
                          </a:r>
                        </a:p>
                      </a:txBody>
                      <a:tcPr anchor="ctr"/>
                    </a:tc>
                    <a:tc>
                      <a:txBody>
                        <a:bodyPr/>
                        <a:lstStyle/>
                        <a:p>
                          <a:pPr algn="ctr"/>
                          <a:r>
                            <a:rPr lang="pt-PT" dirty="0"/>
                            <a:t>20°</a:t>
                          </a:r>
                        </a:p>
                      </a:txBody>
                      <a:tcPr anchor="ctr"/>
                    </a:tc>
                    <a:extLst>
                      <a:ext uri="{0D108BD9-81ED-4DB2-BD59-A6C34878D82A}">
                        <a16:rowId xmlns:a16="http://schemas.microsoft.com/office/drawing/2014/main" val="2194490034"/>
                      </a:ext>
                    </a:extLst>
                  </a:tr>
                  <a:tr h="370840">
                    <a:tc>
                      <a:txBody>
                        <a:bodyPr/>
                        <a:lstStyle/>
                        <a:p>
                          <a:pPr algn="ctr"/>
                          <a:r>
                            <a:rPr lang="pt-PT" dirty="0"/>
                            <a:t>≥ 500</a:t>
                          </a:r>
                        </a:p>
                      </a:txBody>
                      <a:tcPr anchor="ctr"/>
                    </a:tc>
                    <a:tc>
                      <a:txBody>
                        <a:bodyPr/>
                        <a:lstStyle/>
                        <a:p>
                          <a:pPr algn="ctr"/>
                          <a:r>
                            <a:rPr lang="pt-PT" dirty="0"/>
                            <a:t>30°</a:t>
                          </a:r>
                        </a:p>
                      </a:txBody>
                      <a:tcPr anchor="ctr"/>
                    </a:tc>
                    <a:extLst>
                      <a:ext uri="{0D108BD9-81ED-4DB2-BD59-A6C34878D82A}">
                        <a16:rowId xmlns:a16="http://schemas.microsoft.com/office/drawing/2014/main" val="3989376003"/>
                      </a:ext>
                    </a:extLst>
                  </a:tr>
                </a:tbl>
              </a:graphicData>
            </a:graphic>
          </p:graphicFrame>
        </mc:Choice>
        <mc:Fallback xmlns="">
          <p:graphicFrame>
            <p:nvGraphicFramePr>
              <p:cNvPr id="4" name="Tabela 3">
                <a:extLst>
                  <a:ext uri="{FF2B5EF4-FFF2-40B4-BE49-F238E27FC236}">
                    <a16:creationId xmlns:a16="http://schemas.microsoft.com/office/drawing/2014/main" id="{4BE29FCC-6AD4-4DC4-8F62-BE4A4F853127}"/>
                  </a:ext>
                </a:extLst>
              </p:cNvPr>
              <p:cNvGraphicFramePr>
                <a:graphicFrameLocks noGrp="1"/>
              </p:cNvGraphicFramePr>
              <p:nvPr>
                <p:extLst>
                  <p:ext uri="{D42A27DB-BD31-4B8C-83A1-F6EECF244321}">
                    <p14:modId xmlns:p14="http://schemas.microsoft.com/office/powerpoint/2010/main" val="3254065003"/>
                  </p:ext>
                </p:extLst>
              </p:nvPr>
            </p:nvGraphicFramePr>
            <p:xfrm>
              <a:off x="812801" y="3263053"/>
              <a:ext cx="4572000" cy="2026920"/>
            </p:xfrm>
            <a:graphic>
              <a:graphicData uri="http://schemas.openxmlformats.org/drawingml/2006/table">
                <a:tbl>
                  <a:tblPr firstRow="1" bandRow="1">
                    <a:tableStyleId>{93296810-A885-4BE3-A3E7-6D5BEEA58F35}</a:tableStyleId>
                  </a:tblPr>
                  <a:tblGrid>
                    <a:gridCol w="2286000">
                      <a:extLst>
                        <a:ext uri="{9D8B030D-6E8A-4147-A177-3AD203B41FA5}">
                          <a16:colId xmlns:a16="http://schemas.microsoft.com/office/drawing/2014/main" val="3213509551"/>
                        </a:ext>
                      </a:extLst>
                    </a:gridCol>
                    <a:gridCol w="2286000">
                      <a:extLst>
                        <a:ext uri="{9D8B030D-6E8A-4147-A177-3AD203B41FA5}">
                          <a16:colId xmlns:a16="http://schemas.microsoft.com/office/drawing/2014/main" val="4273042141"/>
                        </a:ext>
                      </a:extLst>
                    </a:gridCol>
                  </a:tblGrid>
                  <a:tr h="914400">
                    <a:tc>
                      <a:txBody>
                        <a:bodyPr/>
                        <a:lstStyle/>
                        <a:p>
                          <a:endParaRPr lang="pt-PT"/>
                        </a:p>
                      </a:txBody>
                      <a:tcPr anchor="ctr">
                        <a:blipFill>
                          <a:blip r:embed="rId3"/>
                          <a:stretch>
                            <a:fillRect l="-266" t="-3333" r="-100798" b="-132000"/>
                          </a:stretch>
                        </a:blipFill>
                      </a:tcPr>
                    </a:tc>
                    <a:tc>
                      <a:txBody>
                        <a:bodyPr/>
                        <a:lstStyle/>
                        <a:p>
                          <a:pPr algn="ctr"/>
                          <a:r>
                            <a:rPr lang="pt-PT" dirty="0"/>
                            <a:t>Ângulo mínimo de </a:t>
                          </a:r>
                          <a:r>
                            <a:rPr lang="pt-PT" dirty="0" err="1"/>
                            <a:t>protecção</a:t>
                          </a:r>
                          <a:endParaRPr lang="pt-PT" dirty="0"/>
                        </a:p>
                        <a:p>
                          <a:pPr algn="ctr"/>
                          <a:r>
                            <a:rPr lang="pt-PT" dirty="0"/>
                            <a:t>α</a:t>
                          </a:r>
                        </a:p>
                      </a:txBody>
                      <a:tcPr anchor="ctr"/>
                    </a:tc>
                    <a:extLst>
                      <a:ext uri="{0D108BD9-81ED-4DB2-BD59-A6C34878D82A}">
                        <a16:rowId xmlns:a16="http://schemas.microsoft.com/office/drawing/2014/main" val="4113503789"/>
                      </a:ext>
                    </a:extLst>
                  </a:tr>
                  <a:tr h="370840">
                    <a:tc>
                      <a:txBody>
                        <a:bodyPr/>
                        <a:lstStyle/>
                        <a:p>
                          <a:pPr algn="ctr"/>
                          <a:r>
                            <a:rPr lang="pt-PT" dirty="0"/>
                            <a:t>20 to &lt; 50</a:t>
                          </a:r>
                        </a:p>
                      </a:txBody>
                      <a:tcPr anchor="ctr"/>
                    </a:tc>
                    <a:tc>
                      <a:txBody>
                        <a:bodyPr/>
                        <a:lstStyle/>
                        <a:p>
                          <a:pPr algn="ctr"/>
                          <a:r>
                            <a:rPr lang="pt-PT" dirty="0"/>
                            <a:t>15°</a:t>
                          </a:r>
                        </a:p>
                      </a:txBody>
                      <a:tcPr anchor="ctr"/>
                    </a:tc>
                    <a:extLst>
                      <a:ext uri="{0D108BD9-81ED-4DB2-BD59-A6C34878D82A}">
                        <a16:rowId xmlns:a16="http://schemas.microsoft.com/office/drawing/2014/main" val="4231073830"/>
                      </a:ext>
                    </a:extLst>
                  </a:tr>
                  <a:tr h="370840">
                    <a:tc>
                      <a:txBody>
                        <a:bodyPr/>
                        <a:lstStyle/>
                        <a:p>
                          <a:pPr algn="ctr"/>
                          <a:r>
                            <a:rPr lang="pt-PT" dirty="0"/>
                            <a:t>50 to &lt; 500</a:t>
                          </a:r>
                        </a:p>
                      </a:txBody>
                      <a:tcPr anchor="ctr"/>
                    </a:tc>
                    <a:tc>
                      <a:txBody>
                        <a:bodyPr/>
                        <a:lstStyle/>
                        <a:p>
                          <a:pPr algn="ctr"/>
                          <a:r>
                            <a:rPr lang="pt-PT" dirty="0"/>
                            <a:t>20°</a:t>
                          </a:r>
                        </a:p>
                      </a:txBody>
                      <a:tcPr anchor="ctr"/>
                    </a:tc>
                    <a:extLst>
                      <a:ext uri="{0D108BD9-81ED-4DB2-BD59-A6C34878D82A}">
                        <a16:rowId xmlns:a16="http://schemas.microsoft.com/office/drawing/2014/main" val="2194490034"/>
                      </a:ext>
                    </a:extLst>
                  </a:tr>
                  <a:tr h="370840">
                    <a:tc>
                      <a:txBody>
                        <a:bodyPr/>
                        <a:lstStyle/>
                        <a:p>
                          <a:pPr algn="ctr"/>
                          <a:r>
                            <a:rPr lang="pt-PT" dirty="0"/>
                            <a:t>≥ 500</a:t>
                          </a:r>
                        </a:p>
                      </a:txBody>
                      <a:tcPr anchor="ctr"/>
                    </a:tc>
                    <a:tc>
                      <a:txBody>
                        <a:bodyPr/>
                        <a:lstStyle/>
                        <a:p>
                          <a:pPr algn="ctr"/>
                          <a:r>
                            <a:rPr lang="pt-PT" dirty="0"/>
                            <a:t>30°</a:t>
                          </a:r>
                        </a:p>
                      </a:txBody>
                      <a:tcPr anchor="ctr"/>
                    </a:tc>
                    <a:extLst>
                      <a:ext uri="{0D108BD9-81ED-4DB2-BD59-A6C34878D82A}">
                        <a16:rowId xmlns:a16="http://schemas.microsoft.com/office/drawing/2014/main" val="3989376003"/>
                      </a:ext>
                    </a:extLst>
                  </a:tr>
                </a:tbl>
              </a:graphicData>
            </a:graphic>
          </p:graphicFrame>
        </mc:Fallback>
      </mc:AlternateContent>
      <p:pic>
        <p:nvPicPr>
          <p:cNvPr id="5" name="Imagem 4">
            <a:extLst>
              <a:ext uri="{FF2B5EF4-FFF2-40B4-BE49-F238E27FC236}">
                <a16:creationId xmlns:a16="http://schemas.microsoft.com/office/drawing/2014/main" id="{EA20608E-760F-466F-9E8C-11E2744508E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548" b="96178" l="870" r="96957">
                        <a14:foregroundMark x1="1739" y1="33121" x2="1739" y2="33121"/>
                        <a14:foregroundMark x1="9130" y1="2548" x2="9130" y2="2548"/>
                        <a14:foregroundMark x1="69565" y1="54777" x2="69565" y2="54777"/>
                        <a14:foregroundMark x1="66957" y1="56051" x2="66957" y2="56051"/>
                        <a14:foregroundMark x1="63913" y1="55414" x2="63913" y2="55414"/>
                        <a14:foregroundMark x1="55652" y1="54777" x2="88696" y2="55414"/>
                        <a14:foregroundMark x1="96957" y1="54777" x2="53043" y2="54140"/>
                        <a14:foregroundMark x1="97826" y1="56051" x2="52609" y2="54777"/>
                        <a14:foregroundMark x1="52609" y1="54777" x2="52609" y2="54777"/>
                        <a14:foregroundMark x1="83913" y1="87261" x2="82609" y2="93631"/>
                        <a14:foregroundMark x1="94783" y1="59873" x2="94783" y2="59873"/>
                        <a14:foregroundMark x1="94348" y1="63694" x2="94348" y2="63694"/>
                        <a14:foregroundMark x1="93913" y1="65605" x2="94783" y2="63694"/>
                        <a14:foregroundMark x1="94783" y1="63694" x2="90435" y2="82166"/>
                        <a14:foregroundMark x1="30000" y1="36943" x2="89565" y2="82166"/>
                        <a14:foregroundMark x1="89565" y1="82166" x2="83478" y2="96178"/>
                      </a14:backgroundRemoval>
                    </a14:imgEffect>
                  </a14:imgLayer>
                </a14:imgProps>
              </a:ext>
            </a:extLst>
          </a:blip>
          <a:stretch>
            <a:fillRect/>
          </a:stretch>
        </p:blipFill>
        <p:spPr>
          <a:xfrm>
            <a:off x="5940425" y="3428999"/>
            <a:ext cx="2190750" cy="1495425"/>
          </a:xfrm>
          <a:prstGeom prst="rect">
            <a:avLst/>
          </a:prstGeom>
        </p:spPr>
      </p:pic>
    </p:spTree>
    <p:extLst>
      <p:ext uri="{BB962C8B-B14F-4D97-AF65-F5344CB8AC3E}">
        <p14:creationId xmlns:p14="http://schemas.microsoft.com/office/powerpoint/2010/main" val="38610219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71973107-4167-4C2D-9712-8EB52AB9B538}"/>
              </a:ext>
            </a:extLst>
          </p:cNvPr>
          <p:cNvSpPr>
            <a:spLocks noGrp="1"/>
          </p:cNvSpPr>
          <p:nvPr>
            <p:ph idx="1"/>
          </p:nvPr>
        </p:nvSpPr>
        <p:spPr>
          <a:xfrm>
            <a:off x="457200" y="1491450"/>
            <a:ext cx="8229600" cy="4634714"/>
          </a:xfrm>
        </p:spPr>
        <p:txBody>
          <a:bodyPr>
            <a:normAutofit/>
          </a:bodyPr>
          <a:lstStyle/>
          <a:p>
            <a:r>
              <a:rPr lang="pt-PT" dirty="0">
                <a:solidFill>
                  <a:srgbClr val="000000"/>
                </a:solidFill>
              </a:rPr>
              <a:t>Brilho pode ser evitado:</a:t>
            </a:r>
          </a:p>
          <a:p>
            <a:pPr marL="285750" indent="-285750">
              <a:buFont typeface="Arial" panose="020B0604020202020204" pitchFamily="34" charset="0"/>
              <a:buChar char="•"/>
            </a:pPr>
            <a:r>
              <a:rPr lang="pt-PT" sz="1600" dirty="0">
                <a:solidFill>
                  <a:srgbClr val="000000"/>
                </a:solidFill>
              </a:rPr>
              <a:t>Sem transições acentuadas / Contraste no sistema de iluminação</a:t>
            </a:r>
          </a:p>
          <a:p>
            <a:pPr marL="285750" indent="-285750">
              <a:buFont typeface="Arial" panose="020B0604020202020204" pitchFamily="34" charset="0"/>
              <a:buChar char="•"/>
            </a:pPr>
            <a:r>
              <a:rPr lang="pt-PT" sz="1600" dirty="0">
                <a:solidFill>
                  <a:srgbClr val="000000"/>
                </a:solidFill>
              </a:rPr>
              <a:t>Controlar a luz vindo das janelas, com persianas ou cortinas finas</a:t>
            </a:r>
          </a:p>
          <a:p>
            <a:pPr marL="285750" indent="-285750">
              <a:buFont typeface="Arial" panose="020B0604020202020204" pitchFamily="34" charset="0"/>
              <a:buChar char="•"/>
            </a:pPr>
            <a:r>
              <a:rPr lang="pt-PT" sz="1600" dirty="0">
                <a:solidFill>
                  <a:srgbClr val="000000"/>
                </a:solidFill>
              </a:rPr>
              <a:t>Habilitar o prédio com proteções fixas para o sol.</a:t>
            </a:r>
          </a:p>
          <a:p>
            <a:pPr marL="285750" indent="-285750">
              <a:buFont typeface="Arial" panose="020B0604020202020204" pitchFamily="34" charset="0"/>
              <a:buChar char="•"/>
            </a:pPr>
            <a:r>
              <a:rPr lang="pt-PT" sz="1600" dirty="0">
                <a:solidFill>
                  <a:srgbClr val="000000"/>
                </a:solidFill>
              </a:rPr>
              <a:t>Controlo manual das </a:t>
            </a:r>
            <a:r>
              <a:rPr lang="pt-PT" sz="1600" dirty="0" err="1">
                <a:solidFill>
                  <a:srgbClr val="000000"/>
                </a:solidFill>
              </a:rPr>
              <a:t>protecções</a:t>
            </a:r>
            <a:r>
              <a:rPr lang="pt-PT" sz="1600" dirty="0">
                <a:solidFill>
                  <a:srgbClr val="000000"/>
                </a:solidFill>
              </a:rPr>
              <a:t> das janelas, por exemplo, muitas pessoas querem ver a luz do sol num dia de inverno</a:t>
            </a:r>
          </a:p>
          <a:p>
            <a:pPr marL="285750" indent="-285750">
              <a:buFont typeface="Arial" panose="020B0604020202020204" pitchFamily="34" charset="0"/>
              <a:buChar char="•"/>
            </a:pPr>
            <a:r>
              <a:rPr lang="pt-PT" sz="1600" dirty="0">
                <a:solidFill>
                  <a:srgbClr val="000000"/>
                </a:solidFill>
              </a:rPr>
              <a:t>Instalação de vidros refletores ou absorventes de luz nas janelas. O vidro colorido deve ser evitado porque reduz a luz.</a:t>
            </a:r>
          </a:p>
          <a:p>
            <a:pPr marL="285750" indent="-285750">
              <a:buFont typeface="Arial" panose="020B0604020202020204" pitchFamily="34" charset="0"/>
              <a:buChar char="•"/>
            </a:pPr>
            <a:r>
              <a:rPr lang="pt-PT" sz="1600" dirty="0" err="1">
                <a:solidFill>
                  <a:srgbClr val="000000"/>
                </a:solidFill>
              </a:rPr>
              <a:t>Tectos</a:t>
            </a:r>
            <a:r>
              <a:rPr lang="pt-PT" sz="1600" dirty="0">
                <a:solidFill>
                  <a:srgbClr val="000000"/>
                </a:solidFill>
              </a:rPr>
              <a:t>, painéis e paredes brilhantes podem fornecer boa distribuição de luz</a:t>
            </a:r>
          </a:p>
          <a:p>
            <a:pPr marL="285750" indent="-285750">
              <a:buFont typeface="Arial" panose="020B0604020202020204" pitchFamily="34" charset="0"/>
              <a:buChar char="•"/>
            </a:pPr>
            <a:r>
              <a:rPr lang="pt-PT" sz="1600" dirty="0">
                <a:solidFill>
                  <a:srgbClr val="000000"/>
                </a:solidFill>
              </a:rPr>
              <a:t>Uso de luz suave e difusa em salas com écrans e com luz dirigida para a tarefa de trabalho. </a:t>
            </a:r>
          </a:p>
          <a:p>
            <a:pPr marL="285750" indent="-285750">
              <a:buFont typeface="Arial" panose="020B0604020202020204" pitchFamily="34" charset="0"/>
              <a:buChar char="•"/>
            </a:pPr>
            <a:r>
              <a:rPr lang="pt-PT" sz="1600" dirty="0">
                <a:solidFill>
                  <a:srgbClr val="000000"/>
                </a:solidFill>
              </a:rPr>
              <a:t>Uso de fontes de luz maiores com menor concentração de luz</a:t>
            </a:r>
          </a:p>
          <a:p>
            <a:pPr marL="285750" indent="-285750">
              <a:buFont typeface="Arial" panose="020B0604020202020204" pitchFamily="34" charset="0"/>
              <a:buChar char="•"/>
            </a:pPr>
            <a:r>
              <a:rPr lang="pt-PT" sz="1600" dirty="0">
                <a:solidFill>
                  <a:srgbClr val="000000"/>
                </a:solidFill>
              </a:rPr>
              <a:t>Uso parcial de iluminação</a:t>
            </a:r>
          </a:p>
          <a:p>
            <a:pPr marL="285750" indent="-285750">
              <a:buFont typeface="Arial" panose="020B0604020202020204" pitchFamily="34" charset="0"/>
              <a:buChar char="•"/>
            </a:pPr>
            <a:r>
              <a:rPr lang="pt-PT" sz="1600" dirty="0">
                <a:solidFill>
                  <a:srgbClr val="000000"/>
                </a:solidFill>
              </a:rPr>
              <a:t>Uso de difusores e grelhas em luminárias</a:t>
            </a:r>
          </a:p>
          <a:p>
            <a:pPr marL="285750" indent="-285750">
              <a:buFont typeface="Arial" panose="020B0604020202020204" pitchFamily="34" charset="0"/>
              <a:buChar char="•"/>
            </a:pPr>
            <a:r>
              <a:rPr lang="pt-PT" sz="1600" dirty="0">
                <a:solidFill>
                  <a:srgbClr val="000000"/>
                </a:solidFill>
              </a:rPr>
              <a:t>Proteger as Lâmpadas dos olhos em ângulos de visão normais.</a:t>
            </a:r>
            <a:endParaRPr lang="en-US" sz="1700" dirty="0">
              <a:solidFill>
                <a:srgbClr val="000000"/>
              </a:solidFill>
              <a:latin typeface="Times New Roman" panose="02020603050405020304" pitchFamily="18" charset="0"/>
            </a:endParaRPr>
          </a:p>
          <a:p>
            <a:endParaRPr lang="pt-PT" b="1" dirty="0"/>
          </a:p>
        </p:txBody>
      </p:sp>
      <p:sp>
        <p:nvSpPr>
          <p:cNvPr id="3" name="Título 2">
            <a:extLst>
              <a:ext uri="{FF2B5EF4-FFF2-40B4-BE49-F238E27FC236}">
                <a16:creationId xmlns:a16="http://schemas.microsoft.com/office/drawing/2014/main" id="{F1DEC0C9-07F3-490F-9176-DD8D4F4EC799}"/>
              </a:ext>
            </a:extLst>
          </p:cNvPr>
          <p:cNvSpPr>
            <a:spLocks noGrp="1"/>
          </p:cNvSpPr>
          <p:nvPr>
            <p:ph type="title"/>
          </p:nvPr>
        </p:nvSpPr>
        <p:spPr/>
        <p:txBody>
          <a:bodyPr/>
          <a:lstStyle/>
          <a:p>
            <a:r>
              <a:rPr lang="pt-PT" dirty="0"/>
              <a:t>6. Brilho</a:t>
            </a:r>
            <a:br>
              <a:rPr lang="pt-PT" dirty="0"/>
            </a:br>
            <a:r>
              <a:rPr lang="pt-PT" dirty="0"/>
              <a:t>Controlo de Brilho</a:t>
            </a:r>
          </a:p>
        </p:txBody>
      </p:sp>
    </p:spTree>
    <p:extLst>
      <p:ext uri="{BB962C8B-B14F-4D97-AF65-F5344CB8AC3E}">
        <p14:creationId xmlns:p14="http://schemas.microsoft.com/office/powerpoint/2010/main" val="3682355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E2372091-F47F-44FC-8180-31E64A7E91E1}"/>
              </a:ext>
            </a:extLst>
          </p:cNvPr>
          <p:cNvSpPr>
            <a:spLocks noGrp="1"/>
          </p:cNvSpPr>
          <p:nvPr>
            <p:ph idx="1"/>
          </p:nvPr>
        </p:nvSpPr>
        <p:spPr/>
        <p:txBody>
          <a:bodyPr>
            <a:normAutofit/>
          </a:bodyPr>
          <a:lstStyle/>
          <a:p>
            <a:r>
              <a:rPr lang="pt-PT" sz="1800" dirty="0" err="1"/>
              <a:t>Flicker</a:t>
            </a:r>
            <a:r>
              <a:rPr lang="pt-PT" sz="1800" dirty="0"/>
              <a:t> é definido como sendo variações na Luminância (brilho) ao longo do tempo, e geralmente refere-se à cintilação direta da superfície de uma fonte de luz.</a:t>
            </a:r>
          </a:p>
          <a:p>
            <a:endParaRPr lang="en-US" sz="1600" dirty="0"/>
          </a:p>
          <a:p>
            <a:pPr marL="342900" indent="-342900">
              <a:buFont typeface="Arial" panose="020B0604020202020204" pitchFamily="34" charset="0"/>
              <a:buChar char="•"/>
            </a:pPr>
            <a:r>
              <a:rPr lang="en-US" sz="1600" dirty="0"/>
              <a:t>Flicker </a:t>
            </a:r>
            <a:r>
              <a:rPr lang="pt-PT" sz="1600" dirty="0"/>
              <a:t>geralmente dá a ideia de algo a piscar. Isso é verdade quando a frequência de cintilação é inferior a 90 HZ</a:t>
            </a:r>
            <a:r>
              <a:rPr lang="en-US" sz="1600" dirty="0"/>
              <a:t>. </a:t>
            </a:r>
          </a:p>
          <a:p>
            <a:pPr marL="342900" indent="-342900">
              <a:buFont typeface="Arial" panose="020B0604020202020204" pitchFamily="34" charset="0"/>
              <a:buChar char="•"/>
            </a:pPr>
            <a:r>
              <a:rPr lang="pt-PT" sz="1600" dirty="0"/>
              <a:t>Acima desta frequência de </a:t>
            </a:r>
            <a:r>
              <a:rPr lang="pt-PT" sz="1600" dirty="0" err="1"/>
              <a:t>percepção</a:t>
            </a:r>
            <a:r>
              <a:rPr lang="pt-PT" sz="1600" dirty="0"/>
              <a:t> visual e até 2000Hz, o cintilação não visível ainda pode ter efeitos na fisiologia e na cognição</a:t>
            </a:r>
            <a:r>
              <a:rPr lang="en-US" sz="1600" dirty="0"/>
              <a:t>.</a:t>
            </a:r>
          </a:p>
          <a:p>
            <a:pPr marL="342900" indent="-342900">
              <a:buFont typeface="Arial" panose="020B0604020202020204" pitchFamily="34" charset="0"/>
              <a:buChar char="•"/>
            </a:pPr>
            <a:r>
              <a:rPr lang="pt-PT" sz="1600" dirty="0"/>
              <a:t>Outras definições que envolvem o que é descrito como variações em Luminância ao longo do tempo podem ser </a:t>
            </a:r>
            <a:r>
              <a:rPr lang="en-US" sz="1600" dirty="0"/>
              <a:t>:</a:t>
            </a:r>
          </a:p>
          <a:p>
            <a:pPr marL="900900" lvl="1" indent="-342900">
              <a:buFont typeface="Arial" panose="020B0604020202020204" pitchFamily="34" charset="0"/>
              <a:buChar char="•"/>
            </a:pPr>
            <a:r>
              <a:rPr lang="pt-PT" sz="1600" dirty="0" err="1"/>
              <a:t>True</a:t>
            </a:r>
            <a:r>
              <a:rPr lang="pt-PT" sz="1600" dirty="0"/>
              <a:t> Light </a:t>
            </a:r>
            <a:r>
              <a:rPr lang="pt-PT" sz="1600" dirty="0" err="1"/>
              <a:t>Source</a:t>
            </a:r>
            <a:r>
              <a:rPr lang="pt-PT" sz="1600" dirty="0"/>
              <a:t> </a:t>
            </a:r>
            <a:r>
              <a:rPr lang="pt-PT" sz="1600" dirty="0" err="1"/>
              <a:t>Flicker</a:t>
            </a:r>
            <a:endParaRPr lang="pt-PT" sz="1600" dirty="0"/>
          </a:p>
          <a:p>
            <a:pPr marL="900900" lvl="1" indent="-342900">
              <a:buFont typeface="Arial" panose="020B0604020202020204" pitchFamily="34" charset="0"/>
              <a:buChar char="•"/>
            </a:pPr>
            <a:r>
              <a:rPr lang="pt-PT" sz="1600" dirty="0"/>
              <a:t>Efeitos estroboscópicos</a:t>
            </a:r>
          </a:p>
          <a:p>
            <a:pPr marL="900900" lvl="1" indent="-342900">
              <a:buFont typeface="Arial" panose="020B0604020202020204" pitchFamily="34" charset="0"/>
              <a:buChar char="•"/>
            </a:pPr>
            <a:r>
              <a:rPr lang="pt-PT" sz="1600" dirty="0" err="1"/>
              <a:t>Artefatos</a:t>
            </a:r>
            <a:r>
              <a:rPr lang="pt-PT" sz="1600" dirty="0"/>
              <a:t> temporais de iluminação</a:t>
            </a:r>
          </a:p>
        </p:txBody>
      </p:sp>
      <p:sp>
        <p:nvSpPr>
          <p:cNvPr id="3" name="Título 2">
            <a:extLst>
              <a:ext uri="{FF2B5EF4-FFF2-40B4-BE49-F238E27FC236}">
                <a16:creationId xmlns:a16="http://schemas.microsoft.com/office/drawing/2014/main" id="{9BE3A883-124B-4D8B-AFEE-98963BFC965F}"/>
              </a:ext>
            </a:extLst>
          </p:cNvPr>
          <p:cNvSpPr>
            <a:spLocks noGrp="1"/>
          </p:cNvSpPr>
          <p:nvPr>
            <p:ph type="title"/>
          </p:nvPr>
        </p:nvSpPr>
        <p:spPr/>
        <p:txBody>
          <a:bodyPr/>
          <a:lstStyle/>
          <a:p>
            <a:r>
              <a:rPr lang="pt-PT" dirty="0"/>
              <a:t>7. </a:t>
            </a:r>
            <a:r>
              <a:rPr lang="pt-PT" dirty="0" err="1"/>
              <a:t>Flicker</a:t>
            </a:r>
            <a:endParaRPr lang="pt-PT" dirty="0"/>
          </a:p>
        </p:txBody>
      </p:sp>
    </p:spTree>
    <p:extLst>
      <p:ext uri="{BB962C8B-B14F-4D97-AF65-F5344CB8AC3E}">
        <p14:creationId xmlns:p14="http://schemas.microsoft.com/office/powerpoint/2010/main" val="1795431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ção de Conteúdo 3">
            <a:extLst>
              <a:ext uri="{FF2B5EF4-FFF2-40B4-BE49-F238E27FC236}">
                <a16:creationId xmlns:a16="http://schemas.microsoft.com/office/drawing/2014/main" id="{692A1AD9-57D5-444D-88E2-CE24E82E9B31}"/>
              </a:ext>
            </a:extLst>
          </p:cNvPr>
          <p:cNvPicPr>
            <a:picLocks noGrp="1" noChangeAspect="1"/>
          </p:cNvPicPr>
          <p:nvPr>
            <p:ph idx="1"/>
          </p:nvPr>
        </p:nvPicPr>
        <p:blipFill>
          <a:blip r:embed="rId3"/>
          <a:stretch>
            <a:fillRect/>
          </a:stretch>
        </p:blipFill>
        <p:spPr>
          <a:xfrm>
            <a:off x="4401879" y="1628183"/>
            <a:ext cx="4284921" cy="2867704"/>
          </a:xfrm>
          <a:prstGeom prst="rect">
            <a:avLst/>
          </a:prstGeom>
        </p:spPr>
      </p:pic>
      <p:sp>
        <p:nvSpPr>
          <p:cNvPr id="3" name="Título 2">
            <a:extLst>
              <a:ext uri="{FF2B5EF4-FFF2-40B4-BE49-F238E27FC236}">
                <a16:creationId xmlns:a16="http://schemas.microsoft.com/office/drawing/2014/main" id="{9BE3A883-124B-4D8B-AFEE-98963BFC965F}"/>
              </a:ext>
            </a:extLst>
          </p:cNvPr>
          <p:cNvSpPr>
            <a:spLocks noGrp="1"/>
          </p:cNvSpPr>
          <p:nvPr>
            <p:ph type="title"/>
          </p:nvPr>
        </p:nvSpPr>
        <p:spPr/>
        <p:txBody>
          <a:bodyPr/>
          <a:lstStyle/>
          <a:p>
            <a:r>
              <a:rPr lang="pt-PT" dirty="0"/>
              <a:t>7. </a:t>
            </a:r>
            <a:r>
              <a:rPr lang="pt-PT" dirty="0" err="1"/>
              <a:t>Flicker</a:t>
            </a:r>
            <a:endParaRPr lang="pt-PT" dirty="0"/>
          </a:p>
        </p:txBody>
      </p:sp>
      <p:sp>
        <p:nvSpPr>
          <p:cNvPr id="5" name="CaixaDeTexto 4">
            <a:extLst>
              <a:ext uri="{FF2B5EF4-FFF2-40B4-BE49-F238E27FC236}">
                <a16:creationId xmlns:a16="http://schemas.microsoft.com/office/drawing/2014/main" id="{8FEBD463-2809-43B5-89B5-F41DD04C9342}"/>
              </a:ext>
            </a:extLst>
          </p:cNvPr>
          <p:cNvSpPr txBox="1"/>
          <p:nvPr/>
        </p:nvSpPr>
        <p:spPr>
          <a:xfrm>
            <a:off x="287079" y="1631031"/>
            <a:ext cx="4391247" cy="1815882"/>
          </a:xfrm>
          <a:prstGeom prst="rect">
            <a:avLst/>
          </a:prstGeom>
          <a:noFill/>
        </p:spPr>
        <p:txBody>
          <a:bodyPr wrap="square" rtlCol="0">
            <a:spAutoFit/>
          </a:bodyPr>
          <a:lstStyle/>
          <a:p>
            <a:r>
              <a:rPr lang="en-US" sz="1600" b="1" dirty="0" err="1"/>
              <a:t>Quantificando</a:t>
            </a:r>
            <a:r>
              <a:rPr lang="en-US" sz="1600" b="1" dirty="0"/>
              <a:t> o Flicker</a:t>
            </a:r>
          </a:p>
          <a:p>
            <a:endParaRPr lang="en-US" sz="1600" b="1" dirty="0"/>
          </a:p>
          <a:p>
            <a:pPr marL="285750" indent="-285750">
              <a:buFont typeface="Arial" panose="020B0604020202020204" pitchFamily="34" charset="0"/>
              <a:buChar char="•"/>
            </a:pPr>
            <a:r>
              <a:rPr lang="pt-PT" sz="1600" dirty="0"/>
              <a:t>O cintilação depende do brilho variável e não do tipo de fonte de luz.</a:t>
            </a:r>
          </a:p>
          <a:p>
            <a:pPr marL="285750" indent="-285750">
              <a:buFont typeface="Arial" panose="020B0604020202020204" pitchFamily="34" charset="0"/>
              <a:buChar char="•"/>
            </a:pPr>
            <a:r>
              <a:rPr lang="pt-PT" sz="1600" dirty="0"/>
              <a:t>Todas as fontes de luz podem piscar, e a maioria dos produtos modernos tem a capacidade de remover o cintilação.</a:t>
            </a:r>
            <a:endParaRPr lang="pt-PT" dirty="0"/>
          </a:p>
        </p:txBody>
      </p:sp>
      <mc:AlternateContent xmlns:mc="http://schemas.openxmlformats.org/markup-compatibility/2006" xmlns:a14="http://schemas.microsoft.com/office/drawing/2010/main">
        <mc:Choice Requires="a14">
          <p:sp>
            <p:nvSpPr>
              <p:cNvPr id="6" name="CaixaDeTexto 5">
                <a:extLst>
                  <a:ext uri="{FF2B5EF4-FFF2-40B4-BE49-F238E27FC236}">
                    <a16:creationId xmlns:a16="http://schemas.microsoft.com/office/drawing/2014/main" id="{9E00F131-DBAF-4CB6-97D8-5B14C578B32D}"/>
                  </a:ext>
                </a:extLst>
              </p:cNvPr>
              <p:cNvSpPr txBox="1"/>
              <p:nvPr/>
            </p:nvSpPr>
            <p:spPr>
              <a:xfrm>
                <a:off x="563525" y="3882222"/>
                <a:ext cx="3923414" cy="2036391"/>
              </a:xfrm>
              <a:prstGeom prst="rect">
                <a:avLst/>
              </a:prstGeom>
              <a:noFill/>
            </p:spPr>
            <p:txBody>
              <a:bodyPr wrap="square" rtlCol="0">
                <a:spAutoFit/>
              </a:bodyPr>
              <a:lstStyle/>
              <a:p>
                <a:r>
                  <a:rPr lang="pt-PT" sz="1600" b="1" dirty="0"/>
                  <a:t>Percentagem de </a:t>
                </a:r>
                <a:r>
                  <a:rPr lang="pt-PT" sz="1600" b="1" dirty="0" err="1"/>
                  <a:t>Flicker</a:t>
                </a:r>
                <a:r>
                  <a:rPr lang="pt-PT" sz="1600" b="1" dirty="0"/>
                  <a:t> </a:t>
                </a:r>
                <a:r>
                  <a:rPr lang="pt-PT" sz="1600" dirty="0"/>
                  <a:t>é uma métrica definida pelo IES, com base na alteração relativa na modulação de luz. Não tem em conta a frequência e a forma de onda.</a:t>
                </a:r>
                <a:endParaRPr lang="pt-PT" sz="1600" b="0" i="0" dirty="0">
                  <a:latin typeface="Cambria Math" panose="02040503050406030204" pitchFamily="18" charset="0"/>
                </a:endParaRPr>
              </a:p>
              <a:p>
                <a:endParaRPr lang="pt-PT" sz="1600"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pt-PT" sz="1600" b="0" i="0" smtClean="0">
                          <a:latin typeface="Cambria Math" panose="02040503050406030204" pitchFamily="18" charset="0"/>
                        </a:rPr>
                        <m:t>Percent</m:t>
                      </m:r>
                      <m:r>
                        <a:rPr lang="pt-PT" sz="1600" b="0" i="0" smtClean="0">
                          <a:latin typeface="Cambria Math" panose="02040503050406030204" pitchFamily="18" charset="0"/>
                        </a:rPr>
                        <m:t> </m:t>
                      </m:r>
                      <m:r>
                        <m:rPr>
                          <m:sty m:val="p"/>
                        </m:rPr>
                        <a:rPr lang="pt-PT" sz="1600" b="0" i="0" smtClean="0">
                          <a:latin typeface="Cambria Math" panose="02040503050406030204" pitchFamily="18" charset="0"/>
                        </a:rPr>
                        <m:t>Flicker</m:t>
                      </m:r>
                      <m:r>
                        <a:rPr lang="pt-PT" sz="1600" b="0" i="0" smtClean="0">
                          <a:latin typeface="Cambria Math" panose="02040503050406030204" pitchFamily="18" charset="0"/>
                        </a:rPr>
                        <m:t>=100 × </m:t>
                      </m:r>
                      <m:f>
                        <m:fPr>
                          <m:ctrlPr>
                            <a:rPr lang="pt-PT" sz="1600" b="0" i="1" smtClean="0">
                              <a:latin typeface="Cambria Math" panose="02040503050406030204" pitchFamily="18" charset="0"/>
                              <a:ea typeface="Cambria Math" panose="02040503050406030204" pitchFamily="18" charset="0"/>
                            </a:rPr>
                          </m:ctrlPr>
                        </m:fPr>
                        <m:num>
                          <m:r>
                            <m:rPr>
                              <m:sty m:val="p"/>
                            </m:rPr>
                            <a:rPr lang="pt-PT" sz="1600" b="0" i="0" smtClean="0">
                              <a:latin typeface="Cambria Math" panose="02040503050406030204" pitchFamily="18" charset="0"/>
                              <a:ea typeface="Cambria Math" panose="02040503050406030204" pitchFamily="18" charset="0"/>
                            </a:rPr>
                            <m:t>A</m:t>
                          </m:r>
                          <m:r>
                            <a:rPr lang="pt-PT" sz="1600" b="0" i="0" smtClean="0">
                              <a:latin typeface="Cambria Math" panose="02040503050406030204" pitchFamily="18" charset="0"/>
                              <a:ea typeface="Cambria Math" panose="02040503050406030204" pitchFamily="18" charset="0"/>
                            </a:rPr>
                            <m:t>−</m:t>
                          </m:r>
                          <m:r>
                            <m:rPr>
                              <m:sty m:val="p"/>
                            </m:rPr>
                            <a:rPr lang="pt-PT" sz="1600" b="0" i="0" smtClean="0">
                              <a:latin typeface="Cambria Math" panose="02040503050406030204" pitchFamily="18" charset="0"/>
                              <a:ea typeface="Cambria Math" panose="02040503050406030204" pitchFamily="18" charset="0"/>
                            </a:rPr>
                            <m:t>B</m:t>
                          </m:r>
                        </m:num>
                        <m:den>
                          <m:r>
                            <m:rPr>
                              <m:sty m:val="p"/>
                            </m:rPr>
                            <a:rPr lang="pt-PT" sz="1600" b="0" i="0" smtClean="0">
                              <a:latin typeface="Cambria Math" panose="02040503050406030204" pitchFamily="18" charset="0"/>
                              <a:ea typeface="Cambria Math" panose="02040503050406030204" pitchFamily="18" charset="0"/>
                            </a:rPr>
                            <m:t>A</m:t>
                          </m:r>
                          <m:r>
                            <a:rPr lang="pt-PT" sz="1600" b="0" i="0" smtClean="0">
                              <a:latin typeface="Cambria Math" panose="02040503050406030204" pitchFamily="18" charset="0"/>
                              <a:ea typeface="Cambria Math" panose="02040503050406030204" pitchFamily="18" charset="0"/>
                            </a:rPr>
                            <m:t>+</m:t>
                          </m:r>
                          <m:r>
                            <m:rPr>
                              <m:sty m:val="p"/>
                            </m:rPr>
                            <a:rPr lang="pt-PT" sz="1600" b="0" i="0" smtClean="0">
                              <a:latin typeface="Cambria Math" panose="02040503050406030204" pitchFamily="18" charset="0"/>
                              <a:ea typeface="Cambria Math" panose="02040503050406030204" pitchFamily="18" charset="0"/>
                            </a:rPr>
                            <m:t>B</m:t>
                          </m:r>
                        </m:den>
                      </m:f>
                    </m:oMath>
                  </m:oMathPara>
                </a14:m>
                <a:endParaRPr lang="pt-PT" sz="1600" b="1" dirty="0"/>
              </a:p>
            </p:txBody>
          </p:sp>
        </mc:Choice>
        <mc:Fallback xmlns="">
          <p:sp>
            <p:nvSpPr>
              <p:cNvPr id="6" name="CaixaDeTexto 5">
                <a:extLst>
                  <a:ext uri="{FF2B5EF4-FFF2-40B4-BE49-F238E27FC236}">
                    <a16:creationId xmlns:a16="http://schemas.microsoft.com/office/drawing/2014/main" id="{9E00F131-DBAF-4CB6-97D8-5B14C578B32D}"/>
                  </a:ext>
                </a:extLst>
              </p:cNvPr>
              <p:cNvSpPr txBox="1">
                <a:spLocks noRot="1" noChangeAspect="1" noMove="1" noResize="1" noEditPoints="1" noAdjustHandles="1" noChangeArrowheads="1" noChangeShapeType="1" noTextEdit="1"/>
              </p:cNvSpPr>
              <p:nvPr/>
            </p:nvSpPr>
            <p:spPr>
              <a:xfrm>
                <a:off x="563525" y="3882222"/>
                <a:ext cx="3923414" cy="2036391"/>
              </a:xfrm>
              <a:prstGeom prst="rect">
                <a:avLst/>
              </a:prstGeom>
              <a:blipFill>
                <a:blip r:embed="rId4"/>
                <a:stretch>
                  <a:fillRect l="-776" t="-898" r="-1398"/>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8" name="CaixaDeTexto 7">
                <a:extLst>
                  <a:ext uri="{FF2B5EF4-FFF2-40B4-BE49-F238E27FC236}">
                    <a16:creationId xmlns:a16="http://schemas.microsoft.com/office/drawing/2014/main" id="{7FA4EF3E-846E-4D64-B0B0-C78B3EA04604}"/>
                  </a:ext>
                </a:extLst>
              </p:cNvPr>
              <p:cNvSpPr txBox="1"/>
              <p:nvPr/>
            </p:nvSpPr>
            <p:spPr>
              <a:xfrm>
                <a:off x="4635796" y="4654197"/>
                <a:ext cx="3923414" cy="2032288"/>
              </a:xfrm>
              <a:prstGeom prst="rect">
                <a:avLst/>
              </a:prstGeom>
              <a:noFill/>
            </p:spPr>
            <p:txBody>
              <a:bodyPr wrap="square" rtlCol="0">
                <a:spAutoFit/>
              </a:bodyPr>
              <a:lstStyle/>
              <a:p>
                <a:r>
                  <a:rPr lang="pt-PT" sz="1600" b="1" dirty="0"/>
                  <a:t>Flicker Index </a:t>
                </a:r>
                <a:r>
                  <a:rPr lang="pt-PT" sz="1600" dirty="0"/>
                  <a:t>é uma métrica definida pelo IES, considera indiretamente a forma de onda e é baseada nas áreas acima e abaixo da saída média da luz, mas também é independente da frequência</a:t>
                </a:r>
                <a:endParaRPr lang="pt-PT" sz="16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pt-PT" sz="1600">
                          <a:latin typeface="Cambria Math" panose="02040503050406030204" pitchFamily="18" charset="0"/>
                        </a:rPr>
                        <m:t>F</m:t>
                      </m:r>
                      <m:r>
                        <m:rPr>
                          <m:sty m:val="p"/>
                        </m:rPr>
                        <a:rPr lang="pt-PT" sz="1600" b="0" i="0" smtClean="0">
                          <a:latin typeface="Cambria Math" panose="02040503050406030204" pitchFamily="18" charset="0"/>
                        </a:rPr>
                        <m:t>licker</m:t>
                      </m:r>
                      <m:r>
                        <a:rPr lang="pt-PT" sz="1600" b="0" i="0" smtClean="0">
                          <a:latin typeface="Cambria Math" panose="02040503050406030204" pitchFamily="18" charset="0"/>
                        </a:rPr>
                        <m:t> </m:t>
                      </m:r>
                      <m:r>
                        <m:rPr>
                          <m:sty m:val="p"/>
                        </m:rPr>
                        <a:rPr lang="pt-PT" sz="1600" b="0" i="0" smtClean="0">
                          <a:latin typeface="Cambria Math" panose="02040503050406030204" pitchFamily="18" charset="0"/>
                        </a:rPr>
                        <m:t>Index</m:t>
                      </m:r>
                      <m:r>
                        <a:rPr lang="pt-PT" sz="1600" b="0" i="0" smtClean="0">
                          <a:latin typeface="Cambria Math" panose="02040503050406030204" pitchFamily="18" charset="0"/>
                        </a:rPr>
                        <m:t>= </m:t>
                      </m:r>
                      <m:f>
                        <m:fPr>
                          <m:ctrlPr>
                            <a:rPr lang="pt-PT" sz="1600" b="0" i="1" smtClean="0">
                              <a:latin typeface="Cambria Math" panose="02040503050406030204" pitchFamily="18" charset="0"/>
                              <a:ea typeface="Cambria Math" panose="02040503050406030204" pitchFamily="18" charset="0"/>
                            </a:rPr>
                          </m:ctrlPr>
                        </m:fPr>
                        <m:num>
                          <m:r>
                            <m:rPr>
                              <m:sty m:val="p"/>
                            </m:rPr>
                            <a:rPr lang="pt-PT" sz="1600" b="0" i="0" smtClean="0">
                              <a:latin typeface="Cambria Math" panose="02040503050406030204" pitchFamily="18" charset="0"/>
                              <a:ea typeface="Cambria Math" panose="02040503050406030204" pitchFamily="18" charset="0"/>
                            </a:rPr>
                            <m:t>Area</m:t>
                          </m:r>
                          <m:r>
                            <a:rPr lang="pt-PT" sz="1600" b="0" i="0" smtClean="0">
                              <a:latin typeface="Cambria Math" panose="02040503050406030204" pitchFamily="18" charset="0"/>
                              <a:ea typeface="Cambria Math" panose="02040503050406030204" pitchFamily="18" charset="0"/>
                            </a:rPr>
                            <m:t> 1</m:t>
                          </m:r>
                        </m:num>
                        <m:den>
                          <m:r>
                            <m:rPr>
                              <m:sty m:val="p"/>
                            </m:rPr>
                            <a:rPr lang="pt-PT" sz="1600" b="0" i="0" smtClean="0">
                              <a:latin typeface="Cambria Math" panose="02040503050406030204" pitchFamily="18" charset="0"/>
                              <a:ea typeface="Cambria Math" panose="02040503050406030204" pitchFamily="18" charset="0"/>
                            </a:rPr>
                            <m:t>Area</m:t>
                          </m:r>
                          <m:r>
                            <a:rPr lang="pt-PT" sz="1600" b="0" i="0" smtClean="0">
                              <a:latin typeface="Cambria Math" panose="02040503050406030204" pitchFamily="18" charset="0"/>
                              <a:ea typeface="Cambria Math" panose="02040503050406030204" pitchFamily="18" charset="0"/>
                            </a:rPr>
                            <m:t> 2</m:t>
                          </m:r>
                        </m:den>
                      </m:f>
                    </m:oMath>
                  </m:oMathPara>
                </a14:m>
                <a:endParaRPr lang="pt-PT" sz="1600" b="1" dirty="0"/>
              </a:p>
            </p:txBody>
          </p:sp>
        </mc:Choice>
        <mc:Fallback xmlns="">
          <p:sp>
            <p:nvSpPr>
              <p:cNvPr id="8" name="CaixaDeTexto 7">
                <a:extLst>
                  <a:ext uri="{FF2B5EF4-FFF2-40B4-BE49-F238E27FC236}">
                    <a16:creationId xmlns:a16="http://schemas.microsoft.com/office/drawing/2014/main" id="{7FA4EF3E-846E-4D64-B0B0-C78B3EA04604}"/>
                  </a:ext>
                </a:extLst>
              </p:cNvPr>
              <p:cNvSpPr txBox="1">
                <a:spLocks noRot="1" noChangeAspect="1" noMove="1" noResize="1" noEditPoints="1" noAdjustHandles="1" noChangeArrowheads="1" noChangeShapeType="1" noTextEdit="1"/>
              </p:cNvSpPr>
              <p:nvPr/>
            </p:nvSpPr>
            <p:spPr>
              <a:xfrm>
                <a:off x="4635796" y="4654197"/>
                <a:ext cx="3923414" cy="2032288"/>
              </a:xfrm>
              <a:prstGeom prst="rect">
                <a:avLst/>
              </a:prstGeom>
              <a:blipFill>
                <a:blip r:embed="rId5"/>
                <a:stretch>
                  <a:fillRect l="-776" t="-898"/>
                </a:stretch>
              </a:blipFill>
            </p:spPr>
            <p:txBody>
              <a:bodyPr/>
              <a:lstStyle/>
              <a:p>
                <a:r>
                  <a:rPr lang="pt-PT">
                    <a:noFill/>
                  </a:rPr>
                  <a:t> </a:t>
                </a:r>
              </a:p>
            </p:txBody>
          </p:sp>
        </mc:Fallback>
      </mc:AlternateContent>
    </p:spTree>
    <p:extLst>
      <p:ext uri="{BB962C8B-B14F-4D97-AF65-F5344CB8AC3E}">
        <p14:creationId xmlns:p14="http://schemas.microsoft.com/office/powerpoint/2010/main" val="52733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D014F9CA-C40D-47FB-8877-8F60BBE30644}"/>
              </a:ext>
            </a:extLst>
          </p:cNvPr>
          <p:cNvSpPr>
            <a:spLocks noGrp="1"/>
          </p:cNvSpPr>
          <p:nvPr>
            <p:ph idx="1"/>
          </p:nvPr>
        </p:nvSpPr>
        <p:spPr>
          <a:xfrm>
            <a:off x="457199" y="1491450"/>
            <a:ext cx="4401879" cy="4634714"/>
          </a:xfrm>
        </p:spPr>
        <p:txBody>
          <a:bodyPr>
            <a:normAutofit/>
          </a:bodyPr>
          <a:lstStyle/>
          <a:p>
            <a:r>
              <a:rPr lang="pt-PT" sz="1800" b="1" dirty="0"/>
              <a:t>Porque é que as fontes de luz produzem </a:t>
            </a:r>
            <a:r>
              <a:rPr lang="pt-PT" sz="1800" b="1" dirty="0" err="1"/>
              <a:t>Flicker</a:t>
            </a:r>
            <a:r>
              <a:rPr lang="pt-PT" sz="1800" b="1" dirty="0"/>
              <a:t>?</a:t>
            </a:r>
          </a:p>
          <a:p>
            <a:pPr marL="285750" indent="-285750">
              <a:buFont typeface="Arial" panose="020B0604020202020204" pitchFamily="34" charset="0"/>
              <a:buChar char="•"/>
            </a:pPr>
            <a:r>
              <a:rPr lang="pt-PT" sz="1600" dirty="0"/>
              <a:t>Flutuações da alimentação da lâmpada.</a:t>
            </a:r>
          </a:p>
          <a:p>
            <a:pPr marL="843750" lvl="1" indent="-285750">
              <a:buFont typeface="Arial" panose="020B0604020202020204" pitchFamily="34" charset="0"/>
              <a:buChar char="•"/>
            </a:pPr>
            <a:r>
              <a:rPr lang="pt-PT" sz="1600" dirty="0"/>
              <a:t>Rede CA;</a:t>
            </a:r>
          </a:p>
          <a:p>
            <a:pPr marL="843750" lvl="1" indent="-285750">
              <a:buFont typeface="Arial" panose="020B0604020202020204" pitchFamily="34" charset="0"/>
              <a:buChar char="•"/>
            </a:pPr>
            <a:r>
              <a:rPr lang="pt-PT" sz="1600" dirty="0"/>
              <a:t>Balastros magnéticos ou eletrónicos;</a:t>
            </a:r>
          </a:p>
          <a:p>
            <a:pPr marL="843750" lvl="1" indent="-285750">
              <a:buFont typeface="Arial" panose="020B0604020202020204" pitchFamily="34" charset="0"/>
              <a:buChar char="•"/>
            </a:pPr>
            <a:r>
              <a:rPr lang="pt-PT" sz="1600" dirty="0" err="1"/>
              <a:t>Dimming</a:t>
            </a:r>
            <a:r>
              <a:rPr lang="pt-PT" sz="1600" dirty="0"/>
              <a:t> </a:t>
            </a:r>
            <a:r>
              <a:rPr lang="pt-PT" sz="1600" dirty="0" err="1"/>
              <a:t>sources</a:t>
            </a:r>
            <a:endParaRPr lang="pt-PT" sz="1600" dirty="0"/>
          </a:p>
        </p:txBody>
      </p:sp>
      <p:sp>
        <p:nvSpPr>
          <p:cNvPr id="3" name="Título 2">
            <a:extLst>
              <a:ext uri="{FF2B5EF4-FFF2-40B4-BE49-F238E27FC236}">
                <a16:creationId xmlns:a16="http://schemas.microsoft.com/office/drawing/2014/main" id="{43D468DA-256B-44C4-A951-A0F4D9E324E0}"/>
              </a:ext>
            </a:extLst>
          </p:cNvPr>
          <p:cNvSpPr>
            <a:spLocks noGrp="1"/>
          </p:cNvSpPr>
          <p:nvPr>
            <p:ph type="title"/>
          </p:nvPr>
        </p:nvSpPr>
        <p:spPr/>
        <p:txBody>
          <a:bodyPr/>
          <a:lstStyle/>
          <a:p>
            <a:r>
              <a:rPr lang="pt-PT" dirty="0"/>
              <a:t>7. </a:t>
            </a:r>
            <a:r>
              <a:rPr lang="pt-PT" dirty="0" err="1"/>
              <a:t>Flicker</a:t>
            </a:r>
            <a:endParaRPr lang="pt-PT" dirty="0"/>
          </a:p>
        </p:txBody>
      </p:sp>
      <p:graphicFrame>
        <p:nvGraphicFramePr>
          <p:cNvPr id="4" name="Tabela 3">
            <a:extLst>
              <a:ext uri="{FF2B5EF4-FFF2-40B4-BE49-F238E27FC236}">
                <a16:creationId xmlns:a16="http://schemas.microsoft.com/office/drawing/2014/main" id="{99956EB9-971D-43C1-BB56-4B5294372646}"/>
              </a:ext>
            </a:extLst>
          </p:cNvPr>
          <p:cNvGraphicFramePr>
            <a:graphicFrameLocks noGrp="1"/>
          </p:cNvGraphicFramePr>
          <p:nvPr>
            <p:extLst>
              <p:ext uri="{D42A27DB-BD31-4B8C-83A1-F6EECF244321}">
                <p14:modId xmlns:p14="http://schemas.microsoft.com/office/powerpoint/2010/main" val="4000896873"/>
              </p:ext>
            </p:extLst>
          </p:nvPr>
        </p:nvGraphicFramePr>
        <p:xfrm>
          <a:off x="5497033" y="1491450"/>
          <a:ext cx="3189767" cy="4236274"/>
        </p:xfrm>
        <a:graphic>
          <a:graphicData uri="http://schemas.openxmlformats.org/drawingml/2006/table">
            <a:tbl>
              <a:tblPr firstRow="1" bandRow="1">
                <a:tableStyleId>{073A0DAA-6AF3-43AB-8588-CEC1D06C72B9}</a:tableStyleId>
              </a:tblPr>
              <a:tblGrid>
                <a:gridCol w="2020186">
                  <a:extLst>
                    <a:ext uri="{9D8B030D-6E8A-4147-A177-3AD203B41FA5}">
                      <a16:colId xmlns:a16="http://schemas.microsoft.com/office/drawing/2014/main" val="512507240"/>
                    </a:ext>
                  </a:extLst>
                </a:gridCol>
                <a:gridCol w="1169581">
                  <a:extLst>
                    <a:ext uri="{9D8B030D-6E8A-4147-A177-3AD203B41FA5}">
                      <a16:colId xmlns:a16="http://schemas.microsoft.com/office/drawing/2014/main" val="903232077"/>
                    </a:ext>
                  </a:extLst>
                </a:gridCol>
              </a:tblGrid>
              <a:tr h="707293">
                <a:tc>
                  <a:txBody>
                    <a:bodyPr/>
                    <a:lstStyle/>
                    <a:p>
                      <a:pPr algn="ctr"/>
                      <a:r>
                        <a:rPr lang="pt-PT" dirty="0"/>
                        <a:t>Tipo de Lâmpada</a:t>
                      </a:r>
                    </a:p>
                  </a:txBody>
                  <a:tcPr anchor="ctr"/>
                </a:tc>
                <a:tc>
                  <a:txBody>
                    <a:bodyPr/>
                    <a:lstStyle/>
                    <a:p>
                      <a:pPr algn="ctr"/>
                      <a:r>
                        <a:rPr lang="pt-PT" dirty="0" err="1"/>
                        <a:t>Flicker</a:t>
                      </a:r>
                      <a:r>
                        <a:rPr lang="pt-PT" dirty="0"/>
                        <a:t> </a:t>
                      </a:r>
                      <a:r>
                        <a:rPr lang="pt-PT" dirty="0" err="1"/>
                        <a:t>factor</a:t>
                      </a:r>
                      <a:endParaRPr lang="pt-PT" dirty="0"/>
                    </a:p>
                  </a:txBody>
                  <a:tcPr anchor="ctr"/>
                </a:tc>
                <a:extLst>
                  <a:ext uri="{0D108BD9-81ED-4DB2-BD59-A6C34878D82A}">
                    <a16:rowId xmlns:a16="http://schemas.microsoft.com/office/drawing/2014/main" val="952697613"/>
                  </a:ext>
                </a:extLst>
              </a:tr>
              <a:tr h="404167">
                <a:tc>
                  <a:txBody>
                    <a:bodyPr/>
                    <a:lstStyle/>
                    <a:p>
                      <a:r>
                        <a:rPr lang="pt-PT" sz="1600" dirty="0"/>
                        <a:t>LED a 50%</a:t>
                      </a:r>
                    </a:p>
                  </a:txBody>
                  <a:tcPr anchor="ctr"/>
                </a:tc>
                <a:tc>
                  <a:txBody>
                    <a:bodyPr/>
                    <a:lstStyle/>
                    <a:p>
                      <a:pPr algn="ctr"/>
                      <a:r>
                        <a:rPr lang="pt-PT" dirty="0"/>
                        <a:t>99%</a:t>
                      </a:r>
                    </a:p>
                  </a:txBody>
                  <a:tcPr anchor="ctr"/>
                </a:tc>
                <a:extLst>
                  <a:ext uri="{0D108BD9-81ED-4DB2-BD59-A6C34878D82A}">
                    <a16:rowId xmlns:a16="http://schemas.microsoft.com/office/drawing/2014/main" val="86802777"/>
                  </a:ext>
                </a:extLst>
              </a:tr>
              <a:tr h="404167">
                <a:tc>
                  <a:txBody>
                    <a:bodyPr/>
                    <a:lstStyle/>
                    <a:p>
                      <a:r>
                        <a:rPr lang="pt-PT" sz="1600" dirty="0"/>
                        <a:t>Metal </a:t>
                      </a:r>
                      <a:r>
                        <a:rPr lang="pt-PT" sz="1600" dirty="0" err="1"/>
                        <a:t>Halide</a:t>
                      </a:r>
                      <a:r>
                        <a:rPr lang="pt-PT" sz="1600" dirty="0"/>
                        <a:t> </a:t>
                      </a:r>
                      <a:r>
                        <a:rPr lang="pt-PT" sz="1600" dirty="0" err="1"/>
                        <a:t>magnetic</a:t>
                      </a:r>
                      <a:r>
                        <a:rPr lang="pt-PT" sz="1600" dirty="0"/>
                        <a:t> </a:t>
                      </a:r>
                      <a:r>
                        <a:rPr lang="pt-PT" sz="1600" dirty="0" err="1"/>
                        <a:t>ballast</a:t>
                      </a:r>
                      <a:endParaRPr lang="pt-PT" sz="1600" dirty="0"/>
                    </a:p>
                  </a:txBody>
                  <a:tcPr anchor="ctr"/>
                </a:tc>
                <a:tc>
                  <a:txBody>
                    <a:bodyPr/>
                    <a:lstStyle/>
                    <a:p>
                      <a:pPr algn="ctr"/>
                      <a:r>
                        <a:rPr lang="pt-PT" dirty="0"/>
                        <a:t>40 - 70%</a:t>
                      </a:r>
                    </a:p>
                  </a:txBody>
                  <a:tcPr anchor="ctr"/>
                </a:tc>
                <a:extLst>
                  <a:ext uri="{0D108BD9-81ED-4DB2-BD59-A6C34878D82A}">
                    <a16:rowId xmlns:a16="http://schemas.microsoft.com/office/drawing/2014/main" val="545864524"/>
                  </a:ext>
                </a:extLst>
              </a:tr>
              <a:tr h="404167">
                <a:tc>
                  <a:txBody>
                    <a:bodyPr/>
                    <a:lstStyle/>
                    <a:p>
                      <a:r>
                        <a:rPr lang="pt-PT" sz="1600" dirty="0" err="1"/>
                        <a:t>Fluorescent</a:t>
                      </a:r>
                      <a:r>
                        <a:rPr lang="pt-PT" sz="1600" dirty="0"/>
                        <a:t> </a:t>
                      </a:r>
                      <a:r>
                        <a:rPr lang="pt-PT" sz="1600" dirty="0" err="1"/>
                        <a:t>magnetic</a:t>
                      </a:r>
                      <a:r>
                        <a:rPr lang="pt-PT" sz="1600" dirty="0"/>
                        <a:t> </a:t>
                      </a:r>
                      <a:r>
                        <a:rPr lang="pt-PT" sz="1600" dirty="0" err="1"/>
                        <a:t>ballast</a:t>
                      </a:r>
                      <a:endParaRPr lang="pt-PT" sz="1600" dirty="0"/>
                    </a:p>
                  </a:txBody>
                  <a:tcPr anchor="ctr"/>
                </a:tc>
                <a:tc>
                  <a:txBody>
                    <a:bodyPr/>
                    <a:lstStyle/>
                    <a:p>
                      <a:pPr algn="ctr"/>
                      <a:r>
                        <a:rPr lang="pt-PT" dirty="0"/>
                        <a:t>30 - 60%</a:t>
                      </a:r>
                    </a:p>
                  </a:txBody>
                  <a:tcPr anchor="ctr"/>
                </a:tc>
                <a:extLst>
                  <a:ext uri="{0D108BD9-81ED-4DB2-BD59-A6C34878D82A}">
                    <a16:rowId xmlns:a16="http://schemas.microsoft.com/office/drawing/2014/main" val="555239751"/>
                  </a:ext>
                </a:extLst>
              </a:tr>
              <a:tr h="404167">
                <a:tc>
                  <a:txBody>
                    <a:bodyPr/>
                    <a:lstStyle/>
                    <a:p>
                      <a:r>
                        <a:rPr lang="pt-PT" sz="1600" dirty="0" err="1"/>
                        <a:t>Fluorescent</a:t>
                      </a:r>
                      <a:r>
                        <a:rPr lang="pt-PT" sz="1600" dirty="0"/>
                        <a:t> </a:t>
                      </a:r>
                      <a:r>
                        <a:rPr lang="pt-PT" sz="1600" dirty="0" err="1"/>
                        <a:t>electronic</a:t>
                      </a:r>
                      <a:r>
                        <a:rPr lang="pt-PT" sz="1600" dirty="0"/>
                        <a:t> </a:t>
                      </a:r>
                      <a:r>
                        <a:rPr lang="pt-PT" sz="1600" dirty="0" err="1"/>
                        <a:t>ballast</a:t>
                      </a:r>
                      <a:endParaRPr lang="pt-PT" sz="1600" dirty="0"/>
                    </a:p>
                  </a:txBody>
                  <a:tcPr anchor="ctr"/>
                </a:tc>
                <a:tc>
                  <a:txBody>
                    <a:bodyPr/>
                    <a:lstStyle/>
                    <a:p>
                      <a:pPr algn="ctr"/>
                      <a:r>
                        <a:rPr lang="pt-PT" dirty="0"/>
                        <a:t>0 - 12 %</a:t>
                      </a:r>
                    </a:p>
                  </a:txBody>
                  <a:tcPr anchor="ctr"/>
                </a:tc>
                <a:extLst>
                  <a:ext uri="{0D108BD9-81ED-4DB2-BD59-A6C34878D82A}">
                    <a16:rowId xmlns:a16="http://schemas.microsoft.com/office/drawing/2014/main" val="95019581"/>
                  </a:ext>
                </a:extLst>
              </a:tr>
              <a:tr h="404167">
                <a:tc>
                  <a:txBody>
                    <a:bodyPr/>
                    <a:lstStyle/>
                    <a:p>
                      <a:r>
                        <a:rPr lang="pt-PT" sz="1600" dirty="0" err="1"/>
                        <a:t>Incandescent</a:t>
                      </a:r>
                      <a:endParaRPr lang="pt-PT" sz="1600" dirty="0"/>
                    </a:p>
                  </a:txBody>
                  <a:tcPr anchor="ctr"/>
                </a:tc>
                <a:tc>
                  <a:txBody>
                    <a:bodyPr/>
                    <a:lstStyle/>
                    <a:p>
                      <a:pPr algn="ctr"/>
                      <a:r>
                        <a:rPr lang="pt-PT" dirty="0"/>
                        <a:t>0 - 10%</a:t>
                      </a:r>
                    </a:p>
                  </a:txBody>
                  <a:tcPr anchor="ctr"/>
                </a:tc>
                <a:extLst>
                  <a:ext uri="{0D108BD9-81ED-4DB2-BD59-A6C34878D82A}">
                    <a16:rowId xmlns:a16="http://schemas.microsoft.com/office/drawing/2014/main" val="2415375935"/>
                  </a:ext>
                </a:extLst>
              </a:tr>
              <a:tr h="404167">
                <a:tc>
                  <a:txBody>
                    <a:bodyPr/>
                    <a:lstStyle/>
                    <a:p>
                      <a:r>
                        <a:rPr lang="pt-PT" sz="1600" dirty="0"/>
                        <a:t>Metal </a:t>
                      </a:r>
                      <a:r>
                        <a:rPr lang="pt-PT" sz="1600" dirty="0" err="1"/>
                        <a:t>Halide</a:t>
                      </a:r>
                      <a:r>
                        <a:rPr lang="pt-PT" sz="1600" dirty="0"/>
                        <a:t> </a:t>
                      </a:r>
                      <a:r>
                        <a:rPr lang="pt-PT" sz="1600" dirty="0" err="1"/>
                        <a:t>electronic</a:t>
                      </a:r>
                      <a:r>
                        <a:rPr lang="pt-PT" sz="1600" dirty="0"/>
                        <a:t> </a:t>
                      </a:r>
                      <a:r>
                        <a:rPr lang="pt-PT" sz="1600" dirty="0" err="1"/>
                        <a:t>ballast</a:t>
                      </a:r>
                      <a:endParaRPr lang="pt-PT" sz="1600" dirty="0"/>
                    </a:p>
                  </a:txBody>
                  <a:tcPr anchor="ctr"/>
                </a:tc>
                <a:tc>
                  <a:txBody>
                    <a:bodyPr/>
                    <a:lstStyle/>
                    <a:p>
                      <a:pPr algn="ctr"/>
                      <a:r>
                        <a:rPr lang="pt-PT" dirty="0"/>
                        <a:t>1 - 3%</a:t>
                      </a:r>
                    </a:p>
                  </a:txBody>
                  <a:tcPr anchor="ctr"/>
                </a:tc>
                <a:extLst>
                  <a:ext uri="{0D108BD9-81ED-4DB2-BD59-A6C34878D82A}">
                    <a16:rowId xmlns:a16="http://schemas.microsoft.com/office/drawing/2014/main" val="2933582748"/>
                  </a:ext>
                </a:extLst>
              </a:tr>
              <a:tr h="4041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PT" sz="1600" dirty="0" err="1"/>
                        <a:t>Sunlight</a:t>
                      </a:r>
                      <a:endParaRPr lang="pt-PT" sz="1600" dirty="0"/>
                    </a:p>
                  </a:txBody>
                  <a:tcPr anchor="ctr"/>
                </a:tc>
                <a:tc>
                  <a:txBody>
                    <a:bodyPr/>
                    <a:lstStyle/>
                    <a:p>
                      <a:pPr algn="ctr"/>
                      <a:r>
                        <a:rPr lang="pt-PT" dirty="0"/>
                        <a:t>0%</a:t>
                      </a:r>
                    </a:p>
                  </a:txBody>
                  <a:tcPr anchor="ctr"/>
                </a:tc>
                <a:extLst>
                  <a:ext uri="{0D108BD9-81ED-4DB2-BD59-A6C34878D82A}">
                    <a16:rowId xmlns:a16="http://schemas.microsoft.com/office/drawing/2014/main" val="3545557303"/>
                  </a:ext>
                </a:extLst>
              </a:tr>
            </a:tbl>
          </a:graphicData>
        </a:graphic>
      </p:graphicFrame>
      <p:sp>
        <p:nvSpPr>
          <p:cNvPr id="5" name="CaixaDeTexto 4">
            <a:extLst>
              <a:ext uri="{FF2B5EF4-FFF2-40B4-BE49-F238E27FC236}">
                <a16:creationId xmlns:a16="http://schemas.microsoft.com/office/drawing/2014/main" id="{6900DCBC-6559-4335-A100-0AEA99E2BA41}"/>
              </a:ext>
            </a:extLst>
          </p:cNvPr>
          <p:cNvSpPr txBox="1"/>
          <p:nvPr/>
        </p:nvSpPr>
        <p:spPr>
          <a:xfrm>
            <a:off x="457200" y="3347142"/>
            <a:ext cx="4937050" cy="646331"/>
          </a:xfrm>
          <a:prstGeom prst="rect">
            <a:avLst/>
          </a:prstGeom>
          <a:noFill/>
        </p:spPr>
        <p:txBody>
          <a:bodyPr wrap="square" rtlCol="0">
            <a:spAutoFit/>
          </a:bodyPr>
          <a:lstStyle/>
          <a:p>
            <a:r>
              <a:rPr lang="pt-PT" b="1" dirty="0"/>
              <a:t>IEA SSL </a:t>
            </a:r>
            <a:r>
              <a:rPr lang="pt-PT" b="1" dirty="0" err="1"/>
              <a:t>recommended</a:t>
            </a:r>
            <a:r>
              <a:rPr lang="pt-PT" b="1" dirty="0"/>
              <a:t> </a:t>
            </a:r>
            <a:r>
              <a:rPr lang="pt-PT" b="1" dirty="0" err="1"/>
              <a:t>flicker</a:t>
            </a:r>
            <a:r>
              <a:rPr lang="pt-PT" b="1" dirty="0"/>
              <a:t> </a:t>
            </a:r>
            <a:r>
              <a:rPr lang="pt-PT" b="1" dirty="0" err="1"/>
              <a:t>requirements</a:t>
            </a:r>
            <a:endParaRPr lang="pt-PT" b="1" dirty="0"/>
          </a:p>
          <a:p>
            <a:pPr marL="285750" indent="-285750">
              <a:buFont typeface="Arial" panose="020B0604020202020204" pitchFamily="34" charset="0"/>
              <a:buChar char="•"/>
            </a:pPr>
            <a:endParaRPr lang="pt-PT" dirty="0"/>
          </a:p>
        </p:txBody>
      </p:sp>
      <p:sp>
        <p:nvSpPr>
          <p:cNvPr id="6" name="CaixaDeTexto 5">
            <a:extLst>
              <a:ext uri="{FF2B5EF4-FFF2-40B4-BE49-F238E27FC236}">
                <a16:creationId xmlns:a16="http://schemas.microsoft.com/office/drawing/2014/main" id="{594342FE-3A75-4335-AEF6-A73DAF0564EB}"/>
              </a:ext>
            </a:extLst>
          </p:cNvPr>
          <p:cNvSpPr txBox="1"/>
          <p:nvPr/>
        </p:nvSpPr>
        <p:spPr>
          <a:xfrm>
            <a:off x="354416" y="3848986"/>
            <a:ext cx="2530549" cy="2185214"/>
          </a:xfrm>
          <a:prstGeom prst="rect">
            <a:avLst/>
          </a:prstGeom>
          <a:noFill/>
        </p:spPr>
        <p:txBody>
          <a:bodyPr wrap="square" rtlCol="0">
            <a:spAutoFit/>
          </a:bodyPr>
          <a:lstStyle/>
          <a:p>
            <a:pPr algn="ctr"/>
            <a:r>
              <a:rPr lang="pt-PT" sz="1600" b="1" dirty="0"/>
              <a:t>f: </a:t>
            </a:r>
            <a:r>
              <a:rPr lang="pt-PT" sz="1600" b="1" dirty="0" err="1"/>
              <a:t>Flicker</a:t>
            </a:r>
            <a:r>
              <a:rPr lang="pt-PT" sz="1600" b="1" dirty="0"/>
              <a:t> </a:t>
            </a:r>
            <a:r>
              <a:rPr lang="pt-PT" sz="1600" b="1" dirty="0" err="1"/>
              <a:t>frequency</a:t>
            </a:r>
            <a:r>
              <a:rPr lang="pt-PT" sz="1600" b="1" dirty="0"/>
              <a:t> (Hz)</a:t>
            </a:r>
          </a:p>
          <a:p>
            <a:pPr algn="ctr"/>
            <a:endParaRPr lang="pt-PT" sz="1600" dirty="0"/>
          </a:p>
          <a:p>
            <a:pPr algn="ctr"/>
            <a:endParaRPr lang="pt-PT" dirty="0"/>
          </a:p>
          <a:p>
            <a:pPr algn="ctr"/>
            <a:r>
              <a:rPr lang="pt-PT" dirty="0"/>
              <a:t>f ≤ 90Hz	</a:t>
            </a:r>
          </a:p>
          <a:p>
            <a:pPr algn="ctr"/>
            <a:r>
              <a:rPr lang="pt-PT" dirty="0"/>
              <a:t>90 ≤ 1250Hz</a:t>
            </a:r>
          </a:p>
          <a:p>
            <a:pPr algn="ctr"/>
            <a:r>
              <a:rPr lang="pt-PT" dirty="0"/>
              <a:t>f &gt; 1250Hz</a:t>
            </a:r>
            <a:r>
              <a:rPr lang="pt-PT" sz="1600" dirty="0"/>
              <a:t>	</a:t>
            </a:r>
          </a:p>
          <a:p>
            <a:pPr algn="ctr"/>
            <a:endParaRPr lang="pt-PT" sz="1600" dirty="0"/>
          </a:p>
          <a:p>
            <a:pPr algn="ctr"/>
            <a:endParaRPr lang="pt-PT" sz="1600" dirty="0"/>
          </a:p>
        </p:txBody>
      </p:sp>
      <p:sp>
        <p:nvSpPr>
          <p:cNvPr id="7" name="CaixaDeTexto 6">
            <a:extLst>
              <a:ext uri="{FF2B5EF4-FFF2-40B4-BE49-F238E27FC236}">
                <a16:creationId xmlns:a16="http://schemas.microsoft.com/office/drawing/2014/main" id="{E97639A5-A01B-495F-8482-78B670914D6F}"/>
              </a:ext>
            </a:extLst>
          </p:cNvPr>
          <p:cNvSpPr txBox="1"/>
          <p:nvPr/>
        </p:nvSpPr>
        <p:spPr>
          <a:xfrm>
            <a:off x="2863701" y="3858499"/>
            <a:ext cx="2530549" cy="2154436"/>
          </a:xfrm>
          <a:prstGeom prst="rect">
            <a:avLst/>
          </a:prstGeom>
          <a:noFill/>
        </p:spPr>
        <p:txBody>
          <a:bodyPr wrap="square" rtlCol="0">
            <a:spAutoFit/>
          </a:bodyPr>
          <a:lstStyle/>
          <a:p>
            <a:pPr algn="ctr"/>
            <a:r>
              <a:rPr lang="pt-PT" sz="1600" b="1" dirty="0"/>
              <a:t>FM: </a:t>
            </a:r>
            <a:r>
              <a:rPr lang="pt-PT" sz="1600" b="1" dirty="0" err="1"/>
              <a:t>Flicker</a:t>
            </a:r>
            <a:r>
              <a:rPr lang="pt-PT" sz="1600" b="1" dirty="0"/>
              <a:t> </a:t>
            </a:r>
            <a:r>
              <a:rPr lang="pt-PT" sz="1600" b="1" dirty="0" err="1"/>
              <a:t>modulation</a:t>
            </a:r>
            <a:r>
              <a:rPr lang="pt-PT" sz="1600" b="1" dirty="0"/>
              <a:t> </a:t>
            </a:r>
            <a:r>
              <a:rPr lang="pt-PT" sz="1600" b="1" dirty="0" err="1"/>
              <a:t>maximum</a:t>
            </a:r>
            <a:r>
              <a:rPr lang="pt-PT" sz="1600" b="1" dirty="0"/>
              <a:t> (%)</a:t>
            </a:r>
          </a:p>
          <a:p>
            <a:pPr algn="ctr"/>
            <a:endParaRPr lang="pt-PT" sz="1600" dirty="0"/>
          </a:p>
          <a:p>
            <a:pPr algn="ctr"/>
            <a:r>
              <a:rPr lang="pt-PT" dirty="0"/>
              <a:t>FM ≤ (0,025 x f)	</a:t>
            </a:r>
          </a:p>
          <a:p>
            <a:pPr algn="ctr"/>
            <a:r>
              <a:rPr lang="pt-PT" dirty="0"/>
              <a:t>FM ≤ (0,08 x f)</a:t>
            </a:r>
          </a:p>
          <a:p>
            <a:pPr algn="ctr"/>
            <a:r>
              <a:rPr lang="pt-PT" dirty="0"/>
              <a:t>No FM </a:t>
            </a:r>
            <a:r>
              <a:rPr lang="pt-PT" dirty="0" err="1"/>
              <a:t>requirements</a:t>
            </a:r>
            <a:r>
              <a:rPr lang="pt-PT" sz="1600" dirty="0"/>
              <a:t>	</a:t>
            </a:r>
          </a:p>
          <a:p>
            <a:pPr algn="ctr"/>
            <a:endParaRPr lang="pt-PT" sz="1600" dirty="0"/>
          </a:p>
          <a:p>
            <a:pPr algn="ctr"/>
            <a:endParaRPr lang="pt-PT" sz="1600" dirty="0"/>
          </a:p>
        </p:txBody>
      </p:sp>
    </p:spTree>
    <p:extLst>
      <p:ext uri="{BB962C8B-B14F-4D97-AF65-F5344CB8AC3E}">
        <p14:creationId xmlns:p14="http://schemas.microsoft.com/office/powerpoint/2010/main" val="84242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F738BAD-A3F2-4309-88E4-073C9F8BE53F}"/>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pt-PT" sz="1800" dirty="0"/>
              <a:t>Os efeitos positivos de uma boa iluminação na qualidade de vida são vitais: a saúde humana, a produtividade, o conforto e o desempenho dependem, em grande medida, de iluminação adequada.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iluminação consome cerca de 20% da energia elétrica em edifícios. É imperativo abordar o valor que a luz nos traz, ao mesmo tempo em que se abordam questões energéticas.</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iluminação é usada para criar os ambientes visuais necessários para que as pessoas vivam, trabalhem, aprendam, façam compras, se comuniquem e façam negócios. A luz é um elemento especialmente importante nos espaços mais pessoais - nossas próprias casas.</a:t>
            </a:r>
          </a:p>
          <a:p>
            <a:pPr marL="342900" indent="-342900">
              <a:buFont typeface="Arial" panose="020B0604020202020204" pitchFamily="34" charset="0"/>
              <a:buChar char="•"/>
            </a:pPr>
            <a:endParaRPr lang="en-US" sz="1800" dirty="0"/>
          </a:p>
          <a:p>
            <a:pPr marL="342900" indent="-342900">
              <a:buFont typeface="Arial" panose="020B0604020202020204" pitchFamily="34" charset="0"/>
              <a:buChar char="•"/>
            </a:pPr>
            <a:r>
              <a:rPr lang="en-US" sz="1800" b="1" dirty="0"/>
              <a:t>Boa </a:t>
            </a:r>
            <a:r>
              <a:rPr lang="en-US" sz="1800" b="1" dirty="0" err="1"/>
              <a:t>iluminação</a:t>
            </a:r>
            <a:r>
              <a:rPr lang="en-US" sz="1800" b="1" dirty="0"/>
              <a:t> </a:t>
            </a:r>
            <a:r>
              <a:rPr lang="pt-PT" sz="1800" dirty="0"/>
              <a:t>significa alcançar um ótimo equilíbrio entre as necessidades humanas, considerações arquitetónicas e eficiência energética.</a:t>
            </a:r>
            <a:endParaRPr lang="pt-PT" dirty="0"/>
          </a:p>
        </p:txBody>
      </p:sp>
      <p:sp>
        <p:nvSpPr>
          <p:cNvPr id="3" name="Título 2">
            <a:extLst>
              <a:ext uri="{FF2B5EF4-FFF2-40B4-BE49-F238E27FC236}">
                <a16:creationId xmlns:a16="http://schemas.microsoft.com/office/drawing/2014/main" id="{E56D68D1-E6E9-4F2E-92FA-EAB2841758A8}"/>
              </a:ext>
            </a:extLst>
          </p:cNvPr>
          <p:cNvSpPr>
            <a:spLocks noGrp="1"/>
          </p:cNvSpPr>
          <p:nvPr>
            <p:ph type="title"/>
          </p:nvPr>
        </p:nvSpPr>
        <p:spPr/>
        <p:txBody>
          <a:bodyPr/>
          <a:lstStyle/>
          <a:p>
            <a:r>
              <a:rPr lang="pt-PT" dirty="0"/>
              <a:t>2. Importância da iluminação interior</a:t>
            </a:r>
          </a:p>
        </p:txBody>
      </p:sp>
    </p:spTree>
    <p:extLst>
      <p:ext uri="{BB962C8B-B14F-4D97-AF65-F5344CB8AC3E}">
        <p14:creationId xmlns:p14="http://schemas.microsoft.com/office/powerpoint/2010/main" val="22316345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D863D9A3-7E84-42C7-B53A-C6638553FC52}"/>
              </a:ext>
            </a:extLst>
          </p:cNvPr>
          <p:cNvSpPr>
            <a:spLocks noGrp="1"/>
          </p:cNvSpPr>
          <p:nvPr>
            <p:ph type="title"/>
          </p:nvPr>
        </p:nvSpPr>
        <p:spPr/>
        <p:txBody>
          <a:bodyPr/>
          <a:lstStyle/>
          <a:p>
            <a:r>
              <a:rPr lang="pt-PT" dirty="0"/>
              <a:t>8. Depreciação </a:t>
            </a:r>
            <a:r>
              <a:rPr lang="pt-PT" dirty="0" err="1"/>
              <a:t>Lumen</a:t>
            </a:r>
            <a:endParaRPr lang="pt-PT" dirty="0"/>
          </a:p>
        </p:txBody>
      </p:sp>
      <p:pic>
        <p:nvPicPr>
          <p:cNvPr id="3074" name="Picture 2" descr="https://alliantenergy.bizenergyadvisor.com/sites/default/files/images/2012-02/OMA-12_1F.gif">
            <a:extLst>
              <a:ext uri="{FF2B5EF4-FFF2-40B4-BE49-F238E27FC236}">
                <a16:creationId xmlns:a16="http://schemas.microsoft.com/office/drawing/2014/main" id="{0534FE58-4286-400D-BA11-AD253D4C64C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4279" y="1386775"/>
            <a:ext cx="7461896" cy="4779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6933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D863D9A3-7E84-42C7-B53A-C6638553FC52}"/>
              </a:ext>
            </a:extLst>
          </p:cNvPr>
          <p:cNvSpPr>
            <a:spLocks noGrp="1"/>
          </p:cNvSpPr>
          <p:nvPr>
            <p:ph type="title"/>
          </p:nvPr>
        </p:nvSpPr>
        <p:spPr/>
        <p:txBody>
          <a:bodyPr/>
          <a:lstStyle/>
          <a:p>
            <a:r>
              <a:rPr lang="pt-PT" dirty="0"/>
              <a:t>8. Depreciação </a:t>
            </a:r>
            <a:r>
              <a:rPr lang="pt-PT" dirty="0" err="1"/>
              <a:t>Lumen</a:t>
            </a:r>
            <a:endParaRPr lang="pt-PT" dirty="0"/>
          </a:p>
        </p:txBody>
      </p:sp>
      <p:sp>
        <p:nvSpPr>
          <p:cNvPr id="4" name="Marcador de Posição de Conteúdo 3">
            <a:extLst>
              <a:ext uri="{FF2B5EF4-FFF2-40B4-BE49-F238E27FC236}">
                <a16:creationId xmlns:a16="http://schemas.microsoft.com/office/drawing/2014/main" id="{DE79217E-D162-4D83-8A29-01030ED8ADB5}"/>
              </a:ext>
            </a:extLst>
          </p:cNvPr>
          <p:cNvSpPr>
            <a:spLocks noGrp="1"/>
          </p:cNvSpPr>
          <p:nvPr>
            <p:ph idx="1"/>
          </p:nvPr>
        </p:nvSpPr>
        <p:spPr>
          <a:xfrm>
            <a:off x="109977" y="1491450"/>
            <a:ext cx="8576823" cy="4634714"/>
          </a:xfrm>
        </p:spPr>
        <p:txBody>
          <a:bodyPr/>
          <a:lstStyle/>
          <a:p>
            <a:r>
              <a:rPr lang="pt-PT" dirty="0"/>
              <a:t>LED </a:t>
            </a:r>
            <a:r>
              <a:rPr lang="pt-PT" dirty="0" err="1"/>
              <a:t>Sources</a:t>
            </a:r>
            <a:endParaRPr lang="pt-PT" dirty="0"/>
          </a:p>
        </p:txBody>
      </p:sp>
      <p:pic>
        <p:nvPicPr>
          <p:cNvPr id="5" name="Imagem 4">
            <a:extLst>
              <a:ext uri="{FF2B5EF4-FFF2-40B4-BE49-F238E27FC236}">
                <a16:creationId xmlns:a16="http://schemas.microsoft.com/office/drawing/2014/main" id="{D069D61E-CE90-4694-9E64-E03F9BBD8D04}"/>
              </a:ext>
            </a:extLst>
          </p:cNvPr>
          <p:cNvPicPr>
            <a:picLocks noChangeAspect="1"/>
          </p:cNvPicPr>
          <p:nvPr/>
        </p:nvPicPr>
        <p:blipFill rotWithShape="1">
          <a:blip r:embed="rId3"/>
          <a:srcRect r="4100"/>
          <a:stretch/>
        </p:blipFill>
        <p:spPr>
          <a:xfrm>
            <a:off x="2321549" y="1315751"/>
            <a:ext cx="6747645" cy="4860372"/>
          </a:xfrm>
          <a:prstGeom prst="rect">
            <a:avLst/>
          </a:prstGeom>
        </p:spPr>
      </p:pic>
      <p:sp>
        <p:nvSpPr>
          <p:cNvPr id="6" name="CaixaDeTexto 5">
            <a:extLst>
              <a:ext uri="{FF2B5EF4-FFF2-40B4-BE49-F238E27FC236}">
                <a16:creationId xmlns:a16="http://schemas.microsoft.com/office/drawing/2014/main" id="{7D6969EA-9E7A-49AF-83A7-10B1830DA04B}"/>
              </a:ext>
            </a:extLst>
          </p:cNvPr>
          <p:cNvSpPr txBox="1"/>
          <p:nvPr/>
        </p:nvSpPr>
        <p:spPr>
          <a:xfrm>
            <a:off x="109977" y="1988288"/>
            <a:ext cx="2211572" cy="3754874"/>
          </a:xfrm>
          <a:prstGeom prst="rect">
            <a:avLst/>
          </a:prstGeom>
          <a:noFill/>
        </p:spPr>
        <p:txBody>
          <a:bodyPr wrap="square" rtlCol="0">
            <a:spAutoFit/>
          </a:bodyPr>
          <a:lstStyle/>
          <a:p>
            <a:pPr marL="285750" indent="-285750">
              <a:buFont typeface="Arial" panose="020B0604020202020204" pitchFamily="34" charset="0"/>
              <a:buChar char="•"/>
            </a:pPr>
            <a:r>
              <a:rPr lang="pt-PT" sz="1400" dirty="0"/>
              <a:t>A depreciação do lúmen para pacotes de </a:t>
            </a:r>
            <a:r>
              <a:rPr lang="pt-PT" sz="1400" dirty="0" err="1"/>
              <a:t>LEDs</a:t>
            </a:r>
            <a:r>
              <a:rPr lang="pt-PT" sz="1400" dirty="0"/>
              <a:t> é afetada pelas condições de funcionamento e varia substancialmente entre os diferentes produtos </a:t>
            </a:r>
            <a:r>
              <a:rPr lang="en-US" sz="1400" dirty="0"/>
              <a:t>:</a:t>
            </a:r>
          </a:p>
          <a:p>
            <a:pPr marL="742950" lvl="1" indent="-285750">
              <a:buFont typeface="Arial" panose="020B0604020202020204" pitchFamily="34" charset="0"/>
              <a:buChar char="•"/>
            </a:pPr>
            <a:r>
              <a:rPr lang="pt-PT" sz="1400" dirty="0"/>
              <a:t>temperatura de junção;</a:t>
            </a:r>
          </a:p>
          <a:p>
            <a:pPr marL="742950" lvl="1" indent="-285750">
              <a:buFont typeface="Arial" panose="020B0604020202020204" pitchFamily="34" charset="0"/>
              <a:buChar char="•"/>
            </a:pPr>
            <a:r>
              <a:rPr lang="pt-PT" sz="1400" dirty="0"/>
              <a:t>temperaturas extremas;</a:t>
            </a:r>
          </a:p>
          <a:p>
            <a:pPr marL="742950" lvl="1" indent="-285750">
              <a:buFont typeface="Arial" panose="020B0604020202020204" pitchFamily="34" charset="0"/>
              <a:buChar char="•"/>
            </a:pPr>
            <a:r>
              <a:rPr lang="pt-PT" sz="1400" dirty="0"/>
              <a:t>humidade;</a:t>
            </a:r>
          </a:p>
          <a:p>
            <a:pPr marL="742950" lvl="1" indent="-285750">
              <a:buFont typeface="Arial" panose="020B0604020202020204" pitchFamily="34" charset="0"/>
              <a:buChar char="•"/>
            </a:pPr>
            <a:r>
              <a:rPr lang="pt-PT" sz="1400" dirty="0"/>
              <a:t>flutuações de tensão e corrente;</a:t>
            </a:r>
          </a:p>
        </p:txBody>
      </p:sp>
    </p:spTree>
    <p:extLst>
      <p:ext uri="{BB962C8B-B14F-4D97-AF65-F5344CB8AC3E}">
        <p14:creationId xmlns:p14="http://schemas.microsoft.com/office/powerpoint/2010/main" val="11181048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D863D9A3-7E84-42C7-B53A-C6638553FC52}"/>
              </a:ext>
            </a:extLst>
          </p:cNvPr>
          <p:cNvSpPr>
            <a:spLocks noGrp="1"/>
          </p:cNvSpPr>
          <p:nvPr>
            <p:ph type="title"/>
          </p:nvPr>
        </p:nvSpPr>
        <p:spPr/>
        <p:txBody>
          <a:bodyPr/>
          <a:lstStyle/>
          <a:p>
            <a:r>
              <a:rPr lang="pt-PT" dirty="0"/>
              <a:t>8. Depreciação </a:t>
            </a:r>
            <a:r>
              <a:rPr lang="pt-PT" dirty="0" err="1"/>
              <a:t>Lumen</a:t>
            </a:r>
            <a:endParaRPr lang="pt-PT" dirty="0"/>
          </a:p>
        </p:txBody>
      </p:sp>
      <p:pic>
        <p:nvPicPr>
          <p:cNvPr id="2" name="Marcador de Posição de Conteúdo 1">
            <a:extLst>
              <a:ext uri="{FF2B5EF4-FFF2-40B4-BE49-F238E27FC236}">
                <a16:creationId xmlns:a16="http://schemas.microsoft.com/office/drawing/2014/main" id="{EDEF7A50-69CA-45D0-8EA4-7D79231E3D78}"/>
              </a:ext>
            </a:extLst>
          </p:cNvPr>
          <p:cNvPicPr>
            <a:picLocks noGrp="1" noChangeAspect="1"/>
          </p:cNvPicPr>
          <p:nvPr>
            <p:ph idx="1"/>
          </p:nvPr>
        </p:nvPicPr>
        <p:blipFill>
          <a:blip r:embed="rId3"/>
          <a:stretch>
            <a:fillRect/>
          </a:stretch>
        </p:blipFill>
        <p:spPr>
          <a:xfrm>
            <a:off x="191387" y="1908030"/>
            <a:ext cx="4238625" cy="2209800"/>
          </a:xfrm>
          <a:prstGeom prst="rect">
            <a:avLst/>
          </a:prstGeom>
        </p:spPr>
      </p:pic>
      <p:pic>
        <p:nvPicPr>
          <p:cNvPr id="4098" name="Picture 2" descr="https://alliantenergy.bizenergyadvisor.com/sites/default/files/images/2012-02/OMA-12_1T.gif">
            <a:extLst>
              <a:ext uri="{FF2B5EF4-FFF2-40B4-BE49-F238E27FC236}">
                <a16:creationId xmlns:a16="http://schemas.microsoft.com/office/drawing/2014/main" id="{AC386DFC-D657-4BE8-B123-150B02AD944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368099" y="3650963"/>
            <a:ext cx="4292832" cy="2392538"/>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a:extLst>
              <a:ext uri="{FF2B5EF4-FFF2-40B4-BE49-F238E27FC236}">
                <a16:creationId xmlns:a16="http://schemas.microsoft.com/office/drawing/2014/main" id="{5B8B1A95-98F5-4030-AA0D-344A2137B614}"/>
              </a:ext>
            </a:extLst>
          </p:cNvPr>
          <p:cNvSpPr txBox="1"/>
          <p:nvPr/>
        </p:nvSpPr>
        <p:spPr>
          <a:xfrm>
            <a:off x="659219" y="1403498"/>
            <a:ext cx="5454502" cy="369332"/>
          </a:xfrm>
          <a:prstGeom prst="rect">
            <a:avLst/>
          </a:prstGeom>
          <a:noFill/>
        </p:spPr>
        <p:txBody>
          <a:bodyPr wrap="square" rtlCol="0">
            <a:spAutoFit/>
          </a:bodyPr>
          <a:lstStyle/>
          <a:p>
            <a:r>
              <a:rPr lang="pt-PT" b="1" dirty="0"/>
              <a:t>Acumulação de Sujidades</a:t>
            </a:r>
            <a:endParaRPr lang="pt-PT" dirty="0"/>
          </a:p>
        </p:txBody>
      </p:sp>
      <p:sp>
        <p:nvSpPr>
          <p:cNvPr id="8" name="CaixaDeTexto 7">
            <a:extLst>
              <a:ext uri="{FF2B5EF4-FFF2-40B4-BE49-F238E27FC236}">
                <a16:creationId xmlns:a16="http://schemas.microsoft.com/office/drawing/2014/main" id="{CECAC3E1-7557-468B-8FC3-0B670B7431A0}"/>
              </a:ext>
            </a:extLst>
          </p:cNvPr>
          <p:cNvSpPr txBox="1"/>
          <p:nvPr/>
        </p:nvSpPr>
        <p:spPr>
          <a:xfrm>
            <a:off x="4572000" y="1772830"/>
            <a:ext cx="4027018" cy="1384995"/>
          </a:xfrm>
          <a:prstGeom prst="rect">
            <a:avLst/>
          </a:prstGeom>
          <a:noFill/>
        </p:spPr>
        <p:txBody>
          <a:bodyPr wrap="square" rtlCol="0">
            <a:spAutoFit/>
          </a:bodyPr>
          <a:lstStyle/>
          <a:p>
            <a:pPr marL="285750" indent="-285750">
              <a:buFont typeface="Arial" panose="020B0604020202020204" pitchFamily="34" charset="0"/>
              <a:buChar char="•"/>
            </a:pPr>
            <a:r>
              <a:rPr lang="pt-PT" sz="1600" dirty="0"/>
              <a:t>A depreciação da saída de luz pela acumulação de sujidade depende da frequência de limpeza e do meio ambiente</a:t>
            </a:r>
            <a:r>
              <a:rPr lang="en-US" dirty="0"/>
              <a:t>.</a:t>
            </a:r>
          </a:p>
          <a:p>
            <a:pPr marL="285750" indent="-285750">
              <a:buFont typeface="Arial" panose="020B0604020202020204" pitchFamily="34" charset="0"/>
              <a:buChar char="•"/>
            </a:pPr>
            <a:endParaRPr lang="en-US" dirty="0"/>
          </a:p>
        </p:txBody>
      </p:sp>
      <p:sp>
        <p:nvSpPr>
          <p:cNvPr id="11" name="CaixaDeTexto 10">
            <a:extLst>
              <a:ext uri="{FF2B5EF4-FFF2-40B4-BE49-F238E27FC236}">
                <a16:creationId xmlns:a16="http://schemas.microsoft.com/office/drawing/2014/main" id="{5CB017DB-28C1-4351-9F0F-5E91A703510C}"/>
              </a:ext>
            </a:extLst>
          </p:cNvPr>
          <p:cNvSpPr txBox="1"/>
          <p:nvPr/>
        </p:nvSpPr>
        <p:spPr>
          <a:xfrm>
            <a:off x="457200" y="4281643"/>
            <a:ext cx="3763926" cy="1815882"/>
          </a:xfrm>
          <a:prstGeom prst="rect">
            <a:avLst/>
          </a:prstGeom>
          <a:noFill/>
        </p:spPr>
        <p:txBody>
          <a:bodyPr wrap="square" rtlCol="0">
            <a:spAutoFit/>
          </a:bodyPr>
          <a:lstStyle/>
          <a:p>
            <a:pPr marL="285750" indent="-285750">
              <a:buFont typeface="Arial" panose="020B0604020202020204" pitchFamily="34" charset="0"/>
              <a:buChar char="•"/>
            </a:pPr>
            <a:r>
              <a:rPr lang="pt-PT" sz="1600" dirty="0"/>
              <a:t>O RP-36-03 descreve um processo para calcular os fatores de depreciação da sujidade da luminária (LDD), que dependem do tipo de dispositivo em uso, da limpeza do ambiente e do tempo decorrido desde a última limpeza</a:t>
            </a:r>
            <a:r>
              <a:rPr lang="en-US" sz="1600" dirty="0"/>
              <a:t>.</a:t>
            </a:r>
            <a:endParaRPr lang="pt-PT" sz="1600" dirty="0"/>
          </a:p>
        </p:txBody>
      </p:sp>
    </p:spTree>
    <p:extLst>
      <p:ext uri="{BB962C8B-B14F-4D97-AF65-F5344CB8AC3E}">
        <p14:creationId xmlns:p14="http://schemas.microsoft.com/office/powerpoint/2010/main" val="3627236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1E04537C-FDAA-4B02-9AC1-BB201D748E39}"/>
              </a:ext>
            </a:extLst>
          </p:cNvPr>
          <p:cNvSpPr>
            <a:spLocks noGrp="1"/>
          </p:cNvSpPr>
          <p:nvPr>
            <p:ph type="title"/>
          </p:nvPr>
        </p:nvSpPr>
        <p:spPr/>
        <p:txBody>
          <a:bodyPr/>
          <a:lstStyle/>
          <a:p>
            <a:r>
              <a:rPr lang="pt-PT" dirty="0"/>
              <a:t>9. Método </a:t>
            </a:r>
            <a:r>
              <a:rPr lang="pt-PT" dirty="0" smtClean="0"/>
              <a:t>dos Lumens</a:t>
            </a:r>
            <a:endParaRPr lang="pt-PT" dirty="0"/>
          </a:p>
        </p:txBody>
      </p:sp>
      <mc:AlternateContent xmlns:mc="http://schemas.openxmlformats.org/markup-compatibility/2006" xmlns:a14="http://schemas.microsoft.com/office/drawing/2010/main">
        <mc:Choice Requires="a14">
          <p:sp>
            <p:nvSpPr>
              <p:cNvPr id="7" name="CaixaDeTexto 6">
                <a:extLst>
                  <a:ext uri="{FF2B5EF4-FFF2-40B4-BE49-F238E27FC236}">
                    <a16:creationId xmlns:a16="http://schemas.microsoft.com/office/drawing/2014/main" id="{CFF0D9BF-31D9-477E-8EA5-E6CBF1862EC7}"/>
                  </a:ext>
                </a:extLst>
              </p:cNvPr>
              <p:cNvSpPr txBox="1"/>
              <p:nvPr/>
            </p:nvSpPr>
            <p:spPr>
              <a:xfrm>
                <a:off x="2706677" y="2673155"/>
                <a:ext cx="3268821" cy="51674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pt-PT" b="1" i="1" smtClean="0">
                          <a:latin typeface="Cambria Math" panose="02040503050406030204" pitchFamily="18" charset="0"/>
                        </a:rPr>
                        <m:t>𝑬</m:t>
                      </m:r>
                      <m:r>
                        <a:rPr lang="pt-PT" b="1" i="1" smtClean="0">
                          <a:latin typeface="Cambria Math" panose="02040503050406030204" pitchFamily="18" charset="0"/>
                        </a:rPr>
                        <m:t>= </m:t>
                      </m:r>
                      <m:f>
                        <m:fPr>
                          <m:ctrlPr>
                            <a:rPr lang="pt-PT" b="1" i="1" smtClean="0">
                              <a:latin typeface="Cambria Math" panose="02040503050406030204" pitchFamily="18" charset="0"/>
                            </a:rPr>
                          </m:ctrlPr>
                        </m:fPr>
                        <m:num>
                          <m:r>
                            <a:rPr lang="pt-PT" b="1" i="1" smtClean="0">
                              <a:latin typeface="Cambria Math" panose="02040503050406030204" pitchFamily="18" charset="0"/>
                            </a:rPr>
                            <m:t>𝒏</m:t>
                          </m:r>
                          <m:r>
                            <a:rPr lang="pt-PT" b="1" i="1">
                              <a:latin typeface="Cambria Math" panose="02040503050406030204" pitchFamily="18" charset="0"/>
                              <a:ea typeface="Cambria Math" panose="02040503050406030204" pitchFamily="18" charset="0"/>
                            </a:rPr>
                            <m:t>×</m:t>
                          </m:r>
                          <m:r>
                            <a:rPr lang="pt-PT" b="1" i="1" smtClean="0">
                              <a:latin typeface="Cambria Math" panose="02040503050406030204" pitchFamily="18" charset="0"/>
                            </a:rPr>
                            <m:t>𝑭</m:t>
                          </m:r>
                          <m:r>
                            <a:rPr lang="pt-PT" b="1" i="1" smtClean="0">
                              <a:latin typeface="Cambria Math" panose="02040503050406030204" pitchFamily="18" charset="0"/>
                            </a:rPr>
                            <m:t> ×</m:t>
                          </m:r>
                          <m:r>
                            <a:rPr lang="pt-PT" b="1" i="1" smtClean="0">
                              <a:latin typeface="Cambria Math" panose="02040503050406030204" pitchFamily="18" charset="0"/>
                              <a:ea typeface="Cambria Math" panose="02040503050406030204" pitchFamily="18" charset="0"/>
                            </a:rPr>
                            <m:t>𝑵</m:t>
                          </m:r>
                          <m:r>
                            <a:rPr lang="pt-PT" b="1" i="1" smtClean="0">
                              <a:latin typeface="Cambria Math" panose="02040503050406030204" pitchFamily="18" charset="0"/>
                              <a:ea typeface="Cambria Math" panose="02040503050406030204" pitchFamily="18" charset="0"/>
                            </a:rPr>
                            <m:t> ×</m:t>
                          </m:r>
                          <m:r>
                            <a:rPr lang="pt-PT" b="1" i="1" smtClean="0">
                              <a:latin typeface="Cambria Math" panose="02040503050406030204" pitchFamily="18" charset="0"/>
                              <a:ea typeface="Cambria Math" panose="02040503050406030204" pitchFamily="18" charset="0"/>
                            </a:rPr>
                            <m:t>𝑼𝑭</m:t>
                          </m:r>
                          <m:r>
                            <a:rPr lang="pt-PT" b="1" i="1" smtClean="0">
                              <a:latin typeface="Cambria Math" panose="02040503050406030204" pitchFamily="18" charset="0"/>
                              <a:ea typeface="Cambria Math" panose="02040503050406030204" pitchFamily="18" charset="0"/>
                            </a:rPr>
                            <m:t> ×</m:t>
                          </m:r>
                          <m:r>
                            <a:rPr lang="pt-PT" b="1" i="1" smtClean="0">
                              <a:latin typeface="Cambria Math" panose="02040503050406030204" pitchFamily="18" charset="0"/>
                              <a:ea typeface="Cambria Math" panose="02040503050406030204" pitchFamily="18" charset="0"/>
                            </a:rPr>
                            <m:t>𝑳𝑳𝑭</m:t>
                          </m:r>
                        </m:num>
                        <m:den>
                          <m:r>
                            <a:rPr lang="pt-PT" b="1" i="1" smtClean="0">
                              <a:latin typeface="Cambria Math" panose="02040503050406030204" pitchFamily="18" charset="0"/>
                            </a:rPr>
                            <m:t>𝑨</m:t>
                          </m:r>
                        </m:den>
                      </m:f>
                    </m:oMath>
                  </m:oMathPara>
                </a14:m>
                <a:endParaRPr lang="pt-PT" b="1" dirty="0"/>
              </a:p>
            </p:txBody>
          </p:sp>
        </mc:Choice>
        <mc:Fallback xmlns="">
          <p:sp>
            <p:nvSpPr>
              <p:cNvPr id="7" name="CaixaDeTexto 6">
                <a:extLst>
                  <a:ext uri="{FF2B5EF4-FFF2-40B4-BE49-F238E27FC236}">
                    <a16:creationId xmlns:a16="http://schemas.microsoft.com/office/drawing/2014/main" id="{CFF0D9BF-31D9-477E-8EA5-E6CBF1862EC7}"/>
                  </a:ext>
                </a:extLst>
              </p:cNvPr>
              <p:cNvSpPr txBox="1">
                <a:spLocks noRot="1" noChangeAspect="1" noMove="1" noResize="1" noEditPoints="1" noAdjustHandles="1" noChangeArrowheads="1" noChangeShapeType="1" noTextEdit="1"/>
              </p:cNvSpPr>
              <p:nvPr/>
            </p:nvSpPr>
            <p:spPr>
              <a:xfrm>
                <a:off x="2706677" y="2673155"/>
                <a:ext cx="3268821" cy="516745"/>
              </a:xfrm>
              <a:prstGeom prst="rect">
                <a:avLst/>
              </a:prstGeom>
              <a:blipFill>
                <a:blip r:embed="rId3"/>
                <a:stretch>
                  <a:fillRect/>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10" name="CaixaDeTexto 9">
                <a:extLst>
                  <a:ext uri="{FF2B5EF4-FFF2-40B4-BE49-F238E27FC236}">
                    <a16:creationId xmlns:a16="http://schemas.microsoft.com/office/drawing/2014/main" id="{C9F15827-8774-4C45-AFDC-7F58D6BFA107}"/>
                  </a:ext>
                </a:extLst>
              </p:cNvPr>
              <p:cNvSpPr txBox="1"/>
              <p:nvPr/>
            </p:nvSpPr>
            <p:spPr>
              <a:xfrm>
                <a:off x="903767" y="3605563"/>
                <a:ext cx="7400261" cy="2277547"/>
              </a:xfrm>
              <a:prstGeom prst="rect">
                <a:avLst/>
              </a:prstGeom>
              <a:noFill/>
            </p:spPr>
            <p:txBody>
              <a:bodyPr wrap="square" rtlCol="0">
                <a:spAutoFit/>
              </a:bodyPr>
              <a:lstStyle/>
              <a:p>
                <a:r>
                  <a:rPr lang="pt-PT" dirty="0"/>
                  <a:t>E = Iluminação média horizontal do plano de trabalho em Lux.</a:t>
                </a:r>
              </a:p>
              <a:p>
                <a:r>
                  <a:rPr lang="pt-PT" dirty="0"/>
                  <a:t>n = número de lâmpadas de cada luminária</a:t>
                </a:r>
              </a:p>
              <a:p>
                <a:r>
                  <a:rPr lang="pt-PT" dirty="0"/>
                  <a:t>F = Lumens das lâmpadas </a:t>
                </a:r>
              </a:p>
              <a:p>
                <a:r>
                  <a:rPr lang="pt-PT" dirty="0"/>
                  <a:t>N = número de luminárias</a:t>
                </a:r>
              </a:p>
              <a:p>
                <a:r>
                  <a:rPr lang="pt-PT" dirty="0"/>
                  <a:t>UF = Fator de utilização para o plano de trabalho horizontal</a:t>
                </a:r>
              </a:p>
              <a:p>
                <a:r>
                  <a:rPr lang="pt-PT" dirty="0"/>
                  <a:t>LLF = fator de manutenção</a:t>
                </a:r>
              </a:p>
              <a:p>
                <a:r>
                  <a:rPr lang="pt-PT" dirty="0"/>
                  <a:t>A = Área do plano de trabalho em metros quadrados(</a:t>
                </a:r>
                <a14:m>
                  <m:oMath xmlns:m="http://schemas.openxmlformats.org/officeDocument/2006/math">
                    <m:sSup>
                      <m:sSupPr>
                        <m:ctrlPr>
                          <a:rPr lang="pt-PT" i="1">
                            <a:latin typeface="Cambria Math" panose="02040503050406030204" pitchFamily="18" charset="0"/>
                          </a:rPr>
                        </m:ctrlPr>
                      </m:sSupPr>
                      <m:e>
                        <m:r>
                          <m:rPr>
                            <m:sty m:val="p"/>
                          </m:rPr>
                          <a:rPr lang="pt-PT" b="0" i="0">
                            <a:latin typeface="Cambria Math" panose="02040503050406030204" pitchFamily="18" charset="0"/>
                          </a:rPr>
                          <m:t>m</m:t>
                        </m:r>
                      </m:e>
                      <m:sup>
                        <m:r>
                          <a:rPr lang="pt-PT" b="0" i="0">
                            <a:latin typeface="Cambria Math" panose="02040503050406030204" pitchFamily="18" charset="0"/>
                          </a:rPr>
                          <m:t>2</m:t>
                        </m:r>
                      </m:sup>
                    </m:sSup>
                  </m:oMath>
                </a14:m>
                <a:r>
                  <a:rPr lang="pt-PT" dirty="0"/>
                  <a:t>)</a:t>
                </a:r>
              </a:p>
              <a:p>
                <a:endParaRPr lang="pt-PT" sz="1600" dirty="0"/>
              </a:p>
            </p:txBody>
          </p:sp>
        </mc:Choice>
        <mc:Fallback xmlns="">
          <p:sp>
            <p:nvSpPr>
              <p:cNvPr id="10" name="CaixaDeTexto 9">
                <a:extLst>
                  <a:ext uri="{FF2B5EF4-FFF2-40B4-BE49-F238E27FC236}">
                    <a16:creationId xmlns:a16="http://schemas.microsoft.com/office/drawing/2014/main" id="{C9F15827-8774-4C45-AFDC-7F58D6BFA107}"/>
                  </a:ext>
                </a:extLst>
              </p:cNvPr>
              <p:cNvSpPr txBox="1">
                <a:spLocks noRot="1" noChangeAspect="1" noMove="1" noResize="1" noEditPoints="1" noAdjustHandles="1" noChangeArrowheads="1" noChangeShapeType="1" noTextEdit="1"/>
              </p:cNvSpPr>
              <p:nvPr/>
            </p:nvSpPr>
            <p:spPr>
              <a:xfrm>
                <a:off x="903767" y="3605563"/>
                <a:ext cx="7400261" cy="2277547"/>
              </a:xfrm>
              <a:prstGeom prst="rect">
                <a:avLst/>
              </a:prstGeom>
              <a:blipFill>
                <a:blip r:embed="rId4"/>
                <a:stretch>
                  <a:fillRect l="-659" t="-1337"/>
                </a:stretch>
              </a:blipFill>
            </p:spPr>
            <p:txBody>
              <a:bodyPr/>
              <a:lstStyle/>
              <a:p>
                <a:r>
                  <a:rPr lang="pt-PT">
                    <a:noFill/>
                  </a:rPr>
                  <a:t> </a:t>
                </a:r>
              </a:p>
            </p:txBody>
          </p:sp>
        </mc:Fallback>
      </mc:AlternateContent>
      <p:sp>
        <p:nvSpPr>
          <p:cNvPr id="16" name="Marcador de Posição de Conteúdo 1">
            <a:extLst>
              <a:ext uri="{FF2B5EF4-FFF2-40B4-BE49-F238E27FC236}">
                <a16:creationId xmlns:a16="http://schemas.microsoft.com/office/drawing/2014/main" id="{4D6A1D51-C587-43C1-84AB-4D906A16BAA9}"/>
              </a:ext>
            </a:extLst>
          </p:cNvPr>
          <p:cNvSpPr>
            <a:spLocks noGrp="1"/>
          </p:cNvSpPr>
          <p:nvPr>
            <p:ph idx="1"/>
          </p:nvPr>
        </p:nvSpPr>
        <p:spPr>
          <a:xfrm>
            <a:off x="457200" y="1491450"/>
            <a:ext cx="8229600" cy="1081269"/>
          </a:xfrm>
        </p:spPr>
        <p:txBody>
          <a:bodyPr>
            <a:normAutofit/>
          </a:bodyPr>
          <a:lstStyle/>
          <a:p>
            <a:pPr marL="342900" indent="-342900">
              <a:buFont typeface="Arial" panose="020B0604020202020204" pitchFamily="34" charset="0"/>
              <a:buChar char="•"/>
            </a:pPr>
            <a:r>
              <a:rPr lang="en-US" sz="1800" dirty="0"/>
              <a:t>O </a:t>
            </a:r>
            <a:r>
              <a:rPr lang="en-US" sz="1800" dirty="0" err="1"/>
              <a:t>método</a:t>
            </a:r>
            <a:r>
              <a:rPr lang="en-US" sz="1800" dirty="0"/>
              <a:t> </a:t>
            </a:r>
            <a:r>
              <a:rPr lang="en-US" sz="1800" dirty="0" smtClean="0"/>
              <a:t>dos Lumens </a:t>
            </a:r>
            <a:r>
              <a:rPr lang="en-US" sz="1800" dirty="0"/>
              <a:t>é </a:t>
            </a:r>
            <a:r>
              <a:rPr lang="en-US" sz="1800" dirty="0" err="1"/>
              <a:t>baseado</a:t>
            </a:r>
            <a:r>
              <a:rPr lang="en-US" sz="1800" dirty="0"/>
              <a:t> </a:t>
            </a:r>
            <a:r>
              <a:rPr lang="en-US" sz="1800" dirty="0" err="1"/>
              <a:t>nos</a:t>
            </a:r>
            <a:r>
              <a:rPr lang="en-US" sz="1800" dirty="0"/>
              <a:t> </a:t>
            </a:r>
            <a:r>
              <a:rPr lang="en-US" sz="1800" dirty="0" err="1"/>
              <a:t>cálculos</a:t>
            </a:r>
            <a:r>
              <a:rPr lang="en-US" sz="1800" dirty="0"/>
              <a:t> </a:t>
            </a:r>
            <a:r>
              <a:rPr lang="en-US" sz="1800" dirty="0" err="1"/>
              <a:t>fundamentais</a:t>
            </a:r>
            <a:r>
              <a:rPr lang="en-US" sz="1800" dirty="0"/>
              <a:t> da </a:t>
            </a:r>
            <a:r>
              <a:rPr lang="en-US" sz="1800" dirty="0" err="1"/>
              <a:t>iluminação</a:t>
            </a:r>
            <a:r>
              <a:rPr lang="en-US" sz="1800" dirty="0"/>
              <a:t>. </a:t>
            </a:r>
            <a:r>
              <a:rPr lang="pt-PT" sz="1800" dirty="0"/>
              <a:t>A fórmula é fácil de aplicar na seguinte forma, mas para projetos complexos, uma ferramenta de software precisa ser usada </a:t>
            </a:r>
            <a:r>
              <a:rPr lang="en-US" sz="1800" dirty="0"/>
              <a:t>:</a:t>
            </a:r>
          </a:p>
        </p:txBody>
      </p:sp>
    </p:spTree>
    <p:extLst>
      <p:ext uri="{BB962C8B-B14F-4D97-AF65-F5344CB8AC3E}">
        <p14:creationId xmlns:p14="http://schemas.microsoft.com/office/powerpoint/2010/main" val="30523964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661377"/>
          </a:xfrm>
        </p:spPr>
        <p:txBody>
          <a:bodyPr>
            <a:normAutofit/>
          </a:bodyPr>
          <a:lstStyle/>
          <a:p>
            <a:pPr marL="342900" indent="-342900">
              <a:buFont typeface="Arial" panose="020B0604020202020204" pitchFamily="34" charset="0"/>
              <a:buChar char="•"/>
            </a:pPr>
            <a:r>
              <a:rPr lang="pt-PT" b="1" dirty="0" smtClean="0"/>
              <a:t>Fator de Manutenção (MF) </a:t>
            </a:r>
            <a:r>
              <a:rPr lang="pt-PT" dirty="0" smtClean="0"/>
              <a:t>é uma consideração importante </a:t>
            </a:r>
            <a:r>
              <a:rPr lang="pt-PT" dirty="0" smtClean="0"/>
              <a:t>no projecto </a:t>
            </a:r>
            <a:r>
              <a:rPr lang="pt-PT" dirty="0" smtClean="0"/>
              <a:t>de instalações de iluminação;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MF expressa a redução normal de luminosidade ao longo da vida útil de um sistema de iluminação;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MF é o produto de outros quatro fatores:</a:t>
            </a:r>
          </a:p>
          <a:p>
            <a:pPr marL="900900" lvl="1" indent="-342900">
              <a:buFont typeface="Arial" panose="020B0604020202020204" pitchFamily="34" charset="0"/>
              <a:buChar char="•"/>
            </a:pPr>
            <a:r>
              <a:rPr lang="pt-PT" b="1" dirty="0" smtClean="0"/>
              <a:t>MF = LLMF x LSF x LMF x RMF</a:t>
            </a:r>
          </a:p>
          <a:p>
            <a:pPr marL="900900" lvl="1" indent="-342900">
              <a:buFont typeface="Arial" panose="020B0604020202020204" pitchFamily="34" charset="0"/>
              <a:buChar char="•"/>
            </a:pPr>
            <a:r>
              <a:rPr lang="pt-PT" dirty="0" smtClean="0"/>
              <a:t>LLMF = Fator de conservação do fluxo luminoso;</a:t>
            </a:r>
          </a:p>
          <a:p>
            <a:pPr marL="900900" lvl="1" indent="-342900">
              <a:buFont typeface="Arial" panose="020B0604020202020204" pitchFamily="34" charset="0"/>
              <a:buChar char="•"/>
            </a:pPr>
            <a:r>
              <a:rPr lang="pt-PT" dirty="0" smtClean="0"/>
              <a:t>LSF = Fator de sobrevivência da lâmpada;</a:t>
            </a:r>
          </a:p>
          <a:p>
            <a:pPr marL="900900" lvl="1" indent="-342900">
              <a:buFont typeface="Arial" panose="020B0604020202020204" pitchFamily="34" charset="0"/>
              <a:buChar char="•"/>
            </a:pPr>
            <a:r>
              <a:rPr lang="pt-PT" dirty="0" smtClean="0"/>
              <a:t>LMF = Fator de conservação da luminária;</a:t>
            </a:r>
          </a:p>
          <a:p>
            <a:pPr marL="900900" lvl="1" indent="-342900">
              <a:buFont typeface="Arial" panose="020B0604020202020204" pitchFamily="34" charset="0"/>
              <a:buChar char="•"/>
            </a:pPr>
            <a:r>
              <a:rPr lang="pt-PT" dirty="0" smtClean="0"/>
              <a:t>RMF = Fator de conservação do espaço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endParaRPr lang="pt-PT" dirty="0" smtClean="0"/>
          </a:p>
          <a:p>
            <a:pPr marL="900900" lvl="1" indent="-342900">
              <a:buFont typeface="Arial" panose="020B0604020202020204" pitchFamily="34" charset="0"/>
              <a:buChar char="•"/>
            </a:pPr>
            <a:endParaRPr lang="pt-PT"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Método </a:t>
            </a:r>
            <a:r>
              <a:rPr lang="pt-PT" dirty="0"/>
              <a:t>dos Lúmens</a:t>
            </a:r>
          </a:p>
        </p:txBody>
      </p:sp>
    </p:spTree>
    <p:extLst>
      <p:ext uri="{BB962C8B-B14F-4D97-AF65-F5344CB8AC3E}">
        <p14:creationId xmlns:p14="http://schemas.microsoft.com/office/powerpoint/2010/main" val="1786013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661377"/>
          </a:xfrm>
        </p:spPr>
        <p:txBody>
          <a:bodyPr>
            <a:normAutofit/>
          </a:bodyPr>
          <a:lstStyle/>
          <a:p>
            <a:pPr marL="342900" indent="-342900">
              <a:buFont typeface="Arial" panose="020B0604020202020204" pitchFamily="34" charset="0"/>
              <a:buChar char="•"/>
            </a:pPr>
            <a:r>
              <a:rPr lang="pt-PT" b="1" dirty="0" smtClean="0"/>
              <a:t>Fator de conservação do fluxo luminoso (LLMF)</a:t>
            </a:r>
            <a:r>
              <a:rPr lang="pt-PT" dirty="0" smtClean="0"/>
              <a:t> é a proporção da produção inicial de luz de uma lâmpada emitida depois de um dado tempo, em relação à luz emitida enquanto nova;</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Permite avaliar o declínio do fluxo luminoso de uma lâmpada com o tempo. O seu valor pode ser determinado de duas formas:</a:t>
            </a:r>
          </a:p>
          <a:p>
            <a:pPr marL="900900" lvl="1" indent="-342900">
              <a:buFont typeface="Arial" panose="020B0604020202020204" pitchFamily="34" charset="0"/>
              <a:buChar char="•"/>
            </a:pPr>
            <a:r>
              <a:rPr lang="pt-PT" dirty="0" smtClean="0"/>
              <a:t>(a) consultando o diagrama de depreciação do </a:t>
            </a:r>
            <a:r>
              <a:rPr lang="pt-PT" dirty="0"/>
              <a:t>fluxo luminoso </a:t>
            </a:r>
            <a:r>
              <a:rPr lang="pt-PT" dirty="0" smtClean="0"/>
              <a:t>no catálogo do fabricante da lâmpada, e</a:t>
            </a:r>
          </a:p>
          <a:p>
            <a:pPr marL="900900" lvl="1" indent="-342900">
              <a:buFont typeface="Arial" panose="020B0604020202020204" pitchFamily="34" charset="0"/>
              <a:buChar char="•"/>
            </a:pPr>
            <a:r>
              <a:rPr lang="pt-PT" dirty="0" smtClean="0"/>
              <a:t>(b) numa instalação a funcionar, dividindo o </a:t>
            </a:r>
            <a:r>
              <a:rPr lang="pt-PT" dirty="0"/>
              <a:t>fluxo luminoso </a:t>
            </a:r>
            <a:r>
              <a:rPr lang="pt-PT" dirty="0" smtClean="0"/>
              <a:t>mantido pelas lâmpadas iniciais.</a:t>
            </a:r>
          </a:p>
          <a:p>
            <a:pPr marL="900900" lvl="1" indent="-342900">
              <a:buFont typeface="Arial" panose="020B0604020202020204" pitchFamily="34" charset="0"/>
              <a:buChar char="•"/>
            </a:pPr>
            <a:endParaRPr lang="pt-PT"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Método </a:t>
            </a:r>
            <a:r>
              <a:rPr lang="pt-PT" dirty="0"/>
              <a:t>dos Lúmens</a:t>
            </a:r>
          </a:p>
        </p:txBody>
      </p:sp>
    </p:spTree>
    <p:extLst>
      <p:ext uri="{BB962C8B-B14F-4D97-AF65-F5344CB8AC3E}">
        <p14:creationId xmlns:p14="http://schemas.microsoft.com/office/powerpoint/2010/main" val="27458658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661377"/>
          </a:xfrm>
        </p:spPr>
        <p:txBody>
          <a:bodyPr>
            <a:normAutofit fontScale="92500" lnSpcReduction="20000"/>
          </a:bodyPr>
          <a:lstStyle/>
          <a:p>
            <a:pPr marL="342900" indent="-342900">
              <a:buFont typeface="Arial" panose="020B0604020202020204" pitchFamily="34" charset="0"/>
              <a:buChar char="•"/>
            </a:pPr>
            <a:r>
              <a:rPr lang="pt-PT" b="1" dirty="0" smtClean="0"/>
              <a:t>Fator de sobrevivência da lâmpada (LSF) </a:t>
            </a:r>
            <a:r>
              <a:rPr lang="pt-PT" dirty="0" smtClean="0"/>
              <a:t>tem em conta a variação da vida de lâmpadas individuais pela vida média das lâmpadas;</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O LSF depende da vida de serviço da lâmpada;</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Os dados mais recentes fornecidos pelos fabricantes de lâmpadas devem ser tidos em conta;</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Se as lâmpadas defeituosas são substituídas imediatamente, o fator de sobrevivência da lâmpada aplicado é LSF=1;</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O plano de manutenção para uma instalação de iluminação também deve especificar a frequência ótima para a substituição de lâmpadas. Este depende do grau de utilização da lâmpada e é determinado através da analise do período de iluminação e a vida média de serviço de lâmpadas específicas.</a:t>
            </a:r>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a:t>Método dos Lúmens</a:t>
            </a:r>
          </a:p>
        </p:txBody>
      </p:sp>
    </p:spTree>
    <p:extLst>
      <p:ext uri="{BB962C8B-B14F-4D97-AF65-F5344CB8AC3E}">
        <p14:creationId xmlns:p14="http://schemas.microsoft.com/office/powerpoint/2010/main" val="13637975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661377"/>
          </a:xfrm>
        </p:spPr>
        <p:txBody>
          <a:bodyPr>
            <a:normAutofit/>
          </a:bodyPr>
          <a:lstStyle/>
          <a:p>
            <a:pPr marL="342900" indent="-342900">
              <a:buFont typeface="Arial" panose="020B0604020202020204" pitchFamily="34" charset="0"/>
              <a:buChar char="•"/>
            </a:pPr>
            <a:r>
              <a:rPr lang="pt-PT" b="1" dirty="0" smtClean="0"/>
              <a:t>Fator de conservação da luminária (LMF) </a:t>
            </a:r>
            <a:r>
              <a:rPr lang="pt-PT" dirty="0" smtClean="0"/>
              <a:t>é a proporção da produção de luz inicial de uma luminária depois de período de tempo para a produção de luz inicial de uma lâmpada depois de um período de tempo;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Normalmente constitui a maior perda na produção de luz e é devido à acumulação de sujidade na luminária. Para a sua determinação, devem ser considerados três fatores:</a:t>
            </a:r>
          </a:p>
          <a:p>
            <a:pPr marL="900900" lvl="1" indent="-342900">
              <a:buFont typeface="Arial" panose="020B0604020202020204" pitchFamily="34" charset="0"/>
              <a:buChar char="•"/>
            </a:pPr>
            <a:r>
              <a:rPr lang="pt-PT" dirty="0" smtClean="0"/>
              <a:t>(a) o tipo de luminária,</a:t>
            </a:r>
          </a:p>
          <a:p>
            <a:pPr marL="900900" lvl="1" indent="-342900">
              <a:buFont typeface="Arial" panose="020B0604020202020204" pitchFamily="34" charset="0"/>
              <a:buChar char="•"/>
            </a:pPr>
            <a:r>
              <a:rPr lang="pt-PT" dirty="0" smtClean="0"/>
              <a:t>(b) condições atmosféricas, e</a:t>
            </a:r>
          </a:p>
          <a:p>
            <a:pPr marL="900900" lvl="1" indent="-342900">
              <a:buFont typeface="Arial" panose="020B0604020202020204" pitchFamily="34" charset="0"/>
              <a:buChar char="•"/>
            </a:pPr>
            <a:r>
              <a:rPr lang="pt-PT" dirty="0" smtClean="0"/>
              <a:t>(c) intervalo de manutenção.</a:t>
            </a:r>
            <a:endParaRPr lang="pt-PT"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Método </a:t>
            </a:r>
            <a:r>
              <a:rPr lang="pt-PT" dirty="0"/>
              <a:t>dos Lúmens</a:t>
            </a:r>
          </a:p>
        </p:txBody>
      </p:sp>
    </p:spTree>
    <p:extLst>
      <p:ext uri="{BB962C8B-B14F-4D97-AF65-F5344CB8AC3E}">
        <p14:creationId xmlns:p14="http://schemas.microsoft.com/office/powerpoint/2010/main" val="5621643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661377"/>
          </a:xfrm>
        </p:spPr>
        <p:txBody>
          <a:bodyPr>
            <a:normAutofit fontScale="92500" lnSpcReduction="10000"/>
          </a:bodyPr>
          <a:lstStyle/>
          <a:p>
            <a:pPr marL="342900" indent="-342900">
              <a:buFont typeface="Arial" panose="020B0604020202020204" pitchFamily="34" charset="0"/>
              <a:buChar char="•"/>
            </a:pPr>
            <a:r>
              <a:rPr lang="pt-PT" b="1" dirty="0" smtClean="0"/>
              <a:t>Fator de conservação do espaço (RMF) </a:t>
            </a:r>
            <a:r>
              <a:rPr lang="pt-PT" dirty="0" smtClean="0"/>
              <a:t>é a proporção de iluminância fornecida por uma instalação de iluminação numa divisão depois de um dado período comparada com a iluminância aquando da divisão limpa;</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Tem em conta que a sujidade acumulada nas superfícies da divisão reduz a reflectância da superfície;</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No exterior, refere-se, por exemplo, à sujidade nas paredes de um túnel. Se uma parede estiver suja não consegue refletir tanta luz como quando estava limpa, e portanto o nível de luz no espaço é reduzido.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Os espaços limpos em intervalos regulares, ou pintados de forma a que tenham um coeficiente de reflexão elevado por um longo período de tempo são a base para um fator de conservação da superfície da divisão elevado;</a:t>
            </a:r>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Método </a:t>
            </a:r>
            <a:r>
              <a:rPr lang="pt-PT" dirty="0"/>
              <a:t>dos Lúmens</a:t>
            </a:r>
          </a:p>
        </p:txBody>
      </p:sp>
    </p:spTree>
    <p:extLst>
      <p:ext uri="{BB962C8B-B14F-4D97-AF65-F5344CB8AC3E}">
        <p14:creationId xmlns:p14="http://schemas.microsoft.com/office/powerpoint/2010/main" val="27409184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901D9FA2-59CB-421B-B8CF-37874CFC6193}"/>
              </a:ext>
            </a:extLst>
          </p:cNvPr>
          <p:cNvSpPr>
            <a:spLocks noGrp="1"/>
          </p:cNvSpPr>
          <p:nvPr>
            <p:ph idx="1"/>
          </p:nvPr>
        </p:nvSpPr>
        <p:spPr/>
        <p:txBody>
          <a:bodyPr/>
          <a:lstStyle/>
          <a:p>
            <a:r>
              <a:rPr lang="pt-PT" b="1" dirty="0" smtClean="0"/>
              <a:t>Restituição </a:t>
            </a:r>
            <a:r>
              <a:rPr lang="pt-PT" b="1" dirty="0"/>
              <a:t>de cor </a:t>
            </a:r>
            <a:r>
              <a:rPr lang="pt-PT" dirty="0"/>
              <a:t>define a capacidade de uma fonte de luz branca para </a:t>
            </a:r>
            <a:r>
              <a:rPr lang="pt-PT" dirty="0" smtClean="0"/>
              <a:t>reproduzir </a:t>
            </a:r>
            <a:r>
              <a:rPr lang="pt-PT" dirty="0"/>
              <a:t>as cores de um objeto com precisão. </a:t>
            </a:r>
          </a:p>
          <a:p>
            <a:pPr marL="342900" indent="-342900">
              <a:buFont typeface="Arial" panose="020B0604020202020204" pitchFamily="34" charset="0"/>
              <a:buChar char="•"/>
            </a:pPr>
            <a:r>
              <a:rPr lang="pt-PT" sz="1600" dirty="0"/>
              <a:t>É expresso pela Índice de </a:t>
            </a:r>
            <a:r>
              <a:rPr lang="pt-PT" sz="1600" dirty="0" smtClean="0"/>
              <a:t>Restituição </a:t>
            </a:r>
            <a:r>
              <a:rPr lang="pt-PT" sz="1600" dirty="0"/>
              <a:t>de Cor (CRI) com valores de 0 a 100, onde 100 é a </a:t>
            </a:r>
            <a:r>
              <a:rPr lang="pt-PT" sz="1600" dirty="0" smtClean="0"/>
              <a:t>restituição </a:t>
            </a:r>
            <a:r>
              <a:rPr lang="pt-PT" sz="1600" dirty="0"/>
              <a:t>de cor da luz do dia e a melhor.</a:t>
            </a:r>
            <a:endParaRPr lang="pt-PT" dirty="0"/>
          </a:p>
        </p:txBody>
      </p:sp>
      <p:sp>
        <p:nvSpPr>
          <p:cNvPr id="3" name="Título 2">
            <a:extLst>
              <a:ext uri="{FF2B5EF4-FFF2-40B4-BE49-F238E27FC236}">
                <a16:creationId xmlns:a16="http://schemas.microsoft.com/office/drawing/2014/main" id="{379106A5-95D5-4338-B172-034AF8E24310}"/>
              </a:ext>
            </a:extLst>
          </p:cNvPr>
          <p:cNvSpPr>
            <a:spLocks noGrp="1"/>
          </p:cNvSpPr>
          <p:nvPr>
            <p:ph type="title"/>
          </p:nvPr>
        </p:nvSpPr>
        <p:spPr/>
        <p:txBody>
          <a:bodyPr/>
          <a:lstStyle/>
          <a:p>
            <a:r>
              <a:rPr lang="pt-PT" dirty="0"/>
              <a:t>10. </a:t>
            </a:r>
            <a:r>
              <a:rPr lang="pt-PT" dirty="0" smtClean="0"/>
              <a:t>Restituição </a:t>
            </a:r>
            <a:r>
              <a:rPr lang="pt-PT" dirty="0"/>
              <a:t>de cor</a:t>
            </a:r>
          </a:p>
        </p:txBody>
      </p:sp>
      <p:pic>
        <p:nvPicPr>
          <p:cNvPr id="4" name="Imagem 3">
            <a:extLst>
              <a:ext uri="{FF2B5EF4-FFF2-40B4-BE49-F238E27FC236}">
                <a16:creationId xmlns:a16="http://schemas.microsoft.com/office/drawing/2014/main" id="{5E579920-4CD8-450D-AAFE-E66E8080145B}"/>
              </a:ext>
            </a:extLst>
          </p:cNvPr>
          <p:cNvPicPr>
            <a:picLocks noChangeAspect="1"/>
          </p:cNvPicPr>
          <p:nvPr/>
        </p:nvPicPr>
        <p:blipFill>
          <a:blip r:embed="rId3"/>
          <a:stretch>
            <a:fillRect/>
          </a:stretch>
        </p:blipFill>
        <p:spPr>
          <a:xfrm>
            <a:off x="602732" y="2866403"/>
            <a:ext cx="3855631" cy="3259761"/>
          </a:xfrm>
          <a:prstGeom prst="rect">
            <a:avLst/>
          </a:prstGeom>
        </p:spPr>
      </p:pic>
      <p:pic>
        <p:nvPicPr>
          <p:cNvPr id="5" name="Imagem 4">
            <a:extLst>
              <a:ext uri="{FF2B5EF4-FFF2-40B4-BE49-F238E27FC236}">
                <a16:creationId xmlns:a16="http://schemas.microsoft.com/office/drawing/2014/main" id="{3F44F79F-28B9-4B50-A491-CF58477F4A6D}"/>
              </a:ext>
            </a:extLst>
          </p:cNvPr>
          <p:cNvPicPr>
            <a:picLocks noChangeAspect="1"/>
          </p:cNvPicPr>
          <p:nvPr/>
        </p:nvPicPr>
        <p:blipFill>
          <a:blip r:embed="rId4"/>
          <a:stretch>
            <a:fillRect/>
          </a:stretch>
        </p:blipFill>
        <p:spPr>
          <a:xfrm>
            <a:off x="5520670" y="2866403"/>
            <a:ext cx="2544943" cy="2184902"/>
          </a:xfrm>
          <a:prstGeom prst="rect">
            <a:avLst/>
          </a:prstGeom>
        </p:spPr>
      </p:pic>
      <p:pic>
        <p:nvPicPr>
          <p:cNvPr id="1026" name="Picture 2" descr="Resultado de imagem para color rendering">
            <a:extLst>
              <a:ext uri="{FF2B5EF4-FFF2-40B4-BE49-F238E27FC236}">
                <a16:creationId xmlns:a16="http://schemas.microsoft.com/office/drawing/2014/main" id="{2493D80B-2CD4-4DD7-B77F-54EB316D43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3895" y="5051305"/>
            <a:ext cx="4640467" cy="137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275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56D68D1-E6E9-4F2E-92FA-EAB2841758A8}"/>
              </a:ext>
            </a:extLst>
          </p:cNvPr>
          <p:cNvSpPr>
            <a:spLocks noGrp="1"/>
          </p:cNvSpPr>
          <p:nvPr>
            <p:ph type="title"/>
          </p:nvPr>
        </p:nvSpPr>
        <p:spPr/>
        <p:txBody>
          <a:bodyPr/>
          <a:lstStyle/>
          <a:p>
            <a:r>
              <a:rPr lang="pt-PT" dirty="0"/>
              <a:t>2. Importância da iluminação interior</a:t>
            </a:r>
          </a:p>
        </p:txBody>
      </p:sp>
      <p:sp>
        <p:nvSpPr>
          <p:cNvPr id="4" name="Marcador de Posição de Conteúdo 1">
            <a:extLst>
              <a:ext uri="{FF2B5EF4-FFF2-40B4-BE49-F238E27FC236}">
                <a16:creationId xmlns:a16="http://schemas.microsoft.com/office/drawing/2014/main" id="{38E94852-6D0C-4BFF-A9D5-3D5FA5CB8F13}"/>
              </a:ext>
            </a:extLst>
          </p:cNvPr>
          <p:cNvSpPr txBox="1">
            <a:spLocks/>
          </p:cNvSpPr>
          <p:nvPr/>
        </p:nvSpPr>
        <p:spPr>
          <a:xfrm>
            <a:off x="457200" y="1491450"/>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a:p>
            <a:endParaRPr lang="en-US" dirty="0"/>
          </a:p>
        </p:txBody>
      </p:sp>
      <p:sp>
        <p:nvSpPr>
          <p:cNvPr id="5" name="CaixaDeTexto 4">
            <a:extLst>
              <a:ext uri="{FF2B5EF4-FFF2-40B4-BE49-F238E27FC236}">
                <a16:creationId xmlns:a16="http://schemas.microsoft.com/office/drawing/2014/main" id="{AD24FC74-B201-4316-9CE7-8F1AE532D242}"/>
              </a:ext>
            </a:extLst>
          </p:cNvPr>
          <p:cNvSpPr txBox="1"/>
          <p:nvPr/>
        </p:nvSpPr>
        <p:spPr>
          <a:xfrm>
            <a:off x="457200" y="1491451"/>
            <a:ext cx="7761767" cy="4247317"/>
          </a:xfrm>
          <a:prstGeom prst="rect">
            <a:avLst/>
          </a:prstGeom>
          <a:noFill/>
        </p:spPr>
        <p:txBody>
          <a:bodyPr wrap="square" rtlCol="0">
            <a:spAutoFit/>
          </a:bodyPr>
          <a:lstStyle/>
          <a:p>
            <a:pPr marL="285750" indent="-285750">
              <a:buFont typeface="Arial" panose="020B0604020202020204" pitchFamily="34" charset="0"/>
              <a:buChar char="•"/>
            </a:pPr>
            <a:r>
              <a:rPr lang="pt-PT" dirty="0"/>
              <a:t>A iluminação desempenha um papel importante no nosso estado emocional e físico.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Iluminação excessiva pode causar uma estimulação excessiva dos nervos no olho humano, resultando em dor relacionada ao olho e visão incapacitada parcialmente e desconforto.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Níveis de luz insuficientes podem causar fadiga ocular, porque os músculos do olho se esforçam para se concentrar e compensar a luz escassa.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 iluminação fornece visão segura em espaços ou propriedades específicas e segurança contra lesões corporais por obstáculos ou condições perigosas.</a:t>
            </a:r>
          </a:p>
          <a:p>
            <a:pPr marL="285750" indent="-285750">
              <a:buFont typeface="Arial" panose="020B0604020202020204" pitchFamily="34" charset="0"/>
              <a:buChar char="•"/>
            </a:pPr>
            <a:endParaRPr lang="pt-PT" dirty="0"/>
          </a:p>
        </p:txBody>
      </p:sp>
    </p:spTree>
    <p:extLst>
      <p:ext uri="{BB962C8B-B14F-4D97-AF65-F5344CB8AC3E}">
        <p14:creationId xmlns:p14="http://schemas.microsoft.com/office/powerpoint/2010/main" val="24512628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Marcador de Posição de Conteúdo 1">
                <a:extLst>
                  <a:ext uri="{FF2B5EF4-FFF2-40B4-BE49-F238E27FC236}">
                    <a16:creationId xmlns:a16="http://schemas.microsoft.com/office/drawing/2014/main" id="{901D9FA2-59CB-421B-B8CF-37874CFC6193}"/>
                  </a:ext>
                </a:extLst>
              </p:cNvPr>
              <p:cNvSpPr>
                <a:spLocks noGrp="1"/>
              </p:cNvSpPr>
              <p:nvPr>
                <p:ph idx="1"/>
              </p:nvPr>
            </p:nvSpPr>
            <p:spPr/>
            <p:txBody>
              <a:bodyPr/>
              <a:lstStyle/>
              <a:p>
                <a:r>
                  <a:rPr lang="pt-PT" b="1" dirty="0"/>
                  <a:t>Índice de </a:t>
                </a:r>
                <a:r>
                  <a:rPr lang="pt-PT" b="1" dirty="0" smtClean="0"/>
                  <a:t>restituição </a:t>
                </a:r>
                <a:r>
                  <a:rPr lang="pt-PT" b="1" dirty="0"/>
                  <a:t>geral de cor, </a:t>
                </a:r>
                <a14:m>
                  <m:oMath xmlns:m="http://schemas.openxmlformats.org/officeDocument/2006/math">
                    <m:sSub>
                      <m:sSubPr>
                        <m:ctrlPr>
                          <a:rPr lang="pt-PT" b="1" i="1" smtClean="0">
                            <a:latin typeface="Cambria Math" panose="02040503050406030204" pitchFamily="18" charset="0"/>
                          </a:rPr>
                        </m:ctrlPr>
                      </m:sSubPr>
                      <m:e>
                        <m:r>
                          <a:rPr lang="pt-PT" b="1" i="0" smtClean="0">
                            <a:latin typeface="Cambria Math" panose="02040503050406030204" pitchFamily="18" charset="0"/>
                          </a:rPr>
                          <m:t>𝐑</m:t>
                        </m:r>
                      </m:e>
                      <m:sub>
                        <m:r>
                          <a:rPr lang="pt-PT" b="1" i="0" smtClean="0">
                            <a:latin typeface="Cambria Math" panose="02040503050406030204" pitchFamily="18" charset="0"/>
                          </a:rPr>
                          <m:t>𝐚</m:t>
                        </m:r>
                      </m:sub>
                    </m:sSub>
                  </m:oMath>
                </a14:m>
                <a:endParaRPr lang="pt-PT" b="1" dirty="0"/>
              </a:p>
            </p:txBody>
          </p:sp>
        </mc:Choice>
        <mc:Fallback>
          <p:sp>
            <p:nvSpPr>
              <p:cNvPr id="2" name="Marcador de Posição de Conteúdo 1">
                <a:extLst>
                  <a:ext uri="{FF2B5EF4-FFF2-40B4-BE49-F238E27FC236}">
                    <a16:creationId xmlns:a16="http://schemas.microsoft.com/office/drawing/2014/main" id="{901D9FA2-59CB-421B-B8CF-37874CFC6193}"/>
                  </a:ext>
                </a:extLst>
              </p:cNvPr>
              <p:cNvSpPr>
                <a:spLocks noGrp="1" noRot="1" noChangeAspect="1" noMove="1" noResize="1" noEditPoints="1" noAdjustHandles="1" noChangeArrowheads="1" noChangeShapeType="1" noTextEdit="1"/>
              </p:cNvSpPr>
              <p:nvPr>
                <p:ph idx="1"/>
              </p:nvPr>
            </p:nvSpPr>
            <p:spPr>
              <a:blipFill>
                <a:blip r:embed="rId3"/>
                <a:stretch>
                  <a:fillRect l="-741" t="-658"/>
                </a:stretch>
              </a:blipFill>
            </p:spPr>
            <p:txBody>
              <a:bodyPr/>
              <a:lstStyle/>
              <a:p>
                <a:r>
                  <a:rPr lang="en-US">
                    <a:noFill/>
                  </a:rPr>
                  <a:t> </a:t>
                </a:r>
              </a:p>
            </p:txBody>
          </p:sp>
        </mc:Fallback>
      </mc:AlternateContent>
      <p:sp>
        <p:nvSpPr>
          <p:cNvPr id="3" name="Título 2">
            <a:extLst>
              <a:ext uri="{FF2B5EF4-FFF2-40B4-BE49-F238E27FC236}">
                <a16:creationId xmlns:a16="http://schemas.microsoft.com/office/drawing/2014/main" id="{379106A5-95D5-4338-B172-034AF8E24310}"/>
              </a:ext>
            </a:extLst>
          </p:cNvPr>
          <p:cNvSpPr>
            <a:spLocks noGrp="1"/>
          </p:cNvSpPr>
          <p:nvPr>
            <p:ph type="title"/>
          </p:nvPr>
        </p:nvSpPr>
        <p:spPr/>
        <p:txBody>
          <a:bodyPr/>
          <a:lstStyle/>
          <a:p>
            <a:r>
              <a:rPr lang="pt-PT" dirty="0"/>
              <a:t>10. Rendição de cor</a:t>
            </a:r>
          </a:p>
        </p:txBody>
      </p:sp>
      <mc:AlternateContent xmlns:mc="http://schemas.openxmlformats.org/markup-compatibility/2006" xmlns:a14="http://schemas.microsoft.com/office/drawing/2010/main">
        <mc:Choice Requires="a14">
          <p:graphicFrame>
            <p:nvGraphicFramePr>
              <p:cNvPr id="4" name="Tabela 3">
                <a:extLst>
                  <a:ext uri="{FF2B5EF4-FFF2-40B4-BE49-F238E27FC236}">
                    <a16:creationId xmlns:a16="http://schemas.microsoft.com/office/drawing/2014/main" id="{08CE6A9C-3890-4B50-A109-A743F1791520}"/>
                  </a:ext>
                </a:extLst>
              </p:cNvPr>
              <p:cNvGraphicFramePr>
                <a:graphicFrameLocks noGrp="1"/>
              </p:cNvGraphicFramePr>
              <p:nvPr>
                <p:extLst>
                  <p:ext uri="{D42A27DB-BD31-4B8C-83A1-F6EECF244321}">
                    <p14:modId xmlns:p14="http://schemas.microsoft.com/office/powerpoint/2010/main" val="3147728533"/>
                  </p:ext>
                </p:extLst>
              </p:nvPr>
            </p:nvGraphicFramePr>
            <p:xfrm>
              <a:off x="467830" y="1971156"/>
              <a:ext cx="2293090" cy="3515243"/>
            </p:xfrm>
            <a:graphic>
              <a:graphicData uri="http://schemas.openxmlformats.org/drawingml/2006/table">
                <a:tbl>
                  <a:tblPr firstRow="1" bandRow="1">
                    <a:tableStyleId>{91EBBBCC-DAD2-459C-BE2E-F6DE35CF9A28}</a:tableStyleId>
                  </a:tblPr>
                  <a:tblGrid>
                    <a:gridCol w="1146545">
                      <a:extLst>
                        <a:ext uri="{9D8B030D-6E8A-4147-A177-3AD203B41FA5}">
                          <a16:colId xmlns:a16="http://schemas.microsoft.com/office/drawing/2014/main" val="696861181"/>
                        </a:ext>
                      </a:extLst>
                    </a:gridCol>
                    <a:gridCol w="1146545">
                      <a:extLst>
                        <a:ext uri="{9D8B030D-6E8A-4147-A177-3AD203B41FA5}">
                          <a16:colId xmlns:a16="http://schemas.microsoft.com/office/drawing/2014/main" val="1718315429"/>
                        </a:ext>
                      </a:extLst>
                    </a:gridCol>
                  </a:tblGrid>
                  <a:tr h="939051">
                    <a:tc>
                      <a:txBody>
                        <a:bodyPr/>
                        <a:lstStyle/>
                        <a:p>
                          <a:pPr algn="ctr"/>
                          <a14:m>
                            <m:oMathPara xmlns:m="http://schemas.openxmlformats.org/officeDocument/2006/math">
                              <m:oMathParaPr>
                                <m:jc m:val="centerGroup"/>
                              </m:oMathParaPr>
                              <m:oMath xmlns:m="http://schemas.openxmlformats.org/officeDocument/2006/math">
                                <m:sSub>
                                  <m:sSubPr>
                                    <m:ctrlPr>
                                      <a:rPr lang="pt-PT" sz="1600" b="1" i="1" smtClean="0">
                                        <a:latin typeface="Cambria Math" panose="02040503050406030204" pitchFamily="18" charset="0"/>
                                      </a:rPr>
                                    </m:ctrlPr>
                                  </m:sSubPr>
                                  <m:e>
                                    <m:r>
                                      <a:rPr lang="pt-PT" sz="1600" b="1" i="1" smtClean="0">
                                        <a:latin typeface="Cambria Math" panose="02040503050406030204" pitchFamily="18" charset="0"/>
                                      </a:rPr>
                                      <m:t>𝐑</m:t>
                                    </m:r>
                                  </m:e>
                                  <m:sub>
                                    <m:r>
                                      <a:rPr lang="pt-PT" sz="1600" b="1" i="1" smtClean="0">
                                        <a:latin typeface="Cambria Math" panose="02040503050406030204" pitchFamily="18" charset="0"/>
                                      </a:rPr>
                                      <m:t>𝐚</m:t>
                                    </m:r>
                                  </m:sub>
                                </m:sSub>
                              </m:oMath>
                            </m:oMathPara>
                          </a14:m>
                          <a:endParaRPr lang="pt-PT" sz="1600" dirty="0"/>
                        </a:p>
                      </a:txBody>
                      <a:tcPr anchor="ctr"/>
                    </a:tc>
                    <a:tc>
                      <a:txBody>
                        <a:bodyPr/>
                        <a:lstStyle/>
                        <a:p>
                          <a:pPr algn="ctr"/>
                          <a:r>
                            <a:rPr lang="pt-PT" sz="1600" dirty="0"/>
                            <a:t>Rendição de cor</a:t>
                          </a:r>
                        </a:p>
                      </a:txBody>
                      <a:tcPr anchor="ctr"/>
                    </a:tc>
                    <a:extLst>
                      <a:ext uri="{0D108BD9-81ED-4DB2-BD59-A6C34878D82A}">
                        <a16:rowId xmlns:a16="http://schemas.microsoft.com/office/drawing/2014/main" val="772814092"/>
                      </a:ext>
                    </a:extLst>
                  </a:tr>
                  <a:tr h="657336">
                    <a:tc>
                      <a:txBody>
                        <a:bodyPr/>
                        <a:lstStyle/>
                        <a:p>
                          <a:pPr algn="ctr"/>
                          <a:r>
                            <a:rPr lang="pt-PT" sz="1600" dirty="0"/>
                            <a:t>90 - 100</a:t>
                          </a:r>
                        </a:p>
                      </a:txBody>
                      <a:tcPr anchor="ctr"/>
                    </a:tc>
                    <a:tc>
                      <a:txBody>
                        <a:bodyPr/>
                        <a:lstStyle/>
                        <a:p>
                          <a:pPr algn="ctr"/>
                          <a:r>
                            <a:rPr lang="pt-PT" sz="1600" dirty="0"/>
                            <a:t>Excelente</a:t>
                          </a:r>
                        </a:p>
                      </a:txBody>
                      <a:tcPr anchor="ctr"/>
                    </a:tc>
                    <a:extLst>
                      <a:ext uri="{0D108BD9-81ED-4DB2-BD59-A6C34878D82A}">
                        <a16:rowId xmlns:a16="http://schemas.microsoft.com/office/drawing/2014/main" val="3350287933"/>
                      </a:ext>
                    </a:extLst>
                  </a:tr>
                  <a:tr h="630760">
                    <a:tc>
                      <a:txBody>
                        <a:bodyPr/>
                        <a:lstStyle/>
                        <a:p>
                          <a:pPr algn="ctr"/>
                          <a:r>
                            <a:rPr lang="pt-PT" sz="1600" dirty="0"/>
                            <a:t>80 - 90</a:t>
                          </a:r>
                        </a:p>
                      </a:txBody>
                      <a:tcPr anchor="ctr"/>
                    </a:tc>
                    <a:tc>
                      <a:txBody>
                        <a:bodyPr/>
                        <a:lstStyle/>
                        <a:p>
                          <a:pPr algn="ctr"/>
                          <a:r>
                            <a:rPr lang="pt-PT" sz="1600" dirty="0"/>
                            <a:t>Bom</a:t>
                          </a:r>
                        </a:p>
                      </a:txBody>
                      <a:tcPr anchor="ctr"/>
                    </a:tc>
                    <a:extLst>
                      <a:ext uri="{0D108BD9-81ED-4DB2-BD59-A6C34878D82A}">
                        <a16:rowId xmlns:a16="http://schemas.microsoft.com/office/drawing/2014/main" val="422187310"/>
                      </a:ext>
                    </a:extLst>
                  </a:tr>
                  <a:tr h="657336">
                    <a:tc>
                      <a:txBody>
                        <a:bodyPr/>
                        <a:lstStyle/>
                        <a:p>
                          <a:pPr algn="ctr"/>
                          <a:r>
                            <a:rPr lang="pt-PT" sz="1600" dirty="0"/>
                            <a:t>60 - 80</a:t>
                          </a:r>
                        </a:p>
                      </a:txBody>
                      <a:tcPr anchor="ctr"/>
                    </a:tc>
                    <a:tc>
                      <a:txBody>
                        <a:bodyPr/>
                        <a:lstStyle/>
                        <a:p>
                          <a:pPr algn="ctr"/>
                          <a:r>
                            <a:rPr lang="pt-PT" sz="1600" dirty="0"/>
                            <a:t>Razoável</a:t>
                          </a:r>
                        </a:p>
                      </a:txBody>
                      <a:tcPr anchor="ctr"/>
                    </a:tc>
                    <a:extLst>
                      <a:ext uri="{0D108BD9-81ED-4DB2-BD59-A6C34878D82A}">
                        <a16:rowId xmlns:a16="http://schemas.microsoft.com/office/drawing/2014/main" val="945280810"/>
                      </a:ext>
                    </a:extLst>
                  </a:tr>
                  <a:tr h="630760">
                    <a:tc>
                      <a:txBody>
                        <a:bodyPr/>
                        <a:lstStyle/>
                        <a:p>
                          <a:pPr algn="ctr"/>
                          <a:r>
                            <a:rPr lang="pt-PT" sz="1600" dirty="0"/>
                            <a:t>&lt; 60</a:t>
                          </a:r>
                        </a:p>
                      </a:txBody>
                      <a:tcPr anchor="ctr"/>
                    </a:tc>
                    <a:tc>
                      <a:txBody>
                        <a:bodyPr/>
                        <a:lstStyle/>
                        <a:p>
                          <a:pPr algn="ctr"/>
                          <a:r>
                            <a:rPr lang="pt-PT" sz="1600" dirty="0"/>
                            <a:t>Fraco</a:t>
                          </a:r>
                        </a:p>
                      </a:txBody>
                      <a:tcPr anchor="ctr"/>
                    </a:tc>
                    <a:extLst>
                      <a:ext uri="{0D108BD9-81ED-4DB2-BD59-A6C34878D82A}">
                        <a16:rowId xmlns:a16="http://schemas.microsoft.com/office/drawing/2014/main" val="401293034"/>
                      </a:ext>
                    </a:extLst>
                  </a:tr>
                </a:tbl>
              </a:graphicData>
            </a:graphic>
          </p:graphicFrame>
        </mc:Choice>
        <mc:Fallback xmlns="">
          <p:graphicFrame>
            <p:nvGraphicFramePr>
              <p:cNvPr id="4" name="Tabela 3">
                <a:extLst>
                  <a:ext uri="{FF2B5EF4-FFF2-40B4-BE49-F238E27FC236}">
                    <a16:creationId xmlns:a16="http://schemas.microsoft.com/office/drawing/2014/main" id="{08CE6A9C-3890-4B50-A109-A743F1791520}"/>
                  </a:ext>
                </a:extLst>
              </p:cNvPr>
              <p:cNvGraphicFramePr>
                <a:graphicFrameLocks noGrp="1"/>
              </p:cNvGraphicFramePr>
              <p:nvPr>
                <p:extLst>
                  <p:ext uri="{D42A27DB-BD31-4B8C-83A1-F6EECF244321}">
                    <p14:modId xmlns:p14="http://schemas.microsoft.com/office/powerpoint/2010/main" val="3147728533"/>
                  </p:ext>
                </p:extLst>
              </p:nvPr>
            </p:nvGraphicFramePr>
            <p:xfrm>
              <a:off x="467830" y="1971156"/>
              <a:ext cx="2293090" cy="3515243"/>
            </p:xfrm>
            <a:graphic>
              <a:graphicData uri="http://schemas.openxmlformats.org/drawingml/2006/table">
                <a:tbl>
                  <a:tblPr firstRow="1" bandRow="1">
                    <a:tableStyleId>{91EBBBCC-DAD2-459C-BE2E-F6DE35CF9A28}</a:tableStyleId>
                  </a:tblPr>
                  <a:tblGrid>
                    <a:gridCol w="1146545">
                      <a:extLst>
                        <a:ext uri="{9D8B030D-6E8A-4147-A177-3AD203B41FA5}">
                          <a16:colId xmlns:a16="http://schemas.microsoft.com/office/drawing/2014/main" val="696861181"/>
                        </a:ext>
                      </a:extLst>
                    </a:gridCol>
                    <a:gridCol w="1146545">
                      <a:extLst>
                        <a:ext uri="{9D8B030D-6E8A-4147-A177-3AD203B41FA5}">
                          <a16:colId xmlns:a16="http://schemas.microsoft.com/office/drawing/2014/main" val="1718315429"/>
                        </a:ext>
                      </a:extLst>
                    </a:gridCol>
                  </a:tblGrid>
                  <a:tr h="939051">
                    <a:tc>
                      <a:txBody>
                        <a:bodyPr/>
                        <a:lstStyle/>
                        <a:p>
                          <a:endParaRPr lang="pt-PT"/>
                        </a:p>
                      </a:txBody>
                      <a:tcPr anchor="ctr">
                        <a:blipFill>
                          <a:blip r:embed="rId4"/>
                          <a:stretch>
                            <a:fillRect r="-99471" b="-274675"/>
                          </a:stretch>
                        </a:blipFill>
                      </a:tcPr>
                    </a:tc>
                    <a:tc>
                      <a:txBody>
                        <a:bodyPr/>
                        <a:lstStyle/>
                        <a:p>
                          <a:pPr algn="ctr"/>
                          <a:r>
                            <a:rPr lang="pt-PT" sz="1600" dirty="0"/>
                            <a:t>Rendição de cor</a:t>
                          </a:r>
                        </a:p>
                      </a:txBody>
                      <a:tcPr anchor="ctr"/>
                    </a:tc>
                    <a:extLst>
                      <a:ext uri="{0D108BD9-81ED-4DB2-BD59-A6C34878D82A}">
                        <a16:rowId xmlns:a16="http://schemas.microsoft.com/office/drawing/2014/main" val="772814092"/>
                      </a:ext>
                    </a:extLst>
                  </a:tr>
                  <a:tr h="657336">
                    <a:tc>
                      <a:txBody>
                        <a:bodyPr/>
                        <a:lstStyle/>
                        <a:p>
                          <a:pPr algn="ctr"/>
                          <a:r>
                            <a:rPr lang="pt-PT" sz="1600" dirty="0"/>
                            <a:t>90 - 100</a:t>
                          </a:r>
                        </a:p>
                      </a:txBody>
                      <a:tcPr anchor="ctr"/>
                    </a:tc>
                    <a:tc>
                      <a:txBody>
                        <a:bodyPr/>
                        <a:lstStyle/>
                        <a:p>
                          <a:pPr algn="ctr"/>
                          <a:r>
                            <a:rPr lang="pt-PT" sz="1600" dirty="0"/>
                            <a:t>Excelente</a:t>
                          </a:r>
                        </a:p>
                      </a:txBody>
                      <a:tcPr anchor="ctr"/>
                    </a:tc>
                    <a:extLst>
                      <a:ext uri="{0D108BD9-81ED-4DB2-BD59-A6C34878D82A}">
                        <a16:rowId xmlns:a16="http://schemas.microsoft.com/office/drawing/2014/main" val="3350287933"/>
                      </a:ext>
                    </a:extLst>
                  </a:tr>
                  <a:tr h="630760">
                    <a:tc>
                      <a:txBody>
                        <a:bodyPr/>
                        <a:lstStyle/>
                        <a:p>
                          <a:pPr algn="ctr"/>
                          <a:r>
                            <a:rPr lang="pt-PT" sz="1600" dirty="0"/>
                            <a:t>80 - 90</a:t>
                          </a:r>
                        </a:p>
                      </a:txBody>
                      <a:tcPr anchor="ctr"/>
                    </a:tc>
                    <a:tc>
                      <a:txBody>
                        <a:bodyPr/>
                        <a:lstStyle/>
                        <a:p>
                          <a:pPr algn="ctr"/>
                          <a:r>
                            <a:rPr lang="pt-PT" sz="1600" dirty="0"/>
                            <a:t>Bom</a:t>
                          </a:r>
                        </a:p>
                      </a:txBody>
                      <a:tcPr anchor="ctr"/>
                    </a:tc>
                    <a:extLst>
                      <a:ext uri="{0D108BD9-81ED-4DB2-BD59-A6C34878D82A}">
                        <a16:rowId xmlns:a16="http://schemas.microsoft.com/office/drawing/2014/main" val="422187310"/>
                      </a:ext>
                    </a:extLst>
                  </a:tr>
                  <a:tr h="657336">
                    <a:tc>
                      <a:txBody>
                        <a:bodyPr/>
                        <a:lstStyle/>
                        <a:p>
                          <a:pPr algn="ctr"/>
                          <a:r>
                            <a:rPr lang="pt-PT" sz="1600" dirty="0"/>
                            <a:t>60 - 80</a:t>
                          </a:r>
                        </a:p>
                      </a:txBody>
                      <a:tcPr anchor="ctr"/>
                    </a:tc>
                    <a:tc>
                      <a:txBody>
                        <a:bodyPr/>
                        <a:lstStyle/>
                        <a:p>
                          <a:pPr algn="ctr"/>
                          <a:r>
                            <a:rPr lang="pt-PT" sz="1600" dirty="0"/>
                            <a:t>Razoável</a:t>
                          </a:r>
                        </a:p>
                      </a:txBody>
                      <a:tcPr anchor="ctr"/>
                    </a:tc>
                    <a:extLst>
                      <a:ext uri="{0D108BD9-81ED-4DB2-BD59-A6C34878D82A}">
                        <a16:rowId xmlns:a16="http://schemas.microsoft.com/office/drawing/2014/main" val="945280810"/>
                      </a:ext>
                    </a:extLst>
                  </a:tr>
                  <a:tr h="630760">
                    <a:tc>
                      <a:txBody>
                        <a:bodyPr/>
                        <a:lstStyle/>
                        <a:p>
                          <a:pPr algn="ctr"/>
                          <a:r>
                            <a:rPr lang="pt-PT" sz="1600" dirty="0"/>
                            <a:t>&lt; 60</a:t>
                          </a:r>
                        </a:p>
                      </a:txBody>
                      <a:tcPr anchor="ctr"/>
                    </a:tc>
                    <a:tc>
                      <a:txBody>
                        <a:bodyPr/>
                        <a:lstStyle/>
                        <a:p>
                          <a:pPr algn="ctr"/>
                          <a:r>
                            <a:rPr lang="pt-PT" sz="1600" dirty="0"/>
                            <a:t>Fraco</a:t>
                          </a:r>
                        </a:p>
                      </a:txBody>
                      <a:tcPr anchor="ctr"/>
                    </a:tc>
                    <a:extLst>
                      <a:ext uri="{0D108BD9-81ED-4DB2-BD59-A6C34878D82A}">
                        <a16:rowId xmlns:a16="http://schemas.microsoft.com/office/drawing/2014/main" val="401293034"/>
                      </a:ext>
                    </a:extLst>
                  </a:tr>
                </a:tbl>
              </a:graphicData>
            </a:graphic>
          </p:graphicFrame>
        </mc:Fallback>
      </mc:AlternateContent>
      <p:pic>
        <p:nvPicPr>
          <p:cNvPr id="2050" name="Picture 2" descr="Imagem relacionada">
            <a:extLst>
              <a:ext uri="{FF2B5EF4-FFF2-40B4-BE49-F238E27FC236}">
                <a16:creationId xmlns:a16="http://schemas.microsoft.com/office/drawing/2014/main" id="{8183B621-C13F-47F5-B590-D8E6982B159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240" t="22705" r="1551"/>
          <a:stretch/>
        </p:blipFill>
        <p:spPr bwMode="auto">
          <a:xfrm>
            <a:off x="2834867" y="1971156"/>
            <a:ext cx="6100508" cy="2411442"/>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a:extLst>
              <a:ext uri="{FF2B5EF4-FFF2-40B4-BE49-F238E27FC236}">
                <a16:creationId xmlns:a16="http://schemas.microsoft.com/office/drawing/2014/main" id="{DC259434-31A3-43E9-AC3E-A684E2501323}"/>
              </a:ext>
            </a:extLst>
          </p:cNvPr>
          <p:cNvSpPr txBox="1"/>
          <p:nvPr/>
        </p:nvSpPr>
        <p:spPr>
          <a:xfrm>
            <a:off x="3083442" y="4212698"/>
            <a:ext cx="5603358" cy="2308324"/>
          </a:xfrm>
          <a:prstGeom prst="rect">
            <a:avLst/>
          </a:prstGeom>
          <a:noFill/>
        </p:spPr>
        <p:txBody>
          <a:bodyPr wrap="square" rtlCol="0">
            <a:spAutoFit/>
          </a:bodyPr>
          <a:lstStyle/>
          <a:p>
            <a:pPr marL="285750" indent="-285750">
              <a:buFont typeface="Arial" panose="020B0604020202020204" pitchFamily="34" charset="0"/>
              <a:buChar char="•"/>
            </a:pPr>
            <a:r>
              <a:rPr lang="pt-PT" sz="1600" dirty="0"/>
              <a:t>O CRI foi definido pela CIE como a média dos índices de </a:t>
            </a:r>
            <a:r>
              <a:rPr lang="pt-PT" sz="1600" dirty="0" smtClean="0"/>
              <a:t>restituição </a:t>
            </a:r>
            <a:r>
              <a:rPr lang="pt-PT" sz="1600" dirty="0"/>
              <a:t>de cores para oito cores de teste com baixa saturação cromática.</a:t>
            </a:r>
          </a:p>
          <a:p>
            <a:pPr marL="285750" indent="-285750">
              <a:buFont typeface="Arial" panose="020B0604020202020204" pitchFamily="34" charset="0"/>
              <a:buChar char="•"/>
            </a:pPr>
            <a:r>
              <a:rPr lang="pt-PT" sz="1600" dirty="0"/>
              <a:t>Um relatório de pesquisa dos EUA diz que o CRI é menos adequado para o espectro de lâmpadas </a:t>
            </a:r>
            <a:r>
              <a:rPr lang="pt-PT" sz="1600" b="1" dirty="0"/>
              <a:t>LED</a:t>
            </a:r>
            <a:r>
              <a:rPr lang="pt-PT" sz="1600" dirty="0"/>
              <a:t> devido à sua falta de sensibilidade às cores saturadas.</a:t>
            </a:r>
          </a:p>
          <a:p>
            <a:pPr marL="285750" indent="-285750">
              <a:buFont typeface="Arial" panose="020B0604020202020204" pitchFamily="34" charset="0"/>
              <a:buChar char="•"/>
            </a:pPr>
            <a:r>
              <a:rPr lang="pt-PT" sz="1600" dirty="0"/>
              <a:t>O CIE também recomenda o desenvolvimento de uma nova métrica de </a:t>
            </a:r>
            <a:r>
              <a:rPr lang="pt-PT" sz="1600" dirty="0" smtClean="0"/>
              <a:t>restituição </a:t>
            </a:r>
            <a:r>
              <a:rPr lang="pt-PT" sz="1600" dirty="0"/>
              <a:t>de cores para combinar fontes de luz</a:t>
            </a:r>
            <a:r>
              <a:rPr lang="pt-PT" sz="1600" b="1" dirty="0"/>
              <a:t> LED </a:t>
            </a:r>
            <a:r>
              <a:rPr lang="pt-PT" sz="1600" dirty="0"/>
              <a:t>brancas.</a:t>
            </a:r>
          </a:p>
        </p:txBody>
      </p:sp>
    </p:spTree>
    <p:extLst>
      <p:ext uri="{BB962C8B-B14F-4D97-AF65-F5344CB8AC3E}">
        <p14:creationId xmlns:p14="http://schemas.microsoft.com/office/powerpoint/2010/main" val="4101546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1DC4C69-8D75-4B9C-A820-B9D0B27E2813}"/>
              </a:ext>
            </a:extLst>
          </p:cNvPr>
          <p:cNvSpPr>
            <a:spLocks noGrp="1"/>
          </p:cNvSpPr>
          <p:nvPr>
            <p:ph type="title"/>
          </p:nvPr>
        </p:nvSpPr>
        <p:spPr/>
        <p:txBody>
          <a:bodyPr>
            <a:normAutofit/>
          </a:bodyPr>
          <a:lstStyle/>
          <a:p>
            <a:r>
              <a:rPr lang="en-GB" sz="4400" dirty="0"/>
              <a:t>Ferramentas de software</a:t>
            </a:r>
            <a:endParaRPr lang="pt-PT" sz="4400" dirty="0"/>
          </a:p>
        </p:txBody>
      </p:sp>
      <p:pic>
        <p:nvPicPr>
          <p:cNvPr id="6" name="Imagem 5">
            <a:extLst>
              <a:ext uri="{FF2B5EF4-FFF2-40B4-BE49-F238E27FC236}">
                <a16:creationId xmlns:a16="http://schemas.microsoft.com/office/drawing/2014/main" id="{B490883D-705A-4661-99BA-B454574D204A}"/>
              </a:ext>
            </a:extLst>
          </p:cNvPr>
          <p:cNvPicPr>
            <a:picLocks noChangeAspect="1"/>
          </p:cNvPicPr>
          <p:nvPr/>
        </p:nvPicPr>
        <p:blipFill>
          <a:blip r:embed="rId2"/>
          <a:stretch>
            <a:fillRect/>
          </a:stretch>
        </p:blipFill>
        <p:spPr>
          <a:xfrm>
            <a:off x="1706716" y="1396285"/>
            <a:ext cx="5730568" cy="4717646"/>
          </a:xfrm>
          <a:prstGeom prst="rect">
            <a:avLst/>
          </a:prstGeom>
        </p:spPr>
      </p:pic>
    </p:spTree>
    <p:extLst>
      <p:ext uri="{BB962C8B-B14F-4D97-AF65-F5344CB8AC3E}">
        <p14:creationId xmlns:p14="http://schemas.microsoft.com/office/powerpoint/2010/main" val="30143910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351411"/>
          </a:xfrm>
        </p:spPr>
        <p:txBody>
          <a:bodyPr>
            <a:normAutofit/>
          </a:bodyPr>
          <a:lstStyle/>
          <a:p>
            <a:pPr marL="342900" indent="-342900">
              <a:buFont typeface="Arial" panose="020B0604020202020204" pitchFamily="34" charset="0"/>
              <a:buChar char="•"/>
            </a:pPr>
            <a:r>
              <a:rPr lang="pt-PT" dirty="0" smtClean="0"/>
              <a:t>Os projectistas de iluminação usam software como ferramenta de projeto para complementar e contribuir para o processo de projeto, desde cálculos complexos até reprodução de apresentações;</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Estão disponíveis ferramentas avançadas, de utilização livre, para projetos de iluminação, com bases de dados completas de várias fontes de luz com as características técnicas detalhadas de diferentes fabricantes;</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Estes softwares conseguem desempenhar cálculos complexos, ajudar na análise espacial ou até fornecer ao cliente uma </a:t>
            </a:r>
            <a:r>
              <a:rPr lang="pt-PT" dirty="0" smtClean="0"/>
              <a:t>simulação </a:t>
            </a:r>
            <a:r>
              <a:rPr lang="pt-PT" dirty="0" smtClean="0"/>
              <a:t>realista do espaço a iluminar.</a:t>
            </a:r>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Ferramentas de software</a:t>
            </a:r>
            <a:endParaRPr lang="pt-PT" dirty="0"/>
          </a:p>
        </p:txBody>
      </p:sp>
    </p:spTree>
    <p:extLst>
      <p:ext uri="{BB962C8B-B14F-4D97-AF65-F5344CB8AC3E}">
        <p14:creationId xmlns:p14="http://schemas.microsoft.com/office/powerpoint/2010/main" val="26367444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351411"/>
          </a:xfrm>
        </p:spPr>
        <p:txBody>
          <a:bodyPr/>
          <a:lstStyle/>
          <a:p>
            <a:pPr marL="342900" indent="-342900">
              <a:buFont typeface="Arial" panose="020B0604020202020204" pitchFamily="34" charset="0"/>
              <a:buChar char="•"/>
            </a:pPr>
            <a:r>
              <a:rPr lang="pt-PT" dirty="0"/>
              <a:t>Ferramentas de software de Iluminação dependem de dois componentes importantes para produzir cálculos precisos </a:t>
            </a:r>
            <a:r>
              <a:rPr lang="en-US" dirty="0"/>
              <a:t>:</a:t>
            </a:r>
          </a:p>
          <a:p>
            <a:pPr marL="900900" lvl="1" indent="-342900">
              <a:buFont typeface="Arial" panose="020B0604020202020204" pitchFamily="34" charset="0"/>
              <a:buChar char="•"/>
            </a:pPr>
            <a:r>
              <a:rPr lang="en-US" dirty="0"/>
              <a:t>a </a:t>
            </a:r>
            <a:r>
              <a:rPr lang="en-US" dirty="0" err="1"/>
              <a:t>selecção</a:t>
            </a:r>
            <a:r>
              <a:rPr lang="en-US" dirty="0"/>
              <a:t> das </a:t>
            </a:r>
            <a:r>
              <a:rPr lang="en-US" dirty="0" err="1"/>
              <a:t>fontes</a:t>
            </a:r>
            <a:r>
              <a:rPr lang="en-US" dirty="0"/>
              <a:t> de </a:t>
            </a:r>
            <a:r>
              <a:rPr lang="en-US" dirty="0" err="1"/>
              <a:t>iluminação</a:t>
            </a:r>
            <a:r>
              <a:rPr lang="en-US" dirty="0"/>
              <a:t>;</a:t>
            </a:r>
          </a:p>
          <a:p>
            <a:pPr marL="900900" lvl="1" indent="-342900">
              <a:buFont typeface="Arial" panose="020B0604020202020204" pitchFamily="34" charset="0"/>
              <a:buChar char="•"/>
            </a:pPr>
            <a:r>
              <a:rPr lang="en-US" dirty="0"/>
              <a:t>a</a:t>
            </a:r>
            <a:r>
              <a:rPr lang="pt-PT" dirty="0"/>
              <a:t>s superfícies permitidas dentro do modelo</a:t>
            </a:r>
            <a:r>
              <a:rPr lang="en-US" dirty="0"/>
              <a:t>.</a:t>
            </a:r>
          </a:p>
          <a:p>
            <a:pPr marL="342900" lvl="1"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err="1"/>
              <a:t>Os</a:t>
            </a:r>
            <a:r>
              <a:rPr lang="en-US" dirty="0"/>
              <a:t> </a:t>
            </a:r>
            <a:r>
              <a:rPr lang="en-US" dirty="0" err="1"/>
              <a:t>softwares</a:t>
            </a:r>
            <a:r>
              <a:rPr lang="en-US" dirty="0"/>
              <a:t> </a:t>
            </a:r>
            <a:r>
              <a:rPr lang="en-US" dirty="0" err="1"/>
              <a:t>disponíveis</a:t>
            </a:r>
            <a:r>
              <a:rPr lang="en-US" dirty="0"/>
              <a:t> </a:t>
            </a:r>
            <a:r>
              <a:rPr lang="en-US" dirty="0" err="1"/>
              <a:t>utilizam</a:t>
            </a:r>
            <a:r>
              <a:rPr lang="en-US" dirty="0"/>
              <a:t> um </a:t>
            </a:r>
            <a:r>
              <a:rPr lang="en-US" dirty="0" err="1"/>
              <a:t>ou</a:t>
            </a:r>
            <a:r>
              <a:rPr lang="en-US" dirty="0"/>
              <a:t> ambos dos </a:t>
            </a:r>
            <a:r>
              <a:rPr lang="en-US" dirty="0" err="1"/>
              <a:t>seguintes</a:t>
            </a:r>
            <a:r>
              <a:rPr lang="en-US" dirty="0"/>
              <a:t> </a:t>
            </a:r>
            <a:r>
              <a:rPr lang="en-US" dirty="0" err="1"/>
              <a:t>métodos</a:t>
            </a:r>
            <a:r>
              <a:rPr lang="en-US" dirty="0"/>
              <a:t> de </a:t>
            </a:r>
            <a:r>
              <a:rPr lang="en-US" dirty="0" err="1"/>
              <a:t>cálculo</a:t>
            </a:r>
            <a:r>
              <a:rPr lang="en-US" dirty="0"/>
              <a:t>:</a:t>
            </a:r>
          </a:p>
          <a:p>
            <a:pPr marL="900900" lvl="1" indent="-342900">
              <a:buFont typeface="Arial" panose="020B0604020202020204" pitchFamily="34" charset="0"/>
              <a:buChar char="•"/>
            </a:pPr>
            <a:r>
              <a:rPr lang="en-US" dirty="0" err="1"/>
              <a:t>Radiosidade</a:t>
            </a:r>
            <a:r>
              <a:rPr lang="en-US" dirty="0"/>
              <a:t> =&gt; </a:t>
            </a:r>
            <a:r>
              <a:rPr lang="pt-PT" dirty="0"/>
              <a:t>divide cada superfície em pequenos pedaços, chamados </a:t>
            </a:r>
            <a:r>
              <a:rPr lang="pt-PT" dirty="0" err="1"/>
              <a:t>patches</a:t>
            </a:r>
            <a:r>
              <a:rPr lang="en-US" dirty="0"/>
              <a:t>;</a:t>
            </a:r>
          </a:p>
          <a:p>
            <a:pPr marL="900900" lvl="1" indent="-342900">
              <a:buFont typeface="Arial" panose="020B0604020202020204" pitchFamily="34" charset="0"/>
              <a:buChar char="•"/>
            </a:pPr>
            <a:r>
              <a:rPr lang="en-US" dirty="0"/>
              <a:t>Raytracing =&gt; </a:t>
            </a:r>
            <a:r>
              <a:rPr lang="pt-PT" dirty="0"/>
              <a:t>processo de cálculo de iluminação ponto a ponto</a:t>
            </a:r>
            <a:r>
              <a:rPr lang="en-US" dirty="0"/>
              <a:t>.</a:t>
            </a:r>
          </a:p>
          <a:p>
            <a:pPr marL="342900" indent="-342900">
              <a:buFont typeface="Arial" panose="020B0604020202020204" pitchFamily="34" charset="0"/>
              <a:buChar char="•"/>
            </a:pP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11. Ferramentas de software</a:t>
            </a:r>
            <a:endParaRPr lang="en-US" dirty="0"/>
          </a:p>
        </p:txBody>
      </p:sp>
    </p:spTree>
    <p:extLst>
      <p:ext uri="{BB962C8B-B14F-4D97-AF65-F5344CB8AC3E}">
        <p14:creationId xmlns:p14="http://schemas.microsoft.com/office/powerpoint/2010/main" val="15009801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4351411"/>
          </a:xfrm>
        </p:spPr>
        <p:txBody>
          <a:bodyPr>
            <a:normAutofit lnSpcReduction="10000"/>
          </a:bodyPr>
          <a:lstStyle/>
          <a:p>
            <a:pPr marL="342900" indent="-342900">
              <a:buFont typeface="Arial" panose="020B0604020202020204" pitchFamily="34" charset="0"/>
              <a:buChar char="•"/>
            </a:pPr>
            <a:r>
              <a:rPr lang="pt-PT" dirty="0" smtClean="0"/>
              <a:t>Os softwares de iluminação calculam a iluminância (a quantidade de fluxo luminoso por unidade de área) e a luminância (a intensidade de luz emitida de uma superfície por unidade de área numa dada direção) de superfícies e exportam dados de cálculo de iluminação;</a:t>
            </a:r>
          </a:p>
          <a:p>
            <a:pPr marL="342900" indent="-342900">
              <a:buFont typeface="Arial" panose="020B0604020202020204" pitchFamily="34" charset="0"/>
              <a:buChar char="•"/>
            </a:pPr>
            <a:endParaRPr lang="pt-PT" dirty="0" smtClean="0"/>
          </a:p>
          <a:p>
            <a:pPr marL="342900" indent="-342900">
              <a:buFont typeface="Arial" panose="020B0604020202020204" pitchFamily="34" charset="0"/>
              <a:buChar char="•"/>
            </a:pPr>
            <a:r>
              <a:rPr lang="pt-PT" dirty="0" smtClean="0"/>
              <a:t>Listamos de seguida 4 dos principais pacotes de software para cálculo mais comummente utilizados em gabinetes de projetistas por todo o mundo:</a:t>
            </a:r>
          </a:p>
          <a:p>
            <a:pPr marL="900900" lvl="1" indent="-342900">
              <a:buFont typeface="Arial" panose="020B0604020202020204" pitchFamily="34" charset="0"/>
              <a:buChar char="•"/>
            </a:pPr>
            <a:r>
              <a:rPr lang="pt-PT" dirty="0" err="1" smtClean="0"/>
              <a:t>DIALux</a:t>
            </a:r>
            <a:r>
              <a:rPr lang="pt-PT" dirty="0" smtClean="0"/>
              <a:t> (</a:t>
            </a:r>
            <a:r>
              <a:rPr lang="pt-PT" dirty="0" smtClean="0">
                <a:hlinkClick r:id="rId2"/>
              </a:rPr>
              <a:t>https://www.dial.de/en/dialux/</a:t>
            </a:r>
            <a:r>
              <a:rPr lang="pt-PT" dirty="0" smtClean="0"/>
              <a:t>) </a:t>
            </a:r>
          </a:p>
          <a:p>
            <a:pPr marL="900900" lvl="1" indent="-342900">
              <a:buFont typeface="Arial" panose="020B0604020202020204" pitchFamily="34" charset="0"/>
              <a:buChar char="•"/>
            </a:pPr>
            <a:r>
              <a:rPr lang="pt-PT" dirty="0" err="1" smtClean="0"/>
              <a:t>Relux</a:t>
            </a:r>
            <a:r>
              <a:rPr lang="pt-PT" dirty="0" smtClean="0"/>
              <a:t> (</a:t>
            </a:r>
            <a:r>
              <a:rPr lang="pt-PT" dirty="0" smtClean="0">
                <a:hlinkClick r:id="rId3"/>
              </a:rPr>
              <a:t>https://relux.com/en/</a:t>
            </a:r>
            <a:r>
              <a:rPr lang="pt-PT" dirty="0" smtClean="0"/>
              <a:t>)</a:t>
            </a:r>
          </a:p>
          <a:p>
            <a:pPr marL="900900" lvl="1" indent="-342900">
              <a:buFont typeface="Arial" panose="020B0604020202020204" pitchFamily="34" charset="0"/>
              <a:buChar char="•"/>
            </a:pPr>
            <a:r>
              <a:rPr lang="pt-PT" dirty="0" err="1" smtClean="0"/>
              <a:t>Radiance</a:t>
            </a:r>
            <a:r>
              <a:rPr lang="pt-PT" dirty="0" smtClean="0"/>
              <a:t> (</a:t>
            </a:r>
            <a:r>
              <a:rPr lang="pt-PT" dirty="0" smtClean="0">
                <a:hlinkClick r:id="rId4"/>
              </a:rPr>
              <a:t>https://www.radiance-online.org/</a:t>
            </a:r>
            <a:r>
              <a:rPr lang="pt-PT" dirty="0" smtClean="0"/>
              <a:t>)</a:t>
            </a:r>
          </a:p>
          <a:p>
            <a:pPr marL="900900" lvl="1" indent="-342900">
              <a:buFont typeface="Arial" panose="020B0604020202020204" pitchFamily="34" charset="0"/>
              <a:buChar char="•"/>
            </a:pPr>
            <a:r>
              <a:rPr lang="pt-PT" dirty="0" smtClean="0"/>
              <a:t>AGI32 (</a:t>
            </a:r>
            <a:r>
              <a:rPr lang="pt-PT" dirty="0" smtClean="0">
                <a:hlinkClick r:id="rId5"/>
              </a:rPr>
              <a:t>http://www.agi32.com/</a:t>
            </a:r>
            <a:r>
              <a:rPr lang="pt-PT" dirty="0" smtClean="0"/>
              <a:t>) </a:t>
            </a:r>
            <a:endParaRPr lang="pt-PT"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pt-PT" dirty="0" smtClean="0"/>
              <a:t>Ferramentas de software</a:t>
            </a:r>
            <a:endParaRPr lang="pt-PT" dirty="0"/>
          </a:p>
        </p:txBody>
      </p:sp>
    </p:spTree>
    <p:extLst>
      <p:ext uri="{BB962C8B-B14F-4D97-AF65-F5344CB8AC3E}">
        <p14:creationId xmlns:p14="http://schemas.microsoft.com/office/powerpoint/2010/main" val="37345368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507831"/>
          </a:xfrm>
        </p:spPr>
        <p:txBody>
          <a:bodyPr/>
          <a:lstStyle/>
          <a:p>
            <a:pPr marL="342900" indent="-342900">
              <a:buFont typeface="Arial" panose="020B0604020202020204" pitchFamily="34" charset="0"/>
              <a:buChar char="•"/>
            </a:pPr>
            <a:r>
              <a:rPr lang="en-US" dirty="0" err="1"/>
              <a:t>DIALux</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Ferramentas de software</a:t>
            </a:r>
            <a:endParaRPr lang="en-US" dirty="0"/>
          </a:p>
        </p:txBody>
      </p:sp>
      <p:pic>
        <p:nvPicPr>
          <p:cNvPr id="4" name="Imagem 3" descr="Uma imagem com interior, edifício, mesa&#10;&#10;Descrição gerada com confiança muito alta">
            <a:extLst>
              <a:ext uri="{FF2B5EF4-FFF2-40B4-BE49-F238E27FC236}">
                <a16:creationId xmlns:a16="http://schemas.microsoft.com/office/drawing/2014/main" id="{52419BA1-7EE3-4F4C-BB78-B39BE0310A2D}"/>
              </a:ext>
            </a:extLst>
          </p:cNvPr>
          <p:cNvPicPr>
            <a:picLocks noChangeAspect="1"/>
          </p:cNvPicPr>
          <p:nvPr/>
        </p:nvPicPr>
        <p:blipFill>
          <a:blip r:embed="rId2"/>
          <a:stretch>
            <a:fillRect/>
          </a:stretch>
        </p:blipFill>
        <p:spPr>
          <a:xfrm>
            <a:off x="926023" y="1899026"/>
            <a:ext cx="7291953" cy="4101724"/>
          </a:xfrm>
          <a:prstGeom prst="rect">
            <a:avLst/>
          </a:prstGeom>
        </p:spPr>
      </p:pic>
    </p:spTree>
    <p:extLst>
      <p:ext uri="{BB962C8B-B14F-4D97-AF65-F5344CB8AC3E}">
        <p14:creationId xmlns:p14="http://schemas.microsoft.com/office/powerpoint/2010/main" val="26093287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671E6251-6CEC-4A93-857A-BE97BA274591}"/>
              </a:ext>
            </a:extLst>
          </p:cNvPr>
          <p:cNvSpPr>
            <a:spLocks noGrp="1"/>
          </p:cNvSpPr>
          <p:nvPr>
            <p:ph idx="1"/>
          </p:nvPr>
        </p:nvSpPr>
        <p:spPr>
          <a:xfrm>
            <a:off x="457200" y="1491450"/>
            <a:ext cx="8229600" cy="507831"/>
          </a:xfrm>
        </p:spPr>
        <p:txBody>
          <a:bodyPr/>
          <a:lstStyle/>
          <a:p>
            <a:pPr marL="342900" indent="-342900">
              <a:buFont typeface="Arial" panose="020B0604020202020204" pitchFamily="34" charset="0"/>
              <a:buChar char="•"/>
            </a:pPr>
            <a:r>
              <a:rPr lang="en-US" dirty="0" err="1"/>
              <a:t>Relux</a:t>
            </a:r>
            <a:endParaRPr lang="en-US" dirty="0"/>
          </a:p>
        </p:txBody>
      </p:sp>
      <p:sp>
        <p:nvSpPr>
          <p:cNvPr id="3" name="Título 2">
            <a:extLst>
              <a:ext uri="{FF2B5EF4-FFF2-40B4-BE49-F238E27FC236}">
                <a16:creationId xmlns:a16="http://schemas.microsoft.com/office/drawing/2014/main" id="{2270156A-A778-417F-B8D5-138DF2B92556}"/>
              </a:ext>
            </a:extLst>
          </p:cNvPr>
          <p:cNvSpPr>
            <a:spLocks noGrp="1"/>
          </p:cNvSpPr>
          <p:nvPr>
            <p:ph type="title"/>
          </p:nvPr>
        </p:nvSpPr>
        <p:spPr/>
        <p:txBody>
          <a:bodyPr/>
          <a:lstStyle/>
          <a:p>
            <a:r>
              <a:rPr lang="en-GB" dirty="0"/>
              <a:t>11. Ferramentas de software</a:t>
            </a:r>
            <a:endParaRPr lang="en-US" dirty="0"/>
          </a:p>
        </p:txBody>
      </p:sp>
      <p:pic>
        <p:nvPicPr>
          <p:cNvPr id="6" name="Imagem 5">
            <a:extLst>
              <a:ext uri="{FF2B5EF4-FFF2-40B4-BE49-F238E27FC236}">
                <a16:creationId xmlns:a16="http://schemas.microsoft.com/office/drawing/2014/main" id="{B5A54C1A-6124-4C02-9C84-AA1AF7E3DB40}"/>
              </a:ext>
            </a:extLst>
          </p:cNvPr>
          <p:cNvPicPr>
            <a:picLocks noChangeAspect="1"/>
          </p:cNvPicPr>
          <p:nvPr/>
        </p:nvPicPr>
        <p:blipFill>
          <a:blip r:embed="rId2"/>
          <a:stretch>
            <a:fillRect/>
          </a:stretch>
        </p:blipFill>
        <p:spPr>
          <a:xfrm>
            <a:off x="1127987" y="1999281"/>
            <a:ext cx="6915634" cy="4149380"/>
          </a:xfrm>
          <a:prstGeom prst="rect">
            <a:avLst/>
          </a:prstGeom>
        </p:spPr>
      </p:pic>
    </p:spTree>
    <p:extLst>
      <p:ext uri="{BB962C8B-B14F-4D97-AF65-F5344CB8AC3E}">
        <p14:creationId xmlns:p14="http://schemas.microsoft.com/office/powerpoint/2010/main" val="564884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56D68D1-E6E9-4F2E-92FA-EAB2841758A8}"/>
              </a:ext>
            </a:extLst>
          </p:cNvPr>
          <p:cNvSpPr>
            <a:spLocks noGrp="1"/>
          </p:cNvSpPr>
          <p:nvPr>
            <p:ph type="title"/>
          </p:nvPr>
        </p:nvSpPr>
        <p:spPr/>
        <p:txBody>
          <a:bodyPr/>
          <a:lstStyle/>
          <a:p>
            <a:r>
              <a:rPr lang="pt-PT" dirty="0"/>
              <a:t>2. Importância da iluminação interior</a:t>
            </a:r>
          </a:p>
        </p:txBody>
      </p:sp>
      <p:sp>
        <p:nvSpPr>
          <p:cNvPr id="4" name="Marcador de Posição de Conteúdo 1">
            <a:extLst>
              <a:ext uri="{FF2B5EF4-FFF2-40B4-BE49-F238E27FC236}">
                <a16:creationId xmlns:a16="http://schemas.microsoft.com/office/drawing/2014/main" id="{38E94852-6D0C-4BFF-A9D5-3D5FA5CB8F13}"/>
              </a:ext>
            </a:extLst>
          </p:cNvPr>
          <p:cNvSpPr txBox="1">
            <a:spLocks/>
          </p:cNvSpPr>
          <p:nvPr/>
        </p:nvSpPr>
        <p:spPr>
          <a:xfrm>
            <a:off x="457200" y="1491450"/>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a:p>
            <a:endParaRPr lang="en-US" dirty="0"/>
          </a:p>
        </p:txBody>
      </p:sp>
      <p:sp>
        <p:nvSpPr>
          <p:cNvPr id="5" name="CaixaDeTexto 4">
            <a:extLst>
              <a:ext uri="{FF2B5EF4-FFF2-40B4-BE49-F238E27FC236}">
                <a16:creationId xmlns:a16="http://schemas.microsoft.com/office/drawing/2014/main" id="{AD24FC74-B201-4316-9CE7-8F1AE532D242}"/>
              </a:ext>
            </a:extLst>
          </p:cNvPr>
          <p:cNvSpPr txBox="1"/>
          <p:nvPr/>
        </p:nvSpPr>
        <p:spPr>
          <a:xfrm>
            <a:off x="457200" y="1491451"/>
            <a:ext cx="7761767" cy="3970318"/>
          </a:xfrm>
          <a:prstGeom prst="rect">
            <a:avLst/>
          </a:prstGeom>
          <a:noFill/>
        </p:spPr>
        <p:txBody>
          <a:bodyPr wrap="square" rtlCol="0">
            <a:spAutoFit/>
          </a:bodyPr>
          <a:lstStyle/>
          <a:p>
            <a:pPr marL="285750" indent="-285750">
              <a:buFont typeface="Arial" panose="020B0604020202020204" pitchFamily="34" charset="0"/>
              <a:buChar char="•"/>
            </a:pPr>
            <a:r>
              <a:rPr lang="pt-PT" dirty="0"/>
              <a:t>Uma boa iluminação melhora o humor e pode contribuir muito para uma sensação de bem-estar.</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 iluminação adequada da nossa área de trabalho é primordial para alcançar e manter um ambiente de trabalho e de vida saudável.</a:t>
            </a:r>
          </a:p>
          <a:p>
            <a:pPr marL="285750" indent="-285750">
              <a:buFont typeface="Arial" panose="020B0604020202020204" pitchFamily="34" charset="0"/>
              <a:buChar char="•"/>
            </a:pPr>
            <a:endParaRPr lang="en-US" dirty="0"/>
          </a:p>
          <a:p>
            <a:pPr marL="342900" lvl="1" indent="-342900">
              <a:buFont typeface="Arial" panose="020B0604020202020204" pitchFamily="34" charset="0"/>
              <a:buChar char="•"/>
            </a:pPr>
            <a:r>
              <a:rPr lang="pt-PT" dirty="0"/>
              <a:t>Um bom projeto de iluminação deve ter em conta a segurança, proteção e proporcionar um ambiente mais agradável, mas também é relevante considerar outros aspetos importantes, tais como</a:t>
            </a:r>
            <a:r>
              <a:rPr lang="en-US" dirty="0"/>
              <a:t>:</a:t>
            </a:r>
          </a:p>
          <a:p>
            <a:pPr marL="900900" lvl="1" indent="-342900">
              <a:buFont typeface="Arial" panose="020B0604020202020204" pitchFamily="34" charset="0"/>
              <a:buChar char="•"/>
            </a:pPr>
            <a:r>
              <a:rPr lang="pt-PT" dirty="0"/>
              <a:t>Eficiência energética do sistema;</a:t>
            </a:r>
          </a:p>
          <a:p>
            <a:pPr marL="900900" lvl="1" indent="-342900">
              <a:buFont typeface="Arial" panose="020B0604020202020204" pitchFamily="34" charset="0"/>
              <a:buChar char="•"/>
            </a:pPr>
            <a:r>
              <a:rPr lang="pt-PT" dirty="0"/>
              <a:t>Custos do ciclo de vida</a:t>
            </a:r>
            <a:r>
              <a:rPr lang="en-US" dirty="0"/>
              <a:t>.</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endParaRPr lang="pt-PT" dirty="0"/>
          </a:p>
        </p:txBody>
      </p:sp>
    </p:spTree>
    <p:extLst>
      <p:ext uri="{BB962C8B-B14F-4D97-AF65-F5344CB8AC3E}">
        <p14:creationId xmlns:p14="http://schemas.microsoft.com/office/powerpoint/2010/main" val="4057061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lstStyle/>
          <a:p>
            <a:pPr marL="342900" indent="-342900">
              <a:buFont typeface="Wingdings" panose="05000000000000000000" pitchFamily="2" charset="2"/>
              <a:buChar char="§"/>
            </a:pPr>
            <a:r>
              <a:rPr lang="en-US" sz="1800" dirty="0" err="1"/>
              <a:t>Os</a:t>
            </a:r>
            <a:r>
              <a:rPr lang="en-US" sz="1800" dirty="0"/>
              <a:t> </a:t>
            </a:r>
            <a:r>
              <a:rPr lang="pt-PT" sz="1800" dirty="0"/>
              <a:t>Requisitos de nível de iluminação interior</a:t>
            </a:r>
            <a:r>
              <a:rPr lang="en-US" sz="1800" dirty="0"/>
              <a:t> </a:t>
            </a:r>
            <a:r>
              <a:rPr lang="en-US" sz="1800" dirty="0" err="1"/>
              <a:t>fornecem</a:t>
            </a:r>
            <a:r>
              <a:rPr lang="en-US" sz="1800" dirty="0"/>
              <a:t> a minima </a:t>
            </a:r>
            <a:r>
              <a:rPr lang="en-US" sz="1800" dirty="0" err="1"/>
              <a:t>quantidade</a:t>
            </a:r>
            <a:r>
              <a:rPr lang="en-US" sz="1800" dirty="0"/>
              <a:t> de luz para:</a:t>
            </a:r>
          </a:p>
          <a:p>
            <a:pPr marL="900900" lvl="1" indent="-342900">
              <a:buFont typeface="Wingdings" panose="05000000000000000000" pitchFamily="2" charset="2"/>
              <a:buChar char="§"/>
            </a:pPr>
            <a:r>
              <a:rPr lang="pt-PT" sz="1800" dirty="0"/>
              <a:t>Segurança contra lesões corporais por obstáculos ou condições perigosas.</a:t>
            </a:r>
          </a:p>
          <a:p>
            <a:pPr marL="900900" lvl="1" indent="-342900">
              <a:buFont typeface="Wingdings" panose="05000000000000000000" pitchFamily="2" charset="2"/>
              <a:buChar char="§"/>
            </a:pPr>
            <a:r>
              <a:rPr lang="pt-PT" sz="1800" dirty="0"/>
              <a:t>Desempenho visual para executar as tarefas visuais mesmo em circunstâncias difíceis e durante períodos mais longos</a:t>
            </a:r>
          </a:p>
          <a:p>
            <a:pPr marL="900900" lvl="1" indent="-342900">
              <a:buFont typeface="Wingdings" panose="05000000000000000000" pitchFamily="2" charset="2"/>
              <a:buChar char="§"/>
            </a:pPr>
            <a:r>
              <a:rPr lang="pt-PT" sz="1800" dirty="0"/>
              <a:t>O conforto visual proporciona uma sensação de bem-estar e contribui para um maior desempenho</a:t>
            </a:r>
          </a:p>
          <a:p>
            <a:pPr marL="900900" lvl="1" indent="-342900">
              <a:buFont typeface="Wingdings" panose="05000000000000000000" pitchFamily="2" charset="2"/>
              <a:buChar char="§"/>
            </a:pPr>
            <a:endParaRPr lang="en-US" dirty="0"/>
          </a:p>
          <a:p>
            <a:pPr marL="342900" indent="-342900">
              <a:buFont typeface="Arial" panose="020B0604020202020204" pitchFamily="34" charset="0"/>
              <a:buChar char="•"/>
            </a:pPr>
            <a:r>
              <a:rPr lang="pt-PT" sz="1800" dirty="0"/>
              <a:t>Os Requisitos de nível de iluminação para iluminação interior dependem da legislação de cada país, mas geralmente seguem os padrões</a:t>
            </a:r>
          </a:p>
          <a:p>
            <a:pPr marL="900900" lvl="1" indent="-342900">
              <a:buFont typeface="Arial" panose="020B0604020202020204" pitchFamily="34" charset="0"/>
              <a:buChar char="•"/>
            </a:pPr>
            <a:r>
              <a:rPr lang="pt-PT" sz="1800" dirty="0"/>
              <a:t>EN 12464-1 - </a:t>
            </a:r>
            <a:r>
              <a:rPr lang="en-US" sz="1800" dirty="0"/>
              <a:t>Light and lighting - Lighting of work places - Part 1: Indoor work places</a:t>
            </a:r>
            <a:endParaRPr lang="pt-PT" sz="1800" dirty="0"/>
          </a:p>
          <a:p>
            <a:pPr marL="900900" lvl="1" indent="-342900">
              <a:buFont typeface="Arial" panose="020B0604020202020204" pitchFamily="34" charset="0"/>
              <a:buChar char="•"/>
            </a:pPr>
            <a:r>
              <a:rPr lang="pt-PT" sz="1800" dirty="0"/>
              <a:t>EN 15193 - </a:t>
            </a:r>
            <a:r>
              <a:rPr lang="en-US" sz="1800" dirty="0"/>
              <a:t>Energy performance of buildings — Energy requirements for lighting</a:t>
            </a:r>
          </a:p>
          <a:p>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3. Requisitos de nível de iluminação</a:t>
            </a:r>
          </a:p>
        </p:txBody>
      </p:sp>
    </p:spTree>
    <p:extLst>
      <p:ext uri="{BB962C8B-B14F-4D97-AF65-F5344CB8AC3E}">
        <p14:creationId xmlns:p14="http://schemas.microsoft.com/office/powerpoint/2010/main" val="592286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lstStyle/>
          <a:p>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3. Requisitos de nível de iluminação</a:t>
            </a:r>
          </a:p>
        </p:txBody>
      </p:sp>
      <p:pic>
        <p:nvPicPr>
          <p:cNvPr id="4" name="Imagem 3">
            <a:extLst>
              <a:ext uri="{FF2B5EF4-FFF2-40B4-BE49-F238E27FC236}">
                <a16:creationId xmlns:a16="http://schemas.microsoft.com/office/drawing/2014/main" id="{C844FA43-3C35-4C44-9710-2486B8F2D526}"/>
              </a:ext>
            </a:extLst>
          </p:cNvPr>
          <p:cNvPicPr>
            <a:picLocks noChangeAspect="1"/>
          </p:cNvPicPr>
          <p:nvPr/>
        </p:nvPicPr>
        <p:blipFill>
          <a:blip r:embed="rId3"/>
          <a:stretch>
            <a:fillRect/>
          </a:stretch>
        </p:blipFill>
        <p:spPr>
          <a:xfrm>
            <a:off x="0" y="2923953"/>
            <a:ext cx="9188607" cy="2105247"/>
          </a:xfrm>
          <a:prstGeom prst="rect">
            <a:avLst/>
          </a:prstGeom>
        </p:spPr>
      </p:pic>
      <p:sp>
        <p:nvSpPr>
          <p:cNvPr id="5" name="CaixaDeTexto 4">
            <a:extLst>
              <a:ext uri="{FF2B5EF4-FFF2-40B4-BE49-F238E27FC236}">
                <a16:creationId xmlns:a16="http://schemas.microsoft.com/office/drawing/2014/main" id="{83EFB71B-E6C6-4594-B2EE-10DD62AB8A63}"/>
              </a:ext>
            </a:extLst>
          </p:cNvPr>
          <p:cNvSpPr txBox="1"/>
          <p:nvPr/>
        </p:nvSpPr>
        <p:spPr>
          <a:xfrm>
            <a:off x="847827" y="1658679"/>
            <a:ext cx="7339243" cy="646331"/>
          </a:xfrm>
          <a:prstGeom prst="rect">
            <a:avLst/>
          </a:prstGeom>
          <a:noFill/>
        </p:spPr>
        <p:txBody>
          <a:bodyPr wrap="square" rtlCol="0">
            <a:spAutoFit/>
          </a:bodyPr>
          <a:lstStyle/>
          <a:p>
            <a:pPr marL="342900" indent="-342900">
              <a:buFont typeface="Wingdings" panose="05000000000000000000" pitchFamily="2" charset="2"/>
              <a:buChar char="§"/>
            </a:pPr>
            <a:r>
              <a:rPr lang="pt-PT" dirty="0"/>
              <a:t>Os níveis de iluminação considerados satisfatórios em fontes de luz artificiais em diferentes atividades são:</a:t>
            </a:r>
            <a:endParaRPr lang="en-US" dirty="0"/>
          </a:p>
        </p:txBody>
      </p:sp>
    </p:spTree>
    <p:extLst>
      <p:ext uri="{BB962C8B-B14F-4D97-AF65-F5344CB8AC3E}">
        <p14:creationId xmlns:p14="http://schemas.microsoft.com/office/powerpoint/2010/main" val="4183369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BD16B7F-BFC8-4B39-AB2D-3318E0922032}"/>
              </a:ext>
            </a:extLst>
          </p:cNvPr>
          <p:cNvSpPr>
            <a:spLocks noGrp="1"/>
          </p:cNvSpPr>
          <p:nvPr>
            <p:ph idx="1"/>
          </p:nvPr>
        </p:nvSpPr>
        <p:spPr/>
        <p:txBody>
          <a:bodyPr/>
          <a:lstStyle/>
          <a:p>
            <a:pPr marL="342900" indent="-342900" algn="ctr">
              <a:buFont typeface="Arial" panose="020B0604020202020204" pitchFamily="34" charset="0"/>
              <a:buChar char="•"/>
            </a:pPr>
            <a:r>
              <a:rPr lang="pt-PT" dirty="0"/>
              <a:t>Educação</a:t>
            </a:r>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buFont typeface="Arial" panose="020B0604020202020204" pitchFamily="34" charset="0"/>
              <a:buChar char="•"/>
            </a:pPr>
            <a:endParaRPr lang="pt-PT" dirty="0"/>
          </a:p>
          <a:p>
            <a:pPr marL="342900" indent="-342900" algn="ctr">
              <a:buFont typeface="Arial" panose="020B0604020202020204" pitchFamily="34" charset="0"/>
              <a:buChar char="•"/>
            </a:pPr>
            <a:r>
              <a:rPr lang="pt-PT" dirty="0"/>
              <a:t>Escritórios</a:t>
            </a:r>
          </a:p>
        </p:txBody>
      </p:sp>
      <p:sp>
        <p:nvSpPr>
          <p:cNvPr id="3" name="Título 2">
            <a:extLst>
              <a:ext uri="{FF2B5EF4-FFF2-40B4-BE49-F238E27FC236}">
                <a16:creationId xmlns:a16="http://schemas.microsoft.com/office/drawing/2014/main" id="{5C4340B3-0ED8-4AAF-8035-9A3F943015D9}"/>
              </a:ext>
            </a:extLst>
          </p:cNvPr>
          <p:cNvSpPr>
            <a:spLocks noGrp="1"/>
          </p:cNvSpPr>
          <p:nvPr>
            <p:ph type="title"/>
          </p:nvPr>
        </p:nvSpPr>
        <p:spPr/>
        <p:txBody>
          <a:bodyPr/>
          <a:lstStyle/>
          <a:p>
            <a:r>
              <a:rPr lang="pt-PT" dirty="0"/>
              <a:t>3. Requisitos de nível de iluminação</a:t>
            </a:r>
          </a:p>
        </p:txBody>
      </p:sp>
      <p:pic>
        <p:nvPicPr>
          <p:cNvPr id="6" name="Imagem 5">
            <a:extLst>
              <a:ext uri="{FF2B5EF4-FFF2-40B4-BE49-F238E27FC236}">
                <a16:creationId xmlns:a16="http://schemas.microsoft.com/office/drawing/2014/main" id="{CCF00D49-4058-4FD2-8292-D9DFD8CF4156}"/>
              </a:ext>
            </a:extLst>
          </p:cNvPr>
          <p:cNvPicPr>
            <a:picLocks noChangeAspect="1"/>
          </p:cNvPicPr>
          <p:nvPr/>
        </p:nvPicPr>
        <p:blipFill>
          <a:blip r:embed="rId3"/>
          <a:stretch>
            <a:fillRect/>
          </a:stretch>
        </p:blipFill>
        <p:spPr>
          <a:xfrm>
            <a:off x="1903228" y="1964033"/>
            <a:ext cx="5638800" cy="1228725"/>
          </a:xfrm>
          <a:prstGeom prst="rect">
            <a:avLst/>
          </a:prstGeom>
        </p:spPr>
      </p:pic>
      <p:pic>
        <p:nvPicPr>
          <p:cNvPr id="9" name="Imagem 8">
            <a:extLst>
              <a:ext uri="{FF2B5EF4-FFF2-40B4-BE49-F238E27FC236}">
                <a16:creationId xmlns:a16="http://schemas.microsoft.com/office/drawing/2014/main" id="{B4B5B450-B161-4EE9-A92F-E3B33E792556}"/>
              </a:ext>
            </a:extLst>
          </p:cNvPr>
          <p:cNvPicPr>
            <a:picLocks noChangeAspect="1"/>
          </p:cNvPicPr>
          <p:nvPr/>
        </p:nvPicPr>
        <p:blipFill>
          <a:blip r:embed="rId4"/>
          <a:stretch>
            <a:fillRect/>
          </a:stretch>
        </p:blipFill>
        <p:spPr>
          <a:xfrm>
            <a:off x="1903228" y="3808807"/>
            <a:ext cx="5638800" cy="2209800"/>
          </a:xfrm>
          <a:prstGeom prst="rect">
            <a:avLst/>
          </a:prstGeom>
        </p:spPr>
      </p:pic>
    </p:spTree>
    <p:extLst>
      <p:ext uri="{BB962C8B-B14F-4D97-AF65-F5344CB8AC3E}">
        <p14:creationId xmlns:p14="http://schemas.microsoft.com/office/powerpoint/2010/main" val="2748655443"/>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39363</TotalTime>
  <Words>6117</Words>
  <Application>Microsoft Office PowerPoint</Application>
  <PresentationFormat>On-screen Show (4:3)</PresentationFormat>
  <Paragraphs>589</Paragraphs>
  <Slides>56</Slides>
  <Notes>28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56</vt:i4>
      </vt:variant>
    </vt:vector>
  </HeadingPairs>
  <TitlesOfParts>
    <vt:vector size="65" baseType="lpstr">
      <vt:lpstr>Arial</vt:lpstr>
      <vt:lpstr>Wingdings</vt:lpstr>
      <vt:lpstr>SimSun-ExtB</vt:lpstr>
      <vt:lpstr>Symbol</vt:lpstr>
      <vt:lpstr>Cambria Math</vt:lpstr>
      <vt:lpstr>Times New Roman</vt:lpstr>
      <vt:lpstr>Calibri</vt:lpstr>
      <vt:lpstr>Master_Präsenation 160225</vt:lpstr>
      <vt:lpstr>1_Master_Präsenation 160225</vt:lpstr>
      <vt:lpstr>PowerPoint Presentation</vt:lpstr>
      <vt:lpstr>Indoor Lighting Design Basics</vt:lpstr>
      <vt:lpstr>1. Introdução</vt:lpstr>
      <vt:lpstr>2. Importância da iluminação interior</vt:lpstr>
      <vt:lpstr>2. Importância da iluminação interior</vt:lpstr>
      <vt:lpstr>2. Importância da iluminação interior</vt:lpstr>
      <vt:lpstr>3. Requisitos de nível de iluminação</vt:lpstr>
      <vt:lpstr>3. Requisitos de nível de iluminação</vt:lpstr>
      <vt:lpstr>3. Requisitos de nível de iluminação</vt:lpstr>
      <vt:lpstr>3. Requisitos de nível de iluminação</vt:lpstr>
      <vt:lpstr>4. Fotometria</vt:lpstr>
      <vt:lpstr>4. Fotometria   Luz Visível</vt:lpstr>
      <vt:lpstr>4. Fotometria  Conceitos</vt:lpstr>
      <vt:lpstr>4. Fotometria  Conceitos</vt:lpstr>
      <vt:lpstr>4. Fotometria  Conceitos</vt:lpstr>
      <vt:lpstr>4. Fotometria  Conceitos</vt:lpstr>
      <vt:lpstr>4. Fotometria  Conceitos</vt:lpstr>
      <vt:lpstr>4. Fotometria  Conceitos</vt:lpstr>
      <vt:lpstr>4. Fotometria  Conceitos</vt:lpstr>
      <vt:lpstr>4. Fotometria  Conceitos</vt:lpstr>
      <vt:lpstr>4. Fotometria  Conceitos</vt:lpstr>
      <vt:lpstr>4. Fotometria  Conceitos</vt:lpstr>
      <vt:lpstr>4. Fotometria  Conceitos</vt:lpstr>
      <vt:lpstr>5. Métricas da iluminação</vt:lpstr>
      <vt:lpstr>5. Métricas da iluminação  Fluxo Luminoso</vt:lpstr>
      <vt:lpstr>5. Métricas da iluminação  Intensidade Luminosa</vt:lpstr>
      <vt:lpstr>5. Métricas da iluminação  Intensidade e Fluxo luminoso</vt:lpstr>
      <vt:lpstr>5. Métricas da iluminação</vt:lpstr>
      <vt:lpstr>5. Métricas da iluminação  Iluminância</vt:lpstr>
      <vt:lpstr>5. Métricas da iluminação  Luminância</vt:lpstr>
      <vt:lpstr>5. Métricas da iluminação  Contraste</vt:lpstr>
      <vt:lpstr>5. Métricas da iluminação  Resumo</vt:lpstr>
      <vt:lpstr>6. Brilho</vt:lpstr>
      <vt:lpstr>6. Brilho</vt:lpstr>
      <vt:lpstr>6. Brilho</vt:lpstr>
      <vt:lpstr>6. Brilho Controlo de Brilho</vt:lpstr>
      <vt:lpstr>7. Flicker</vt:lpstr>
      <vt:lpstr>7. Flicker</vt:lpstr>
      <vt:lpstr>7. Flicker</vt:lpstr>
      <vt:lpstr>8. Depreciação Lumen</vt:lpstr>
      <vt:lpstr>8. Depreciação Lumen</vt:lpstr>
      <vt:lpstr>8. Depreciação Lumen</vt:lpstr>
      <vt:lpstr>9. Método dos Lumens</vt:lpstr>
      <vt:lpstr>Método dos Lúmens</vt:lpstr>
      <vt:lpstr>Método dos Lúmens</vt:lpstr>
      <vt:lpstr>Método dos Lúmens</vt:lpstr>
      <vt:lpstr>Método dos Lúmens</vt:lpstr>
      <vt:lpstr>Método dos Lúmens</vt:lpstr>
      <vt:lpstr>10. Restituição de cor</vt:lpstr>
      <vt:lpstr>10. Rendição de cor</vt:lpstr>
      <vt:lpstr>Ferramentas de software</vt:lpstr>
      <vt:lpstr>Ferramentas de software</vt:lpstr>
      <vt:lpstr>11. Ferramentas de software</vt:lpstr>
      <vt:lpstr>Ferramentas de software</vt:lpstr>
      <vt:lpstr>Ferramentas de software</vt:lpstr>
      <vt:lpstr>11. Ferramentas de software</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300</cp:revision>
  <dcterms:created xsi:type="dcterms:W3CDTF">2016-02-25T13:19:28Z</dcterms:created>
  <dcterms:modified xsi:type="dcterms:W3CDTF">2017-11-28T17:09:53Z</dcterms:modified>
</cp:coreProperties>
</file>